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3.xml" ContentType="application/vnd.openxmlformats-officedocument.theme+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notesSlides/notesSlide4.xml" ContentType="application/vnd.openxmlformats-officedocument.presentationml.notesSlide+xml"/>
  <Override PartName="/ppt/tags/tag55.xml" ContentType="application/vnd.openxmlformats-officedocument.presentationml.tags+xml"/>
  <Override PartName="/ppt/notesSlides/notesSlide5.xml" ContentType="application/vnd.openxmlformats-officedocument.presentationml.notesSlide+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notesSlides/notesSlide12.xml" ContentType="application/vnd.openxmlformats-officedocument.presentationml.notesSlide+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notesSlides/notesSlide17.xml" ContentType="application/vnd.openxmlformats-officedocument.presentationml.notesSlide+xml"/>
  <Override PartName="/ppt/tags/tag67.xml" ContentType="application/vnd.openxmlformats-officedocument.presentationml.tags+xml"/>
  <Override PartName="/ppt/notesSlides/notesSlide18.xml" ContentType="application/vnd.openxmlformats-officedocument.presentationml.notesSlide+xml"/>
  <Override PartName="/ppt/tags/tag68.xml" ContentType="application/vnd.openxmlformats-officedocument.presentationml.tags+xml"/>
  <Override PartName="/ppt/notesSlides/notesSlide19.xml" ContentType="application/vnd.openxmlformats-officedocument.presentationml.notesSlide+xml"/>
  <Override PartName="/ppt/tags/tag6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5"/>
    <p:sldMasterId id="2147483842" r:id="rId6"/>
  </p:sldMasterIdLst>
  <p:notesMasterIdLst>
    <p:notesMasterId r:id="rId27"/>
  </p:notesMasterIdLst>
  <p:sldIdLst>
    <p:sldId id="259" r:id="rId7"/>
    <p:sldId id="281" r:id="rId8"/>
    <p:sldId id="348" r:id="rId9"/>
    <p:sldId id="367" r:id="rId10"/>
    <p:sldId id="350" r:id="rId11"/>
    <p:sldId id="366" r:id="rId12"/>
    <p:sldId id="351" r:id="rId13"/>
    <p:sldId id="363" r:id="rId14"/>
    <p:sldId id="352" r:id="rId15"/>
    <p:sldId id="368" r:id="rId16"/>
    <p:sldId id="365" r:id="rId17"/>
    <p:sldId id="356" r:id="rId18"/>
    <p:sldId id="364" r:id="rId19"/>
    <p:sldId id="362" r:id="rId20"/>
    <p:sldId id="359" r:id="rId21"/>
    <p:sldId id="287" r:id="rId22"/>
    <p:sldId id="360" r:id="rId23"/>
    <p:sldId id="302" r:id="rId24"/>
    <p:sldId id="303" r:id="rId25"/>
    <p:sldId id="361"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ville, Philip" initials="MP" lastIdx="16" clrIdx="0">
    <p:extLst>
      <p:ext uri="{19B8F6BF-5375-455C-9EA6-DF929625EA0E}">
        <p15:presenceInfo xmlns:p15="http://schemas.microsoft.com/office/powerpoint/2012/main" userId="S-1-5-21-2957929095-3120739573-999721741-118616" providerId="AD"/>
      </p:ext>
    </p:extLst>
  </p:cmAuthor>
  <p:cmAuthor id="2" name="Armstrong, Alexander" initials="AA" lastIdx="22" clrIdx="1">
    <p:extLst>
      <p:ext uri="{19B8F6BF-5375-455C-9EA6-DF929625EA0E}">
        <p15:presenceInfo xmlns:p15="http://schemas.microsoft.com/office/powerpoint/2012/main" userId="S-1-5-21-2957929095-3120739573-999721741-100650" providerId="AD"/>
      </p:ext>
    </p:extLst>
  </p:cmAuthor>
  <p:cmAuthor id="3" name="Jacinta Nelligan" initials="JN" lastIdx="4" clrIdx="2">
    <p:extLst>
      <p:ext uri="{19B8F6BF-5375-455C-9EA6-DF929625EA0E}">
        <p15:presenceInfo xmlns:p15="http://schemas.microsoft.com/office/powerpoint/2012/main" userId="ad990f9a64414bef" providerId="Windows Live"/>
      </p:ext>
    </p:extLst>
  </p:cmAuthor>
  <p:cmAuthor id="4" name="Wright, Clare" initials="WC" lastIdx="20" clrIdx="3">
    <p:extLst>
      <p:ext uri="{19B8F6BF-5375-455C-9EA6-DF929625EA0E}">
        <p15:presenceInfo xmlns:p15="http://schemas.microsoft.com/office/powerpoint/2012/main" userId="S-1-5-21-2957929095-3120739573-999721741-85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AC4FC6"/>
    <a:srgbClr val="5762A7"/>
    <a:srgbClr val="9E2A2B"/>
    <a:srgbClr val="E1523D"/>
    <a:srgbClr val="DADEF4"/>
    <a:srgbClr val="D4DEFF"/>
    <a:srgbClr val="000000"/>
    <a:srgbClr val="DA2B10"/>
    <a:srgbClr val="F2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54793" autoAdjust="0"/>
  </p:normalViewPr>
  <p:slideViewPr>
    <p:cSldViewPr snapToGrid="0">
      <p:cViewPr varScale="1">
        <p:scale>
          <a:sx n="65" d="100"/>
          <a:sy n="65" d="100"/>
        </p:scale>
        <p:origin x="398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228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A956-E16B-47C1-852D-BC3DD0564875}" type="slidenum">
              <a:rPr lang="en-AU" smtClean="0"/>
              <a:t>‹#›</a:t>
            </a:fld>
            <a:endParaRPr lang="en-AU" dirty="0"/>
          </a:p>
        </p:txBody>
      </p:sp>
    </p:spTree>
    <p:extLst>
      <p:ext uri="{BB962C8B-B14F-4D97-AF65-F5344CB8AC3E}">
        <p14:creationId xmlns:p14="http://schemas.microsoft.com/office/powerpoint/2010/main" val="421200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The slide has a plain background and presentation title only, which provides something other than a blank screen for the time during which participants are entering the room or getting cameras and audio set up.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to begin, click once to progress to the next slide which contains an animated intro to the module. </a:t>
            </a:r>
          </a:p>
          <a:p>
            <a:endParaRPr lang="en-AU" dirty="0"/>
          </a:p>
          <a:p>
            <a:r>
              <a:rPr lang="en-AU" b="1" dirty="0">
                <a:solidFill>
                  <a:schemeClr val="accent1"/>
                </a:solidFill>
              </a:rPr>
              <a:t>Facilitator notes</a:t>
            </a:r>
          </a:p>
          <a:p>
            <a:r>
              <a:rPr lang="en-AU" dirty="0"/>
              <a:t>Add your organisation’s logo to this screen.</a:t>
            </a:r>
          </a:p>
          <a:p>
            <a:endParaRPr lang="en-AU" dirty="0"/>
          </a:p>
          <a:p>
            <a:pPr marL="0" indent="0">
              <a:lnSpc>
                <a:spcPct val="100000"/>
              </a:lnSpc>
              <a:buNone/>
            </a:pPr>
            <a:r>
              <a:rPr lang="en-AU" sz="1200" b="1" dirty="0">
                <a:latin typeface="Arial" panose="020B0604020202020204" pitchFamily="34" charset="0"/>
                <a:cs typeface="Arial" panose="020B0604020202020204" pitchFamily="34" charset="0"/>
              </a:rPr>
              <a:t>Copyright</a:t>
            </a:r>
          </a:p>
          <a:p>
            <a:r>
              <a:rPr lang="en-AU" sz="1200" b="0" kern="1200" dirty="0" smtClean="0">
                <a:solidFill>
                  <a:schemeClr val="tx1"/>
                </a:solidFill>
                <a:effectLst/>
                <a:latin typeface="+mn-lt"/>
                <a:ea typeface="+mn-ea"/>
                <a:cs typeface="+mn-cs"/>
              </a:rPr>
              <a:t>© Commonwealth of Australia and the States and Territories of Australia 2022, published by the Australian Building Codes Board.</a:t>
            </a:r>
          </a:p>
          <a:p>
            <a:endParaRPr lang="en-AU" sz="1200" b="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All material in this publication is licensed under a 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with the exception of:</a:t>
            </a:r>
          </a:p>
          <a:p>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Commonwealth Coat of Arms;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logos;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third party material;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trademarks; and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any images or photographs.</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Creative Commons Attribution-ShareAlike</a:t>
            </a:r>
            <a:r>
              <a:rPr lang="en-AU" sz="1200" b="1"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4.0 International Licence is a standard form licence agreement that allows you to copy, redistribute, remix, transform and build upon the material. You must attribute the work and license the derivative works under the same terms. A summary of the licence terms is available from </a:t>
            </a:r>
            <a:r>
              <a:rPr lang="en-AU" sz="1200" u="sng" kern="1200" dirty="0" smtClean="0">
                <a:solidFill>
                  <a:schemeClr val="tx1"/>
                </a:solidFill>
                <a:effectLst/>
                <a:latin typeface="+mn-lt"/>
                <a:ea typeface="+mn-ea"/>
                <a:cs typeface="+mn-cs"/>
                <a:hlinkClick r:id="rId3"/>
              </a:rPr>
              <a:t>https://creativecommons.org/licenses/by-sa/4.0/</a:t>
            </a:r>
            <a:r>
              <a:rPr lang="en-AU" sz="1200" kern="1200" dirty="0" smtClean="0">
                <a:solidFill>
                  <a:schemeClr val="tx1"/>
                </a:solidFill>
                <a:effectLst/>
                <a:latin typeface="+mn-lt"/>
                <a:ea typeface="+mn-ea"/>
                <a:cs typeface="+mn-cs"/>
              </a:rPr>
              <a:t>.</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Enquiries about this publication can be sent to: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Australian Building Codes Board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GPO Box 2013</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CANBERRA ACT 2601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Phone: 1300 134 631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Email: ncc@abcb.gov.au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www.abcb.gov.au</a:t>
            </a:r>
          </a:p>
          <a:p>
            <a:r>
              <a:rPr lang="en-AU" sz="1200" kern="1200" dirty="0" smtClean="0">
                <a:solidFill>
                  <a:schemeClr val="tx1"/>
                </a:solidFill>
                <a:effectLst/>
                <a:latin typeface="+mn-lt"/>
                <a:ea typeface="+mn-ea"/>
                <a:cs typeface="+mn-cs"/>
              </a:rPr>
              <a:t> </a:t>
            </a:r>
          </a:p>
          <a:p>
            <a:r>
              <a:rPr lang="en-AU" sz="1200" b="1" kern="1200" dirty="0" smtClean="0">
                <a:solidFill>
                  <a:schemeClr val="tx1"/>
                </a:solidFill>
                <a:effectLst/>
                <a:latin typeface="+mn-lt"/>
                <a:ea typeface="+mn-ea"/>
                <a:cs typeface="+mn-cs"/>
              </a:rPr>
              <a:t>Attribution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of all or part of this publication must include the following attribution: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Commonwealth of Australia and the States and Territories 2022, published by the Australian Building Codes Board. </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Disclaimer</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By accessing or using this publication, you agree to the following:</a:t>
            </a: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care has been taken in the preparation of this publication, it may not be complete or up-to-date.  You can ensure that you are using a complete and up-to-date version by checking the Australian Building Codes Board website (</a:t>
            </a:r>
            <a:r>
              <a:rPr lang="en-AU" sz="1200" u="sng" kern="1200" dirty="0" smtClean="0">
                <a:solidFill>
                  <a:schemeClr val="tx1"/>
                </a:solidFill>
                <a:effectLst/>
                <a:latin typeface="+mn-lt"/>
                <a:ea typeface="+mn-ea"/>
                <a:cs typeface="+mn-cs"/>
                <a:hlinkClick r:id="rId4"/>
              </a:rPr>
              <a:t>www.abcb.gov.au</a:t>
            </a:r>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publication is not legal or professional advice. Persons rely upon this publication entirely at their own risk and must take responsibility for assessing the relevance and accuracy of the information in relation to their particular circumstances.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a:t>
            </a:fld>
            <a:endParaRPr lang="en-AU" dirty="0"/>
          </a:p>
        </p:txBody>
      </p:sp>
    </p:spTree>
    <p:extLst>
      <p:ext uri="{BB962C8B-B14F-4D97-AF65-F5344CB8AC3E}">
        <p14:creationId xmlns:p14="http://schemas.microsoft.com/office/powerpoint/2010/main" val="308623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progression </a:t>
            </a:r>
          </a:p>
          <a:p>
            <a:r>
              <a:rPr lang="en-AU" b="0" dirty="0" smtClean="0"/>
              <a:t>This slide starts with the title in the banner and 6</a:t>
            </a:r>
            <a:r>
              <a:rPr lang="en-AU" b="0" baseline="0" dirty="0" smtClean="0"/>
              <a:t> Parts of Section 13 </a:t>
            </a:r>
            <a:r>
              <a:rPr lang="en-AU" b="0" dirty="0" smtClean="0"/>
              <a:t>on the left.</a:t>
            </a:r>
          </a:p>
          <a:p>
            <a:r>
              <a:rPr lang="en-AU" b="0" dirty="0" smtClean="0"/>
              <a:t>Click each part title on the left to see the corresponding text for that part.</a:t>
            </a:r>
          </a:p>
          <a:p>
            <a:r>
              <a:rPr lang="en-AU" b="0" dirty="0" smtClean="0"/>
              <a:t>Click the same part title a second time to dissolve the part text.</a:t>
            </a:r>
          </a:p>
          <a:p>
            <a:r>
              <a:rPr lang="en-AU" b="0" dirty="0" smtClean="0"/>
              <a:t>Repeat</a:t>
            </a:r>
            <a:r>
              <a:rPr lang="en-AU" b="0" baseline="0" dirty="0" smtClean="0"/>
              <a:t> for all parts listed</a:t>
            </a:r>
            <a:r>
              <a:rPr lang="en-AU" b="0" dirty="0" smtClean="0"/>
              <a:t>. </a:t>
            </a:r>
          </a:p>
          <a:p>
            <a:endParaRPr lang="en-AU"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IT IS BEST TO DISSOLVE ONE PART</a:t>
            </a:r>
            <a:r>
              <a:rPr lang="en-AU" b="1" baseline="0" dirty="0" smtClean="0"/>
              <a:t> </a:t>
            </a:r>
            <a:r>
              <a:rPr lang="en-AU" b="1" dirty="0" smtClean="0"/>
              <a:t>BEFORE BRINGING UP THE NEXT ONE, AS THE TEXT</a:t>
            </a:r>
            <a:r>
              <a:rPr lang="en-AU" b="1" baseline="0" dirty="0" smtClean="0"/>
              <a:t> </a:t>
            </a:r>
            <a:r>
              <a:rPr lang="en-AU" b="1" dirty="0" smtClean="0"/>
              <a:t>WRITE OVER THE TOP OF EACH OTHER. Just keep</a:t>
            </a:r>
            <a:r>
              <a:rPr lang="en-AU" b="1" baseline="0" dirty="0" smtClean="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If you forget to dissolve one question and answer before bringing up the next one, then just click the button for the earlier question again to make it and its answer dissolve.</a:t>
            </a:r>
          </a:p>
          <a:p>
            <a:endParaRPr lang="en-AU" b="0" dirty="0" smtClean="0"/>
          </a:p>
          <a:p>
            <a:r>
              <a:rPr lang="en-AU" b="1" dirty="0" smtClean="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purpose of this slide is to discuss the DTS Provisions in Section 13 of the Housing Provisions in detail. The aim is to get the trainees to open and use the Housing</a:t>
            </a:r>
            <a:r>
              <a:rPr lang="en-AU" baseline="0" dirty="0" smtClean="0"/>
              <a:t> Provisions </a:t>
            </a:r>
            <a:r>
              <a:rPr lang="en-AU" dirty="0" smtClean="0"/>
              <a:t>and to give them confidence that they can locate, read and interpret them correctly. Each question requires the trainees to locate and interpret some provisions within the Housing Provisions. The relevant part number is generally given in each question to make the tasks quicker.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Part 13.2 Building fabric</a:t>
            </a:r>
            <a:endParaRPr lang="en-AU" dirty="0" smtClean="0"/>
          </a:p>
          <a:p>
            <a:pPr marL="171450" indent="-171450" algn="l">
              <a:buFont typeface="Arial" panose="020B0604020202020204" pitchFamily="34" charset="0"/>
              <a:buChar char="•"/>
            </a:pPr>
            <a:r>
              <a:rPr lang="en-AU" dirty="0" smtClean="0">
                <a:latin typeface="+mn-lt"/>
              </a:rPr>
              <a:t>The intent of the building fabric provisions is to ensure that the building envelope is an effective means of resisting unwanted heat flow. </a:t>
            </a:r>
          </a:p>
          <a:p>
            <a:pPr marL="171450" indent="-171450" algn="l" rtl="0">
              <a:buFont typeface="Arial" panose="020B0604020202020204" pitchFamily="34" charset="0"/>
              <a:buChar char="•"/>
            </a:pPr>
            <a:r>
              <a:rPr lang="en-AU" sz="1200" kern="1200" dirty="0" smtClean="0">
                <a:solidFill>
                  <a:schemeClr val="tx1"/>
                </a:solidFill>
                <a:effectLst/>
                <a:latin typeface="+mn-lt"/>
                <a:ea typeface="+mn-ea"/>
                <a:cs typeface="Arial" panose="020B0604020202020204" pitchFamily="34" charset="0"/>
              </a:rPr>
              <a:t>Heat always flows from a warmer space to a cooler space, so heat flow may be either predominantly </a:t>
            </a:r>
            <a:r>
              <a:rPr lang="en-AU" sz="1200" u="sng" kern="1200" dirty="0" smtClean="0">
                <a:solidFill>
                  <a:schemeClr val="tx1"/>
                </a:solidFill>
                <a:effectLst/>
                <a:latin typeface="+mn-lt"/>
                <a:ea typeface="+mn-ea"/>
                <a:cs typeface="Arial" panose="020B0604020202020204" pitchFamily="34" charset="0"/>
              </a:rPr>
              <a:t>into</a:t>
            </a:r>
            <a:r>
              <a:rPr lang="en-AU" sz="1200" kern="1200" dirty="0" smtClean="0">
                <a:solidFill>
                  <a:schemeClr val="tx1"/>
                </a:solidFill>
                <a:effectLst/>
                <a:latin typeface="+mn-lt"/>
                <a:ea typeface="+mn-ea"/>
                <a:cs typeface="Arial" panose="020B0604020202020204" pitchFamily="34" charset="0"/>
              </a:rPr>
              <a:t> or </a:t>
            </a:r>
            <a:r>
              <a:rPr lang="en-AU" sz="1200" u="sng" kern="1200" dirty="0" smtClean="0">
                <a:solidFill>
                  <a:schemeClr val="tx1"/>
                </a:solidFill>
                <a:effectLst/>
                <a:latin typeface="+mn-lt"/>
                <a:ea typeface="+mn-ea"/>
                <a:cs typeface="Arial" panose="020B0604020202020204" pitchFamily="34" charset="0"/>
              </a:rPr>
              <a:t>out of</a:t>
            </a:r>
            <a:r>
              <a:rPr lang="en-AU" sz="1200" kern="1200" dirty="0" smtClean="0">
                <a:solidFill>
                  <a:schemeClr val="tx1"/>
                </a:solidFill>
                <a:effectLst/>
                <a:latin typeface="+mn-lt"/>
                <a:ea typeface="+mn-ea"/>
                <a:cs typeface="Arial" panose="020B0604020202020204" pitchFamily="34" charset="0"/>
              </a:rPr>
              <a:t> a building depending on the climate zone. Insulation can assist in limiting heat flow. A thermally efficient building envelope means less energy is needed to artificially heat or cool internal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Arial" panose="020B0604020202020204" pitchFamily="34" charset="0"/>
              </a:rPr>
              <a:t>Thermal insulation can be reflective or bulk insulation. It can be added to the elements of the building fabric to achieve the required Total R-Value specified in the Housing Provisions.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smtClean="0">
                <a:solidFill>
                  <a:schemeClr val="tx1"/>
                </a:solidFill>
                <a:effectLst/>
                <a:latin typeface="+mn-lt"/>
                <a:ea typeface="+mn-ea"/>
                <a:cs typeface="Arial" panose="020B0604020202020204" pitchFamily="34" charset="0"/>
              </a:rPr>
              <a:t>Walls</a:t>
            </a:r>
          </a:p>
          <a:p>
            <a:pPr marL="171450" indent="-171450" algn="l" rtl="0">
              <a:buFont typeface="Arial" panose="020B0604020202020204" pitchFamily="34" charset="0"/>
              <a:buChar char="•"/>
            </a:pPr>
            <a:r>
              <a:rPr lang="en-AU" sz="1200" kern="1200" dirty="0" smtClean="0">
                <a:solidFill>
                  <a:schemeClr val="tx1"/>
                </a:solidFill>
                <a:effectLst/>
                <a:latin typeface="+mn-lt"/>
                <a:ea typeface="+mn-ea"/>
                <a:cs typeface="Arial" panose="020B0604020202020204" pitchFamily="34" charset="0"/>
              </a:rPr>
              <a:t>Requirements for Total R-Value of external walls are tailored for different climate zones and the requirements are different for both high-mass and light</a:t>
            </a:r>
            <a:r>
              <a:rPr lang="en-AU" sz="1200" kern="1200" baseline="0" dirty="0" smtClean="0">
                <a:solidFill>
                  <a:schemeClr val="tx1"/>
                </a:solidFill>
                <a:effectLst/>
                <a:latin typeface="+mn-lt"/>
                <a:ea typeface="+mn-ea"/>
                <a:cs typeface="Arial" panose="020B0604020202020204" pitchFamily="34" charset="0"/>
              </a:rPr>
              <a:t> weight </a:t>
            </a:r>
            <a:r>
              <a:rPr lang="en-AU" sz="1200" kern="1200" dirty="0" smtClean="0">
                <a:solidFill>
                  <a:schemeClr val="tx1"/>
                </a:solidFill>
                <a:effectLst/>
                <a:latin typeface="+mn-lt"/>
                <a:ea typeface="+mn-ea"/>
                <a:cs typeface="Arial" panose="020B0604020202020204" pitchFamily="34" charset="0"/>
              </a:rPr>
              <a:t>external walls – e.g. cavity masonry or metal sheet</a:t>
            </a:r>
            <a:r>
              <a:rPr lang="en-AU" sz="1200" kern="1200" baseline="0" dirty="0" smtClean="0">
                <a:solidFill>
                  <a:schemeClr val="tx1"/>
                </a:solidFill>
                <a:effectLst/>
                <a:latin typeface="+mn-lt"/>
                <a:ea typeface="+mn-ea"/>
                <a:cs typeface="Arial" panose="020B0604020202020204" pitchFamily="34" charset="0"/>
              </a:rPr>
              <a:t> on timber stud </a:t>
            </a:r>
            <a:r>
              <a:rPr lang="en-AU" sz="1200" kern="1200" dirty="0" smtClean="0">
                <a:solidFill>
                  <a:schemeClr val="tx1"/>
                </a:solidFill>
                <a:effectLst/>
                <a:latin typeface="+mn-lt"/>
                <a:ea typeface="+mn-ea"/>
                <a:cs typeface="Arial" panose="020B0604020202020204" pitchFamily="34" charset="0"/>
              </a:rPr>
              <a:t>construction.</a:t>
            </a:r>
            <a:r>
              <a:rPr lang="en-AU" sz="1200" kern="1200" baseline="0" dirty="0" smtClean="0">
                <a:solidFill>
                  <a:schemeClr val="tx1"/>
                </a:solidFill>
                <a:effectLst/>
                <a:latin typeface="+mn-lt"/>
                <a:ea typeface="+mn-ea"/>
                <a:cs typeface="Arial" panose="020B0604020202020204" pitchFamily="34" charset="0"/>
              </a:rPr>
              <a:t> </a:t>
            </a:r>
          </a:p>
          <a:p>
            <a:pPr marL="0" indent="0" algn="l" rtl="0">
              <a:buFont typeface="Arial" panose="020B0604020202020204" pitchFamily="34" charset="0"/>
              <a:buNone/>
            </a:pPr>
            <a:r>
              <a:rPr lang="en-AU" sz="1200" kern="1200" baseline="0" dirty="0" smtClean="0">
                <a:solidFill>
                  <a:schemeClr val="tx1"/>
                </a:solidFill>
                <a:effectLst/>
                <a:latin typeface="+mn-lt"/>
                <a:ea typeface="+mn-ea"/>
                <a:cs typeface="Arial" panose="020B0604020202020204" pitchFamily="34" charset="0"/>
              </a:rPr>
              <a:t>Floors</a:t>
            </a:r>
          </a:p>
          <a:p>
            <a:pPr marL="171450" indent="-171450" algn="l" rtl="0">
              <a:buFont typeface="Arial" panose="020B0604020202020204" pitchFamily="34" charset="0"/>
              <a:buChar char="•"/>
            </a:pPr>
            <a:r>
              <a:rPr lang="en-AU" sz="1200" kern="1200" baseline="0" dirty="0" smtClean="0">
                <a:solidFill>
                  <a:schemeClr val="tx1"/>
                </a:solidFill>
                <a:effectLst/>
                <a:latin typeface="+mn-lt"/>
                <a:ea typeface="+mn-ea"/>
                <a:cs typeface="Arial" panose="020B0604020202020204" pitchFamily="34" charset="0"/>
              </a:rPr>
              <a:t>I</a:t>
            </a:r>
            <a:r>
              <a:rPr lang="en-AU" sz="1200" kern="1200" dirty="0" smtClean="0">
                <a:solidFill>
                  <a:schemeClr val="tx1"/>
                </a:solidFill>
                <a:effectLst/>
                <a:latin typeface="+mn-lt"/>
                <a:ea typeface="+mn-ea"/>
                <a:cs typeface="Arial" panose="020B0604020202020204" pitchFamily="34" charset="0"/>
              </a:rPr>
              <a:t>nsulation requirements for floors also vary for floor types e.g.: Suspended floors, on-ground slabs.</a:t>
            </a:r>
          </a:p>
          <a:p>
            <a:pPr marL="0" lvl="0" indent="0" algn="l" rtl="0">
              <a:buFont typeface="Arial" panose="020B0604020202020204" pitchFamily="34" charset="0"/>
              <a:buNone/>
            </a:pPr>
            <a:r>
              <a:rPr lang="en-AU" sz="1200" kern="1200" dirty="0" smtClean="0">
                <a:solidFill>
                  <a:schemeClr val="tx1"/>
                </a:solidFill>
                <a:effectLst/>
                <a:latin typeface="+mn-lt"/>
                <a:ea typeface="+mn-ea"/>
                <a:cs typeface="Arial" panose="020B0604020202020204" pitchFamily="34" charset="0"/>
              </a:rPr>
              <a:t>Bathrooms</a:t>
            </a:r>
          </a:p>
          <a:p>
            <a:pPr marL="171450" lvl="0" indent="-171450" algn="l" rtl="0">
              <a:buFont typeface="Arial" panose="020B0604020202020204" pitchFamily="34" charset="0"/>
              <a:buChar char="•"/>
            </a:pPr>
            <a:r>
              <a:rPr lang="en-AU" sz="1200" kern="1200" dirty="0" smtClean="0">
                <a:solidFill>
                  <a:schemeClr val="tx1"/>
                </a:solidFill>
                <a:effectLst/>
                <a:latin typeface="+mn-lt"/>
                <a:ea typeface="+mn-ea"/>
                <a:cs typeface="Arial" panose="020B0604020202020204" pitchFamily="34" charset="0"/>
              </a:rPr>
              <a:t>There is a concession for built-in heating or cooling that is solely used in a bathroom or amenity area.</a:t>
            </a:r>
          </a:p>
          <a:p>
            <a:pPr marL="0" lvl="0" indent="0" algn="l" rtl="0">
              <a:buFont typeface="Arial" panose="020B0604020202020204" pitchFamily="34" charset="0"/>
              <a:buNone/>
            </a:pPr>
            <a:r>
              <a:rPr lang="en-AU" sz="1200" kern="1200" dirty="0" smtClean="0">
                <a:solidFill>
                  <a:schemeClr val="tx1"/>
                </a:solidFill>
                <a:effectLst/>
                <a:latin typeface="+mn-lt"/>
                <a:ea typeface="+mn-ea"/>
                <a:cs typeface="Arial" panose="020B0604020202020204" pitchFamily="34" charset="0"/>
              </a:rPr>
              <a:t>Roof</a:t>
            </a:r>
            <a:r>
              <a:rPr lang="en-AU" sz="1200" kern="1200" baseline="0" dirty="0" smtClean="0">
                <a:solidFill>
                  <a:schemeClr val="tx1"/>
                </a:solidFill>
                <a:effectLst/>
                <a:latin typeface="+mn-lt"/>
                <a:ea typeface="+mn-ea"/>
                <a:cs typeface="Arial" panose="020B0604020202020204" pitchFamily="34" charset="0"/>
              </a:rPr>
              <a:t> lights</a:t>
            </a:r>
            <a:endParaRPr lang="en-AU" sz="1200" kern="1200" dirty="0" smtClean="0">
              <a:solidFill>
                <a:schemeClr val="tx1"/>
              </a:solidFill>
              <a:effectLst/>
              <a:latin typeface="+mn-lt"/>
              <a:ea typeface="+mn-ea"/>
              <a:cs typeface="Arial" panose="020B0604020202020204" pitchFamily="34" charset="0"/>
            </a:endParaRPr>
          </a:p>
          <a:p>
            <a:pPr marL="171450" lvl="0" indent="-171450" algn="l" rtl="0">
              <a:buFont typeface="Arial" panose="020B0604020202020204" pitchFamily="34" charset="0"/>
              <a:buChar char="•"/>
            </a:pPr>
            <a:r>
              <a:rPr lang="en-AU" sz="1200" dirty="0" smtClean="0">
                <a:latin typeface="+mn-lt"/>
                <a:cs typeface="Arial" panose="020B0604020202020204" pitchFamily="34" charset="0"/>
              </a:rPr>
              <a:t>There are also DTS Provisions for roof lights, which are defined in the NCC as </a:t>
            </a:r>
            <a:r>
              <a:rPr lang="en-US" sz="1200" kern="1200" dirty="0" smtClean="0">
                <a:solidFill>
                  <a:schemeClr val="tx1"/>
                </a:solidFill>
                <a:effectLst/>
                <a:latin typeface="+mn-lt"/>
                <a:ea typeface="+mn-ea"/>
                <a:cs typeface="Arial" panose="020B0604020202020204" pitchFamily="34" charset="0"/>
              </a:rPr>
              <a:t> “… </a:t>
            </a:r>
            <a:r>
              <a:rPr lang="en-US" sz="1200" i="1" kern="1200" dirty="0" smtClean="0">
                <a:solidFill>
                  <a:schemeClr val="tx1"/>
                </a:solidFill>
                <a:effectLst/>
                <a:latin typeface="+mn-lt"/>
                <a:ea typeface="+mn-ea"/>
                <a:cs typeface="Arial" panose="020B0604020202020204" pitchFamily="34" charset="0"/>
              </a:rPr>
              <a:t>a skylight or window installed in a roof</a:t>
            </a:r>
            <a:r>
              <a:rPr lang="en-US" sz="1200" kern="1200" dirty="0" smtClean="0">
                <a:solidFill>
                  <a:schemeClr val="tx1"/>
                </a:solidFill>
                <a:effectLst/>
                <a:latin typeface="+mn-lt"/>
                <a:ea typeface="+mn-ea"/>
                <a:cs typeface="Arial" panose="020B0604020202020204" pitchFamily="34" charset="0"/>
              </a:rPr>
              <a:t> </a:t>
            </a:r>
            <a:r>
              <a:rPr lang="en-US" sz="1200" i="1" kern="1200" dirty="0" smtClean="0">
                <a:solidFill>
                  <a:schemeClr val="tx1"/>
                </a:solidFill>
                <a:effectLst/>
                <a:latin typeface="+mn-lt"/>
                <a:ea typeface="+mn-ea"/>
                <a:cs typeface="Arial" panose="020B0604020202020204" pitchFamily="34" charset="0"/>
              </a:rPr>
              <a:t>to permit natural light to enter the room below and which is at an angle between 0 and 70 degrees measured from the horizontal plane.”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smtClean="0">
                <a:solidFill>
                  <a:schemeClr val="tx1"/>
                </a:solidFill>
                <a:effectLst/>
                <a:latin typeface="+mn-lt"/>
                <a:ea typeface="+mn-ea"/>
                <a:cs typeface="Arial" panose="020B0604020202020204" pitchFamily="34" charset="0"/>
              </a:rPr>
              <a:t>From a thermal design perspective, a roof light</a:t>
            </a:r>
            <a:r>
              <a:rPr lang="en-AU" sz="1200" kern="1200" baseline="0" dirty="0" smtClean="0">
                <a:solidFill>
                  <a:schemeClr val="tx1"/>
                </a:solidFill>
                <a:effectLst/>
                <a:latin typeface="+mn-lt"/>
                <a:ea typeface="+mn-ea"/>
                <a:cs typeface="Arial" panose="020B0604020202020204" pitchFamily="34" charset="0"/>
              </a:rPr>
              <a:t> must </a:t>
            </a:r>
            <a:r>
              <a:rPr lang="en-AU" sz="1200" kern="1200" dirty="0" smtClean="0">
                <a:solidFill>
                  <a:schemeClr val="tx1"/>
                </a:solidFill>
                <a:effectLst/>
                <a:latin typeface="+mn-lt"/>
                <a:ea typeface="+mn-ea"/>
                <a:cs typeface="Arial" panose="020B0604020202020204" pitchFamily="34" charset="0"/>
              </a:rPr>
              <a:t>be protected to reduce the heat loss or gain.</a:t>
            </a:r>
          </a:p>
          <a:p>
            <a:endParaRPr lang="en-AU" dirty="0" smtClean="0"/>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smtClean="0"/>
              <a:t>Part 13.3 External</a:t>
            </a:r>
            <a:r>
              <a:rPr lang="en-AU" b="1" baseline="0" dirty="0" smtClean="0"/>
              <a:t> glazing</a:t>
            </a:r>
            <a:endParaRPr lang="en-AU" b="1"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The intent of Part 13.3 is to control the amount of heat entering or leaving a building through glazing. The means by which the heat enters or leaves a room through glazing are conduction, solar radiation and air infiltration.  Conduction and solar radiation are addressed in clauses 13.3.2 and 13.3.3, while infiltration is covered under the sealing requirements in Part 13.4.</a:t>
            </a:r>
            <a:endParaRPr lang="en-AU" sz="1200"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There are 5 key factors affecting heat transfer, which are:</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location of the building</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area of glazing</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degree of sun exposure – orientation and shading</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if the building is air-conditioned</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the type of frame and glass used as this determines the </a:t>
            </a:r>
            <a:r>
              <a:rPr lang="en-US" sz="1200" i="1" kern="1200" dirty="0" smtClean="0">
                <a:solidFill>
                  <a:schemeClr val="tx1"/>
                </a:solidFill>
                <a:effectLst/>
                <a:latin typeface="+mn-lt"/>
                <a:ea typeface="+mn-ea"/>
                <a:cs typeface="Arial" panose="020B0604020202020204" pitchFamily="34" charset="0"/>
              </a:rPr>
              <a:t>Total System U-Value</a:t>
            </a:r>
            <a:r>
              <a:rPr lang="en-US" sz="1200" kern="1200" dirty="0" smtClean="0">
                <a:solidFill>
                  <a:schemeClr val="tx1"/>
                </a:solidFill>
                <a:effectLst/>
                <a:latin typeface="+mn-lt"/>
                <a:ea typeface="+mn-ea"/>
                <a:cs typeface="Arial" panose="020B0604020202020204" pitchFamily="34" charset="0"/>
              </a:rPr>
              <a:t> and </a:t>
            </a:r>
            <a:r>
              <a:rPr lang="en-AU" sz="1200" i="1" kern="1200" dirty="0" smtClean="0">
                <a:solidFill>
                  <a:schemeClr val="tx1"/>
                </a:solidFill>
                <a:effectLst/>
                <a:latin typeface="+mn-lt"/>
                <a:ea typeface="+mn-ea"/>
                <a:cs typeface="Arial" panose="020B0604020202020204" pitchFamily="34" charset="0"/>
              </a:rPr>
              <a:t>Solar Heat Gain Coefficient </a:t>
            </a:r>
            <a:r>
              <a:rPr lang="en-US" sz="1200" kern="1200" dirty="0" smtClean="0">
                <a:solidFill>
                  <a:schemeClr val="tx1"/>
                </a:solidFill>
                <a:effectLst/>
                <a:latin typeface="+mn-lt"/>
                <a:ea typeface="+mn-ea"/>
                <a:cs typeface="Arial" panose="020B0604020202020204" pitchFamily="34" charset="0"/>
              </a:rPr>
              <a:t>for the glazing system.</a:t>
            </a:r>
            <a:endParaRPr lang="en-AU" sz="1200" dirty="0" smtClean="0">
              <a:latin typeface="+mn-lt"/>
              <a:cs typeface="Arial" panose="020B0604020202020204" pitchFamily="34" charset="0"/>
            </a:endParaRPr>
          </a:p>
          <a:p>
            <a:pPr marL="171450" indent="-171450">
              <a:spcBef>
                <a:spcPts val="0"/>
              </a:spcBef>
              <a:spcAft>
                <a:spcPts val="600"/>
              </a:spcAft>
              <a:buFont typeface="Arial" panose="020B0604020202020204" pitchFamily="34" charset="0"/>
              <a:buChar char="•"/>
            </a:pPr>
            <a:r>
              <a:rPr lang="en-AU" sz="1200" dirty="0" smtClean="0">
                <a:latin typeface="+mn-lt"/>
                <a:cs typeface="Arial" panose="020B0604020202020204" pitchFamily="34" charset="0"/>
              </a:rPr>
              <a:t>The treatment of </a:t>
            </a:r>
            <a:r>
              <a:rPr lang="en-AU" sz="1200" i="0" dirty="0" smtClean="0">
                <a:latin typeface="+mn-lt"/>
                <a:cs typeface="Arial" panose="020B0604020202020204" pitchFamily="34" charset="0"/>
              </a:rPr>
              <a:t>glazing</a:t>
            </a:r>
            <a:r>
              <a:rPr lang="en-AU" sz="1200" i="1" dirty="0" smtClean="0">
                <a:latin typeface="+mn-lt"/>
                <a:cs typeface="Arial" panose="020B0604020202020204" pitchFamily="34" charset="0"/>
              </a:rPr>
              <a:t> </a:t>
            </a:r>
            <a:r>
              <a:rPr lang="en-AU" sz="1200" dirty="0" smtClean="0">
                <a:latin typeface="+mn-lt"/>
                <a:cs typeface="Arial" panose="020B0604020202020204" pitchFamily="34" charset="0"/>
              </a:rPr>
              <a:t>to limit unwanted heat gain or loss is one of the most important aspects of the energy efficiency requirements in </a:t>
            </a:r>
            <a:r>
              <a:rPr lang="en-AU" sz="1200" baseline="0" dirty="0" smtClean="0">
                <a:latin typeface="+mn-lt"/>
                <a:cs typeface="Arial" panose="020B0604020202020204" pitchFamily="34" charset="0"/>
              </a:rPr>
              <a:t>the Housing Provisions</a:t>
            </a:r>
            <a:r>
              <a:rPr lang="en-AU" sz="1200" dirty="0" smtClean="0">
                <a:latin typeface="+mn-lt"/>
                <a:cs typeface="Arial" panose="020B0604020202020204" pitchFamily="34" charset="0"/>
              </a:rPr>
              <a:t>. </a:t>
            </a:r>
            <a:r>
              <a:rPr lang="en-AU" sz="1200" b="0" i="0" dirty="0" smtClean="0">
                <a:latin typeface="+mn-lt"/>
                <a:cs typeface="Arial" panose="020B0604020202020204" pitchFamily="34" charset="0"/>
              </a:rPr>
              <a:t>Glazing</a:t>
            </a:r>
            <a:r>
              <a:rPr lang="en-AU" sz="1200" dirty="0" smtClean="0">
                <a:latin typeface="+mn-lt"/>
                <a:cs typeface="Arial" panose="020B0604020202020204" pitchFamily="34" charset="0"/>
              </a:rPr>
              <a:t> design is assessed based on conductance and solar heat gain. The</a:t>
            </a:r>
            <a:r>
              <a:rPr lang="en-AU" sz="1200" baseline="0" dirty="0" smtClean="0">
                <a:latin typeface="+mn-lt"/>
                <a:cs typeface="Arial" panose="020B0604020202020204" pitchFamily="34" charset="0"/>
              </a:rPr>
              <a:t> Housing Provisions </a:t>
            </a:r>
            <a:r>
              <a:rPr lang="en-AU" sz="1200" dirty="0" smtClean="0">
                <a:latin typeface="+mn-lt"/>
                <a:cs typeface="Arial" panose="020B0604020202020204" pitchFamily="34" charset="0"/>
              </a:rPr>
              <a:t>set separate maximum allowances for conductance and for solar heat gain. </a:t>
            </a:r>
          </a:p>
          <a:p>
            <a:pPr marL="171450" indent="-171450">
              <a:spcBef>
                <a:spcPts val="0"/>
              </a:spcBef>
              <a:buFont typeface="Arial" panose="020B0604020202020204" pitchFamily="34" charset="0"/>
              <a:buChar char="•"/>
            </a:pPr>
            <a:r>
              <a:rPr lang="en-AU" sz="1200" dirty="0" smtClean="0">
                <a:latin typeface="+mn-lt"/>
                <a:cs typeface="Arial" panose="020B0604020202020204" pitchFamily="34" charset="0"/>
              </a:rPr>
              <a:t>Formulas relating to solar conductance and solar heat gain are then used to calculate the performance of the proposed </a:t>
            </a:r>
            <a:r>
              <a:rPr lang="en-AU" sz="1200" i="0" dirty="0" smtClean="0">
                <a:latin typeface="+mn-lt"/>
                <a:cs typeface="Arial" panose="020B0604020202020204" pitchFamily="34" charset="0"/>
              </a:rPr>
              <a:t>glazing</a:t>
            </a:r>
            <a:r>
              <a:rPr lang="en-AU" sz="1200" i="1" dirty="0" smtClean="0">
                <a:latin typeface="+mn-lt"/>
                <a:cs typeface="Arial" panose="020B0604020202020204" pitchFamily="34" charset="0"/>
              </a:rPr>
              <a:t> </a:t>
            </a:r>
            <a:r>
              <a:rPr lang="en-AU" sz="1200" dirty="0" smtClean="0">
                <a:latin typeface="+mn-lt"/>
                <a:cs typeface="Arial" panose="020B0604020202020204" pitchFamily="34" charset="0"/>
              </a:rPr>
              <a:t>layout for comparison with those allowances. The ABCB Glazing Calculator can assist with calculations. Note this is a non-mandatory tool and is neither a compliance tool, nor a Verification Method.</a:t>
            </a:r>
          </a:p>
          <a:p>
            <a:pPr marL="171450" indent="-171450">
              <a:buFont typeface="Arial" panose="020B0604020202020204" pitchFamily="34" charset="0"/>
              <a:buChar char="•"/>
            </a:pPr>
            <a:endParaRPr lang="en-AU"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Part 13.4 Building</a:t>
            </a:r>
            <a:r>
              <a:rPr lang="en-AU" b="1" baseline="0" dirty="0" smtClean="0"/>
              <a:t> sealing</a:t>
            </a:r>
            <a:endParaRPr lang="en-AU" sz="1200" b="1"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The Part 13.4 Building sealing DTS Provisions address:</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chimneys and flues</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roof lights</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external windows and doors</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exhaust fans</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construction of ceilings, walls and floors</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evaporative coolers.</a:t>
            </a:r>
            <a:endParaRPr lang="en-AU" sz="1200"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These provisions are designed to restrict the unintended leakage of outdoor air into the building and loss of conditioned air from a building.</a:t>
            </a:r>
            <a:endParaRPr lang="en-AU" sz="1200"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Overall, the DTS Provisions encourage ventilation that can be controlled by occupants to make use of warmer or cooler outside air when that is desirable and also to maintain a healthy indoor environment. </a:t>
            </a:r>
            <a:endParaRPr lang="en-AU" sz="1200"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Building sealing supports that goal by reducing the pathways for unintended leaking of air that has been heated or cooled for the comfort of occupants. This in turn, has the capacity to reduce the energy required for artificial heating, cooling and dehumidifying.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endParaRPr lang="en-AU" b="1" dirty="0" smtClean="0"/>
          </a:p>
          <a:p>
            <a:pPr lvl="0">
              <a:spcBef>
                <a:spcPts val="200"/>
              </a:spcBef>
              <a:spcAft>
                <a:spcPts val="200"/>
              </a:spcAft>
              <a:defRPr/>
            </a:pPr>
            <a:r>
              <a:rPr lang="en-AU" b="1" dirty="0" smtClean="0"/>
              <a:t>Part 13.5 Ceiling</a:t>
            </a:r>
            <a:r>
              <a:rPr lang="en-AU" b="1" baseline="0" dirty="0" smtClean="0"/>
              <a:t> fans</a:t>
            </a:r>
            <a:endParaRPr lang="en-AU" sz="1200" b="1" dirty="0" smtClean="0"/>
          </a:p>
          <a:p>
            <a:pPr marL="171450" lvl="0" indent="-171450">
              <a:buFont typeface="Arial" panose="020B0604020202020204" pitchFamily="34" charset="0"/>
              <a:buChar char="•"/>
              <a:defRPr/>
            </a:pPr>
            <a:r>
              <a:rPr lang="en-AU" sz="1200" dirty="0" smtClean="0"/>
              <a:t>The intention of Part 13.5 is to provide</a:t>
            </a:r>
            <a:r>
              <a:rPr lang="en-AU" sz="1200" baseline="0" dirty="0" smtClean="0"/>
              <a:t> requirements for the installation of ceiling fans for cooling in climates where it is suitable.</a:t>
            </a:r>
          </a:p>
          <a:p>
            <a:pPr marL="171450" lvl="0" indent="-171450">
              <a:buFont typeface="Arial" panose="020B0604020202020204" pitchFamily="34" charset="0"/>
              <a:buChar char="•"/>
              <a:defRPr/>
            </a:pPr>
            <a:r>
              <a:rPr lang="en-AU" sz="1200" baseline="0" dirty="0" smtClean="0"/>
              <a:t>This part applies in climate zones 1, 2 and 3, and climate zone 5 in New South Wales and Queensland</a:t>
            </a:r>
          </a:p>
          <a:p>
            <a:pPr marL="171450" lvl="0" indent="-171450">
              <a:buFont typeface="Arial" panose="020B0604020202020204" pitchFamily="34" charset="0"/>
              <a:buChar char="•"/>
              <a:defRPr/>
            </a:pPr>
            <a:endParaRPr lang="en-AU" sz="1200" dirty="0" smtClean="0"/>
          </a:p>
          <a:p>
            <a:pPr lvl="0">
              <a:spcBef>
                <a:spcPts val="200"/>
              </a:spcBef>
              <a:spcAft>
                <a:spcPts val="200"/>
              </a:spcAft>
              <a:defRPr/>
            </a:pPr>
            <a:r>
              <a:rPr lang="en-AU" b="1" dirty="0" smtClean="0"/>
              <a:t>Part 13.6 Whole-of-home</a:t>
            </a:r>
            <a:r>
              <a:rPr lang="en-AU" b="1" baseline="0" dirty="0" smtClean="0"/>
              <a:t> energy usage</a:t>
            </a:r>
            <a:endParaRPr lang="en-AU" sz="1200" b="1" dirty="0" smtClean="0"/>
          </a:p>
          <a:p>
            <a:pPr marL="171450" lvl="0" indent="-171450">
              <a:buFont typeface="Arial" panose="020B0604020202020204" pitchFamily="34" charset="0"/>
              <a:buChar char="•"/>
              <a:defRPr/>
            </a:pPr>
            <a:r>
              <a:rPr lang="en-AU" sz="1200" dirty="0" smtClean="0"/>
              <a:t>The intention of Part 13.6 is to provide a collective</a:t>
            </a:r>
            <a:r>
              <a:rPr lang="en-AU" sz="1200" baseline="0" dirty="0" smtClean="0"/>
              <a:t> budget for energy use in a building.</a:t>
            </a:r>
          </a:p>
          <a:p>
            <a:pPr marL="171450" lvl="0" indent="-171450">
              <a:buFont typeface="Arial" panose="020B0604020202020204" pitchFamily="34" charset="0"/>
              <a:buChar char="•"/>
              <a:defRPr/>
            </a:pPr>
            <a:r>
              <a:rPr lang="en-AU" sz="1200" baseline="0" dirty="0" smtClean="0"/>
              <a:t>The whole-of-home energy budget covers a number of factors:</a:t>
            </a:r>
          </a:p>
          <a:p>
            <a:pPr marL="628650" lvl="1" indent="-171450">
              <a:buFont typeface="Arial" panose="020B0604020202020204" pitchFamily="34" charset="0"/>
              <a:buChar char="•"/>
              <a:defRPr/>
            </a:pPr>
            <a:r>
              <a:rPr lang="en-AU" sz="1200" baseline="0" dirty="0" smtClean="0"/>
              <a:t>floor area of the home</a:t>
            </a:r>
          </a:p>
          <a:p>
            <a:pPr marL="628650" lvl="1" indent="-171450">
              <a:buFont typeface="Arial" panose="020B0604020202020204" pitchFamily="34" charset="0"/>
              <a:buChar char="•"/>
              <a:defRPr/>
            </a:pPr>
            <a:r>
              <a:rPr lang="en-AU" sz="1200" baseline="0" dirty="0" smtClean="0"/>
              <a:t>main heating/cooling equipment</a:t>
            </a:r>
          </a:p>
          <a:p>
            <a:pPr marL="628650" lvl="1" indent="-171450">
              <a:buFont typeface="Arial" panose="020B0604020202020204" pitchFamily="34" charset="0"/>
              <a:buChar char="•"/>
              <a:defRPr/>
            </a:pPr>
            <a:r>
              <a:rPr lang="en-AU" sz="1200" baseline="0" dirty="0" smtClean="0"/>
              <a:t>main water heater</a:t>
            </a:r>
          </a:p>
          <a:p>
            <a:pPr marL="628650" lvl="1" indent="-171450">
              <a:buFont typeface="Arial" panose="020B0604020202020204" pitchFamily="34" charset="0"/>
              <a:buChar char="•"/>
              <a:defRPr/>
            </a:pPr>
            <a:r>
              <a:rPr lang="en-AU" sz="1200" baseline="0" dirty="0" smtClean="0"/>
              <a:t>swimming pool</a:t>
            </a:r>
          </a:p>
          <a:p>
            <a:pPr marL="628650" lvl="1" indent="-171450">
              <a:buFont typeface="Arial" panose="020B0604020202020204" pitchFamily="34" charset="0"/>
              <a:buChar char="•"/>
              <a:defRPr/>
            </a:pPr>
            <a:r>
              <a:rPr lang="en-AU" sz="1200" baseline="0" dirty="0" smtClean="0"/>
              <a:t>spa, and</a:t>
            </a:r>
          </a:p>
          <a:p>
            <a:pPr marL="628650" lvl="1" indent="-171450">
              <a:buFont typeface="Arial" panose="020B0604020202020204" pitchFamily="34" charset="0"/>
              <a:buChar char="•"/>
              <a:defRPr/>
            </a:pPr>
            <a:r>
              <a:rPr lang="en-AU" sz="1200" baseline="0" dirty="0" smtClean="0"/>
              <a:t>on-site PV.</a:t>
            </a:r>
          </a:p>
          <a:p>
            <a:pPr marL="171450" lvl="0" indent="-171450">
              <a:buFont typeface="Arial" panose="020B0604020202020204" pitchFamily="34" charset="0"/>
              <a:buChar char="•"/>
              <a:defRPr/>
            </a:pPr>
            <a:r>
              <a:rPr lang="en-AU" sz="1200" baseline="0" dirty="0" smtClean="0"/>
              <a:t>The whole-of-home budget can enable trading between the efficiencies of the above types of energy usage within the building, including by increase the size of on-site renewables, such as solar.</a:t>
            </a:r>
          </a:p>
          <a:p>
            <a:pPr marL="171450" lvl="0" indent="-171450">
              <a:buFont typeface="Arial" panose="020B0604020202020204" pitchFamily="34" charset="0"/>
              <a:buChar char="•"/>
              <a:defRPr/>
            </a:pPr>
            <a:r>
              <a:rPr lang="en-AU" sz="1200" baseline="0" dirty="0" smtClean="0"/>
              <a:t>The ABCB has produced a Whole-of-home calculator that automates the calculations and it is available from the ABCB website.</a:t>
            </a:r>
          </a:p>
          <a:p>
            <a:endParaRPr lang="en-AU" b="1" dirty="0" smtClean="0"/>
          </a:p>
          <a:p>
            <a:r>
              <a:rPr lang="en-AU" b="1" dirty="0" smtClean="0"/>
              <a:t>Part</a:t>
            </a:r>
            <a:r>
              <a:rPr lang="en-AU" b="1" baseline="0" dirty="0" smtClean="0"/>
              <a:t> 13.7 Services</a:t>
            </a:r>
            <a:endParaRPr lang="en-AU" b="1"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The intention of the Part 13.7 services</a:t>
            </a:r>
            <a:r>
              <a:rPr lang="en-US" sz="1200" kern="1200" baseline="0" dirty="0" smtClean="0">
                <a:solidFill>
                  <a:schemeClr val="tx1"/>
                </a:solidFill>
                <a:effectLst/>
                <a:latin typeface="+mn-lt"/>
                <a:ea typeface="+mn-ea"/>
                <a:cs typeface="Arial" panose="020B0604020202020204" pitchFamily="34" charset="0"/>
              </a:rPr>
              <a:t> provisions </a:t>
            </a:r>
            <a:r>
              <a:rPr lang="en-US" sz="1200" kern="1200" dirty="0" smtClean="0">
                <a:solidFill>
                  <a:schemeClr val="tx1"/>
                </a:solidFill>
                <a:effectLst/>
                <a:latin typeface="+mn-lt"/>
                <a:ea typeface="+mn-ea"/>
                <a:cs typeface="Arial" panose="020B0604020202020204" pitchFamily="34" charset="0"/>
              </a:rPr>
              <a:t>is to </a:t>
            </a:r>
            <a:r>
              <a:rPr lang="en-AU" sz="1200" kern="1200" noProof="0" dirty="0" smtClean="0">
                <a:solidFill>
                  <a:schemeClr val="tx1"/>
                </a:solidFill>
                <a:effectLst/>
                <a:latin typeface="+mn-lt"/>
                <a:ea typeface="+mn-ea"/>
                <a:cs typeface="Arial" panose="020B0604020202020204" pitchFamily="34" charset="0"/>
              </a:rPr>
              <a:t>minimise</a:t>
            </a:r>
            <a:r>
              <a:rPr lang="en-US" sz="1200" kern="1200" dirty="0" smtClean="0">
                <a:solidFill>
                  <a:schemeClr val="tx1"/>
                </a:solidFill>
                <a:effectLst/>
                <a:latin typeface="+mn-lt"/>
                <a:ea typeface="+mn-ea"/>
                <a:cs typeface="Arial" panose="020B0604020202020204" pitchFamily="34" charset="0"/>
              </a:rPr>
              <a:t> energy lost through the operation of: </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air-conditioning</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central heating</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lighting</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heated water supply</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pool and spa heating and pumping.</a:t>
            </a:r>
            <a:endParaRPr lang="en-AU" sz="1200"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 The requirements range from:</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the insulation of services</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limiting the use of electric resistance space heating</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limiting the Watts per square </a:t>
            </a:r>
            <a:r>
              <a:rPr lang="en-AU" sz="1200" kern="1200" noProof="0" dirty="0" smtClean="0">
                <a:solidFill>
                  <a:schemeClr val="tx1"/>
                </a:solidFill>
                <a:effectLst/>
                <a:latin typeface="+mn-lt"/>
                <a:ea typeface="+mn-ea"/>
                <a:cs typeface="Arial" panose="020B0604020202020204" pitchFamily="34" charset="0"/>
              </a:rPr>
              <a:t>metre</a:t>
            </a:r>
            <a:r>
              <a:rPr lang="en-US" sz="1200" kern="1200" dirty="0" smtClean="0">
                <a:solidFill>
                  <a:schemeClr val="tx1"/>
                </a:solidFill>
                <a:effectLst/>
                <a:latin typeface="+mn-lt"/>
                <a:ea typeface="+mn-ea"/>
                <a:cs typeface="Arial" panose="020B0604020202020204" pitchFamily="34" charset="0"/>
              </a:rPr>
              <a:t> allowed for lighting</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placing restrictions on certain energy sources for both heated water heating</a:t>
            </a:r>
            <a:r>
              <a:rPr lang="en-US" sz="1200" kern="1200" baseline="0" dirty="0" smtClean="0">
                <a:solidFill>
                  <a:schemeClr val="tx1"/>
                </a:solidFill>
                <a:effectLst/>
                <a:latin typeface="+mn-lt"/>
                <a:ea typeface="+mn-ea"/>
                <a:cs typeface="Arial" panose="020B0604020202020204" pitchFamily="34" charset="0"/>
              </a:rPr>
              <a:t> </a:t>
            </a:r>
            <a:r>
              <a:rPr lang="en-US" sz="1200" kern="1200" dirty="0" smtClean="0">
                <a:solidFill>
                  <a:schemeClr val="tx1"/>
                </a:solidFill>
                <a:effectLst/>
                <a:latin typeface="+mn-lt"/>
                <a:ea typeface="+mn-ea"/>
                <a:cs typeface="Arial" panose="020B0604020202020204" pitchFamily="34" charset="0"/>
              </a:rPr>
              <a:t>and swimming pool and spa heating.</a:t>
            </a:r>
            <a:endParaRPr lang="en-AU" sz="1200"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Artificial lighting must not exceed specified power allowances (5 Watts per square </a:t>
            </a:r>
            <a:r>
              <a:rPr lang="en-AU" sz="1200" kern="1200" noProof="0" dirty="0" smtClean="0">
                <a:solidFill>
                  <a:schemeClr val="tx1"/>
                </a:solidFill>
                <a:effectLst/>
                <a:latin typeface="+mn-lt"/>
                <a:ea typeface="+mn-ea"/>
                <a:cs typeface="Arial" panose="020B0604020202020204" pitchFamily="34" charset="0"/>
              </a:rPr>
              <a:t>metre</a:t>
            </a:r>
            <a:r>
              <a:rPr lang="en-US" sz="1200" kern="1200" dirty="0" smtClean="0">
                <a:solidFill>
                  <a:schemeClr val="tx1"/>
                </a:solidFill>
                <a:effectLst/>
                <a:latin typeface="+mn-lt"/>
                <a:ea typeface="+mn-ea"/>
                <a:cs typeface="Arial" panose="020B0604020202020204" pitchFamily="34" charset="0"/>
              </a:rPr>
              <a:t> for a Class 1 building) in 13.7.6 Artificial lighting. Power allowance can be increased if there are ‘smart’ lighting controls e.g. movement sensor activated</a:t>
            </a:r>
            <a:r>
              <a:rPr lang="en-US" sz="1200" kern="1200" baseline="0" dirty="0" smtClean="0">
                <a:solidFill>
                  <a:schemeClr val="tx1"/>
                </a:solidFill>
                <a:effectLst/>
                <a:latin typeface="+mn-lt"/>
                <a:ea typeface="+mn-ea"/>
                <a:cs typeface="Arial" panose="020B0604020202020204" pitchFamily="34" charset="0"/>
              </a:rPr>
              <a:t> lighting.</a:t>
            </a:r>
            <a:endParaRPr lang="en-AU" sz="1200" kern="1200" dirty="0" smtClean="0">
              <a:solidFill>
                <a:schemeClr val="tx1"/>
              </a:solidFill>
              <a:effectLst/>
              <a:latin typeface="+mn-lt"/>
              <a:ea typeface="+mn-ea"/>
              <a:cs typeface="Arial" panose="020B0604020202020204" pitchFamily="34" charset="0"/>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Arial" panose="020B0604020202020204" pitchFamily="34" charset="0"/>
              </a:rPr>
              <a:t>The lamp power density or illumination power density allowances are as follows:</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Arial" panose="020B0604020202020204" pitchFamily="34" charset="0"/>
              </a:rPr>
              <a:t>5 watts </a:t>
            </a:r>
            <a:r>
              <a:rPr lang="en-US" sz="1200" kern="1200" dirty="0" smtClean="0">
                <a:solidFill>
                  <a:schemeClr val="tx1"/>
                </a:solidFill>
                <a:effectLst/>
                <a:latin typeface="+mn-lt"/>
                <a:ea typeface="+mn-ea"/>
                <a:cs typeface="Arial" panose="020B0604020202020204" pitchFamily="34" charset="0"/>
              </a:rPr>
              <a:t>per square metre </a:t>
            </a:r>
            <a:r>
              <a:rPr lang="en-AU" sz="1200" kern="1200" dirty="0" smtClean="0">
                <a:solidFill>
                  <a:schemeClr val="tx1"/>
                </a:solidFill>
                <a:effectLst/>
                <a:latin typeface="+mn-lt"/>
                <a:ea typeface="+mn-ea"/>
                <a:cs typeface="Arial" panose="020B0604020202020204" pitchFamily="34" charset="0"/>
              </a:rPr>
              <a:t>in a Class 1 building</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Arial" panose="020B0604020202020204" pitchFamily="34" charset="0"/>
              </a:rPr>
              <a:t>4 watts </a:t>
            </a:r>
            <a:r>
              <a:rPr lang="en-US" sz="1200" kern="1200" dirty="0" smtClean="0">
                <a:solidFill>
                  <a:schemeClr val="tx1"/>
                </a:solidFill>
                <a:effectLst/>
                <a:latin typeface="+mn-lt"/>
                <a:ea typeface="+mn-ea"/>
                <a:cs typeface="Arial" panose="020B0604020202020204" pitchFamily="34" charset="0"/>
              </a:rPr>
              <a:t>per square metre </a:t>
            </a:r>
            <a:r>
              <a:rPr lang="en-AU" sz="1200" kern="1200" dirty="0" smtClean="0">
                <a:solidFill>
                  <a:schemeClr val="tx1"/>
                </a:solidFill>
                <a:effectLst/>
                <a:latin typeface="+mn-lt"/>
                <a:ea typeface="+mn-ea"/>
                <a:cs typeface="Arial" panose="020B0604020202020204" pitchFamily="34" charset="0"/>
              </a:rPr>
              <a:t>on a </a:t>
            </a:r>
            <a:r>
              <a:rPr lang="en-AU" sz="1200" kern="1200" noProof="0" dirty="0" smtClean="0">
                <a:solidFill>
                  <a:schemeClr val="tx1"/>
                </a:solidFill>
                <a:effectLst/>
                <a:latin typeface="+mn-lt"/>
                <a:ea typeface="+mn-ea"/>
                <a:cs typeface="Arial" panose="020B0604020202020204" pitchFamily="34" charset="0"/>
              </a:rPr>
              <a:t>verandah</a:t>
            </a:r>
            <a:r>
              <a:rPr lang="en-AU" sz="1200" kern="1200" dirty="0" smtClean="0">
                <a:solidFill>
                  <a:schemeClr val="tx1"/>
                </a:solidFill>
                <a:effectLst/>
                <a:latin typeface="+mn-lt"/>
                <a:ea typeface="+mn-ea"/>
                <a:cs typeface="Arial" panose="020B0604020202020204" pitchFamily="34" charset="0"/>
              </a:rPr>
              <a:t>, balcony or the like attached to a Class 1 building</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Arial" panose="020B0604020202020204" pitchFamily="34" charset="0"/>
              </a:rPr>
              <a:t>3 watts </a:t>
            </a:r>
            <a:r>
              <a:rPr lang="en-US" sz="1200" kern="1200" dirty="0" smtClean="0">
                <a:solidFill>
                  <a:schemeClr val="tx1"/>
                </a:solidFill>
                <a:effectLst/>
                <a:latin typeface="+mn-lt"/>
                <a:ea typeface="+mn-ea"/>
                <a:cs typeface="Arial" panose="020B0604020202020204" pitchFamily="34" charset="0"/>
              </a:rPr>
              <a:t>per square metre</a:t>
            </a:r>
            <a:r>
              <a:rPr lang="en-AU" sz="1200" kern="1200" dirty="0" smtClean="0">
                <a:solidFill>
                  <a:schemeClr val="tx1"/>
                </a:solidFill>
                <a:effectLst/>
                <a:latin typeface="+mn-lt"/>
                <a:ea typeface="+mn-ea"/>
                <a:cs typeface="Arial" panose="020B0604020202020204" pitchFamily="34" charset="0"/>
              </a:rPr>
              <a:t> in a Class 10a building associated with a Class 1 building.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Halogens must be separately switched from fluorescents.</a:t>
            </a:r>
            <a:endParaRPr lang="en-AU" sz="1200"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Outside lighting must be controlled by a motion sensor or be of high efficacy. </a:t>
            </a:r>
            <a:r>
              <a:rPr lang="en-AU" sz="1200" kern="1200" dirty="0" smtClean="0">
                <a:solidFill>
                  <a:schemeClr val="tx1"/>
                </a:solidFill>
                <a:effectLst/>
                <a:latin typeface="+mn-lt"/>
                <a:ea typeface="+mn-ea"/>
                <a:cs typeface="Arial" panose="020B0604020202020204" pitchFamily="34" charset="0"/>
              </a:rPr>
              <a:t>“High efficacy” requires high light output for each unit of electricity consumed. </a:t>
            </a:r>
            <a:endParaRPr lang="en-AU" sz="1200" dirty="0" smtClean="0">
              <a:latin typeface="+mn-lt"/>
              <a:cs typeface="Arial" panose="020B0604020202020204" pitchFamily="34" charset="0"/>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Requirements for heated water supply systems, including their energy efficiency are located in NCC Volume Three Part B2.  These requirements cover the energy source of the system and they must be either:</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solar</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heat pump</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gas</a:t>
            </a:r>
            <a:endParaRPr lang="en-AU" sz="1200" kern="1200" dirty="0" smtClean="0">
              <a:solidFill>
                <a:schemeClr val="tx1"/>
              </a:solidFill>
              <a:effectLst/>
              <a:latin typeface="+mn-lt"/>
              <a:ea typeface="+mn-ea"/>
              <a:cs typeface="Arial" panose="020B0604020202020204" pitchFamily="34" charset="0"/>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Arial" panose="020B0604020202020204" pitchFamily="34" charset="0"/>
              </a:rPr>
              <a:t>only in certain circumstances electric resistance or wood fired.</a:t>
            </a:r>
            <a:endParaRPr lang="en-AU" sz="1200" kern="1200" dirty="0" smtClean="0">
              <a:solidFill>
                <a:schemeClr val="tx1"/>
              </a:solidFill>
              <a:effectLst/>
              <a:latin typeface="+mn-lt"/>
              <a:ea typeface="+mn-ea"/>
              <a:cs typeface="Arial" panose="020B0604020202020204" pitchFamily="34" charset="0"/>
            </a:endParaRPr>
          </a:p>
          <a:p>
            <a:pPr marL="171450" indent="-171450">
              <a:buFont typeface="Arial" panose="020B0604020202020204" pitchFamily="34" charset="0"/>
              <a:buChar char="•"/>
            </a:pPr>
            <a:r>
              <a:rPr lang="en-AU" sz="1200" kern="1200" dirty="0" smtClean="0">
                <a:solidFill>
                  <a:schemeClr val="tx1"/>
                </a:solidFill>
                <a:effectLst/>
                <a:latin typeface="+mn-lt"/>
                <a:ea typeface="+mn-ea"/>
                <a:cs typeface="Arial" panose="020B0604020202020204" pitchFamily="34" charset="0"/>
              </a:rPr>
              <a:t>These provisions have been drafted to favour solar, heat pump and gas hot water supply systems over electric resistance water heaters, based on their lower greenhouse gas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0E50A956-E16B-47C1-852D-BC3DD0564875}" type="slidenum">
              <a:rPr lang="en-AU" smtClean="0"/>
              <a:t>10</a:t>
            </a:fld>
            <a:endParaRPr lang="en-AU" dirty="0"/>
          </a:p>
        </p:txBody>
      </p:sp>
    </p:spTree>
    <p:extLst>
      <p:ext uri="{BB962C8B-B14F-4D97-AF65-F5344CB8AC3E}">
        <p14:creationId xmlns:p14="http://schemas.microsoft.com/office/powerpoint/2010/main" val="333860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 </a:t>
            </a:r>
          </a:p>
          <a:p>
            <a:r>
              <a:rPr lang="en-AU" b="0" dirty="0"/>
              <a:t>This slide starts with the title in the banner and five question buttons on the left. There is one question for each </a:t>
            </a:r>
            <a:r>
              <a:rPr lang="en-AU" b="0" dirty="0" smtClean="0"/>
              <a:t>Part </a:t>
            </a:r>
            <a:r>
              <a:rPr lang="en-AU" b="0" dirty="0"/>
              <a:t>in </a:t>
            </a:r>
            <a:r>
              <a:rPr lang="en-AU" b="0" dirty="0" smtClean="0"/>
              <a:t>Section</a:t>
            </a:r>
            <a:r>
              <a:rPr lang="en-AU" b="0" baseline="0" dirty="0" smtClean="0"/>
              <a:t> 13</a:t>
            </a:r>
            <a:r>
              <a:rPr lang="en-AU" b="0" dirty="0" smtClean="0"/>
              <a:t> </a:t>
            </a:r>
            <a:r>
              <a:rPr lang="en-AU" b="0" dirty="0"/>
              <a:t>of NCC Volume Two.</a:t>
            </a:r>
          </a:p>
          <a:p>
            <a:r>
              <a:rPr lang="en-AU" b="0" dirty="0"/>
              <a:t>Click each button to see the corresponding question on the right.</a:t>
            </a:r>
          </a:p>
          <a:p>
            <a:r>
              <a:rPr lang="en-AU" b="0" dirty="0"/>
              <a:t>Click the same button a second time to see the answer to the question at the bottom on the right in a blue box.</a:t>
            </a:r>
          </a:p>
          <a:p>
            <a:r>
              <a:rPr lang="en-AU" b="0" dirty="0"/>
              <a:t>Click the same button a third time to dissolve the question and answer. </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IT IS BEST TO DISSOLVE ONE ANSWER BEFORE BRINGING UP THE NEXT ONE, AS THE QUESTIONS AND ANSWERS WRITE OVER THE TOP OF EACH OTHER. Just keep</a:t>
            </a:r>
            <a:r>
              <a:rPr lang="en-AU" b="1" baseline="0" dirty="0"/>
              <a:t> clicking on the question –  the first click brings up the question, the second click brings up the answer, and the third click makes both disappear. Then repeat for the next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If you forget to dissolve one question and answer before bringing up the next one, then just click the button for the earlier question again to make it and its answer dissolve.</a:t>
            </a:r>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the DTS Provisions in </a:t>
            </a:r>
            <a:r>
              <a:rPr lang="en-AU" dirty="0" smtClean="0"/>
              <a:t>Section 13 </a:t>
            </a:r>
            <a:r>
              <a:rPr lang="en-AU" dirty="0"/>
              <a:t>of </a:t>
            </a:r>
            <a:r>
              <a:rPr lang="en-AU" dirty="0" smtClean="0"/>
              <a:t>the Housing Provisions in </a:t>
            </a:r>
            <a:r>
              <a:rPr lang="en-AU" dirty="0"/>
              <a:t>detail. The aim is to get the trainees to open and use the </a:t>
            </a:r>
            <a:r>
              <a:rPr lang="en-AU" dirty="0" smtClean="0"/>
              <a:t>Housing</a:t>
            </a:r>
            <a:r>
              <a:rPr lang="en-AU" baseline="0" dirty="0" smtClean="0"/>
              <a:t> Provisions </a:t>
            </a:r>
            <a:r>
              <a:rPr lang="en-AU" dirty="0" smtClean="0"/>
              <a:t>and </a:t>
            </a:r>
            <a:r>
              <a:rPr lang="en-AU" dirty="0"/>
              <a:t>to give them confidence that they can locate, read and interpret </a:t>
            </a:r>
            <a:r>
              <a:rPr lang="en-AU" dirty="0" smtClean="0"/>
              <a:t>them </a:t>
            </a:r>
            <a:r>
              <a:rPr lang="en-AU" dirty="0"/>
              <a:t>correctly</a:t>
            </a:r>
            <a:r>
              <a:rPr lang="en-AU" dirty="0" smtClean="0"/>
              <a:t>. </a:t>
            </a:r>
            <a:r>
              <a:rPr lang="en-AU" dirty="0"/>
              <a:t>Each question requires the trainees to locate and interpret some provisions within </a:t>
            </a:r>
            <a:r>
              <a:rPr lang="en-AU" dirty="0" smtClean="0"/>
              <a:t>the Housing Provisions. </a:t>
            </a:r>
            <a:r>
              <a:rPr lang="en-AU" dirty="0"/>
              <a:t>The relevant part number is generally given in each question to make the tasks quicker.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activity slide is designed to be a more interesting way to discuss the specific </a:t>
            </a:r>
            <a:r>
              <a:rPr lang="en-AU" dirty="0" smtClean="0"/>
              <a:t>provisions, </a:t>
            </a:r>
            <a:r>
              <a:rPr lang="en-AU" dirty="0"/>
              <a:t>rather than presenting excerpts on screen. It increases the variety in the presentation and is more likely to keep the trainees engaged by requiring them to actively engage and answer </a:t>
            </a:r>
            <a:r>
              <a:rPr lang="en-AU" dirty="0" smtClean="0"/>
              <a:t>questions using </a:t>
            </a:r>
            <a:r>
              <a:rPr lang="en-AU" dirty="0"/>
              <a:t>the </a:t>
            </a:r>
            <a:r>
              <a:rPr lang="en-AU" dirty="0" smtClean="0"/>
              <a:t>Housing Provisions.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 can choose to complete as many or as few of the questions as you like</a:t>
            </a:r>
            <a:r>
              <a:rPr lang="en-AU"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think that the trainees seem to be familiar with this material or you are pressed for time, you could just skip this slide entirely.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Or you could choose to just do a selection of the questions. </a:t>
            </a:r>
            <a:r>
              <a:rPr lang="en-AU" b="0" dirty="0"/>
              <a:t>Note that the questions and answers are listed below so that you can easily identify which ones you would like to present.</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you want to spend longer discussing how to interpret these </a:t>
            </a:r>
            <a:r>
              <a:rPr lang="en-AU" dirty="0" smtClean="0"/>
              <a:t>provisions</a:t>
            </a:r>
            <a:r>
              <a:rPr lang="en-AU" dirty="0"/>
              <a:t>, you might want to go through all </a:t>
            </a:r>
            <a:r>
              <a:rPr lang="en-AU" dirty="0" smtClean="0"/>
              <a:t>5 </a:t>
            </a:r>
            <a:r>
              <a:rPr lang="en-AU" dirty="0"/>
              <a:t>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 question and give the trainees’ time to find their answers in </a:t>
            </a:r>
            <a:r>
              <a:rPr lang="en-AU" dirty="0" smtClean="0"/>
              <a:t>Section 13 </a:t>
            </a:r>
            <a:r>
              <a:rPr lang="en-AU" dirty="0"/>
              <a:t>of </a:t>
            </a:r>
            <a:r>
              <a:rPr lang="en-AU" dirty="0" smtClean="0"/>
              <a:t>the Housing Provisions. </a:t>
            </a:r>
            <a:r>
              <a:rPr lang="en-AU" dirty="0"/>
              <a:t>Discuss their answers, emphasising correct interpretation of the provisions, including checking definitions and referring to other sections, other </a:t>
            </a:r>
            <a:r>
              <a:rPr lang="en-AU" dirty="0" smtClean="0"/>
              <a:t>volumes and </a:t>
            </a:r>
            <a:r>
              <a:rPr lang="en-AU" dirty="0"/>
              <a:t>referenced documents as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you have the time, discuss the other provisions within each </a:t>
            </a:r>
            <a:r>
              <a:rPr lang="en-AU" dirty="0" smtClean="0"/>
              <a:t>Part </a:t>
            </a:r>
            <a:r>
              <a:rPr lang="en-AU" dirty="0"/>
              <a:t>and what their intention is. Some notes are provided under each question below which can help to guide this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b="1" dirty="0"/>
              <a:t>Questions, answers &amp; things you could discuss: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R="0" lvl="0" algn="l" defTabSz="914400" rtl="0" eaLnBrk="1" fontAlgn="auto" latinLnBrk="0" hangingPunct="1">
              <a:lnSpc>
                <a:spcPct val="100000"/>
              </a:lnSpc>
              <a:spcBef>
                <a:spcPts val="300"/>
              </a:spcBef>
              <a:spcAft>
                <a:spcPts val="300"/>
              </a:spcAft>
              <a:buClrTx/>
              <a:buSzTx/>
              <a:tabLst/>
              <a:defRPr/>
            </a:pPr>
            <a:r>
              <a:rPr lang="en-AU" b="1" dirty="0"/>
              <a:t>Question 1: </a:t>
            </a:r>
            <a:r>
              <a:rPr lang="en-AU" sz="1200" b="1" dirty="0"/>
              <a:t>Consider a ceiling area in a kitchen-family room </a:t>
            </a:r>
            <a:r>
              <a:rPr lang="en-AU" sz="1200" b="1" dirty="0" smtClean="0"/>
              <a:t>of a single story home that </a:t>
            </a:r>
            <a:r>
              <a:rPr lang="en-AU" sz="1200" b="1" dirty="0"/>
              <a:t>would usually require a minimum R-Value of 3.0 to meet the requirements of the NCC. If 2.4% of that ceiling area is uninsulated because of </a:t>
            </a:r>
            <a:r>
              <a:rPr lang="en-AU" sz="1200" b="1" dirty="0" smtClean="0"/>
              <a:t>recessed </a:t>
            </a:r>
            <a:r>
              <a:rPr lang="en-AU" sz="1200" b="1" dirty="0"/>
              <a:t>downlights, how much does the </a:t>
            </a:r>
            <a:r>
              <a:rPr lang="en-AU" sz="1200" b="1" dirty="0" smtClean="0"/>
              <a:t>R-Value of the ceiling insulation </a:t>
            </a:r>
            <a:r>
              <a:rPr lang="en-AU" sz="1200" b="1" dirty="0"/>
              <a:t>need to increase in order to compensate for </a:t>
            </a:r>
            <a:r>
              <a:rPr lang="en-AU" sz="1200" b="1" dirty="0" smtClean="0"/>
              <a:t>this </a:t>
            </a:r>
            <a:r>
              <a:rPr lang="en-AU" sz="1200" b="1" dirty="0"/>
              <a:t>loss?</a:t>
            </a:r>
          </a:p>
          <a:p>
            <a:pPr marR="0" lvl="0" algn="l" defTabSz="914400" rtl="0" eaLnBrk="1" fontAlgn="auto" latinLnBrk="0" hangingPunct="1">
              <a:lnSpc>
                <a:spcPct val="100000"/>
              </a:lnSpc>
              <a:spcBef>
                <a:spcPts val="300"/>
              </a:spcBef>
              <a:spcAft>
                <a:spcPts val="300"/>
              </a:spcAft>
              <a:buClrTx/>
              <a:buSzTx/>
              <a:tabLst/>
              <a:defRPr/>
            </a:pPr>
            <a:endParaRPr lang="en-AU" sz="1200" b="1" dirty="0"/>
          </a:p>
          <a:p>
            <a:pPr marL="171450" indent="-171450">
              <a:spcBef>
                <a:spcPts val="300"/>
              </a:spcBef>
              <a:spcAft>
                <a:spcPts val="300"/>
              </a:spcAft>
              <a:buFont typeface="Arial" panose="020B0604020202020204" pitchFamily="34" charset="0"/>
              <a:buChar char="•"/>
              <a:defRPr/>
            </a:pPr>
            <a:r>
              <a:rPr lang="en-AU" sz="1200" dirty="0" smtClean="0"/>
              <a:t>Table 13.2.3w Adjusted minimum R-Value of insulation required to compensate for loss of ceiling insulation area.</a:t>
            </a:r>
          </a:p>
          <a:p>
            <a:pPr marL="171450" lvl="0" indent="-171450">
              <a:spcBef>
                <a:spcPts val="300"/>
              </a:spcBef>
              <a:spcAft>
                <a:spcPts val="300"/>
              </a:spcAft>
              <a:buFont typeface="Arial" panose="020B0604020202020204" pitchFamily="34" charset="0"/>
              <a:buChar char="•"/>
              <a:defRPr/>
            </a:pPr>
            <a:r>
              <a:rPr lang="en-AU" sz="1200" dirty="0" smtClean="0"/>
              <a:t>Minimum R-Value required to compensate for loss is 4.2, which is an increase of 1.2.</a:t>
            </a:r>
          </a:p>
          <a:p>
            <a:endParaRPr lang="en-AU" b="1" dirty="0"/>
          </a:p>
          <a:p>
            <a:pPr marL="171450" indent="-171450" algn="l" rtl="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DTS Provisions in </a:t>
            </a:r>
            <a:r>
              <a:rPr lang="en-AU" sz="1200" kern="1200" dirty="0" smtClean="0">
                <a:solidFill>
                  <a:schemeClr val="tx1"/>
                </a:solidFill>
                <a:effectLst/>
                <a:latin typeface="+mn-lt"/>
                <a:ea typeface="+mn-ea"/>
                <a:cs typeface="Arial" panose="020B0604020202020204" pitchFamily="34" charset="0"/>
              </a:rPr>
              <a:t>clause 13.2.3 </a:t>
            </a:r>
            <a:r>
              <a:rPr lang="en-AU" sz="1200" kern="1200" dirty="0">
                <a:solidFill>
                  <a:schemeClr val="tx1"/>
                </a:solidFill>
                <a:effectLst/>
                <a:latin typeface="+mn-lt"/>
                <a:ea typeface="+mn-ea"/>
                <a:cs typeface="Arial" panose="020B0604020202020204" pitchFamily="34" charset="0"/>
              </a:rPr>
              <a:t>contain minimum insulation requirements for roofs, ceilings, floors and external walls, and the installation of roof lights.</a:t>
            </a:r>
          </a:p>
          <a:p>
            <a:pPr marL="171450" indent="-171450" algn="l" rtl="0">
              <a:buFont typeface="Arial" panose="020B0604020202020204" pitchFamily="34" charset="0"/>
              <a:buChar char="•"/>
            </a:pPr>
            <a:r>
              <a:rPr lang="en-AU" sz="1200" kern="1200" dirty="0">
                <a:solidFill>
                  <a:schemeClr val="tx1"/>
                </a:solidFill>
                <a:effectLst/>
                <a:latin typeface="+mn-lt"/>
                <a:ea typeface="+mn-ea"/>
                <a:cs typeface="Arial" panose="020B0604020202020204" pitchFamily="34" charset="0"/>
              </a:rPr>
              <a:t>The DTS</a:t>
            </a:r>
            <a:r>
              <a:rPr lang="en-AU" sz="1200" kern="1200" baseline="0" dirty="0">
                <a:solidFill>
                  <a:schemeClr val="tx1"/>
                </a:solidFill>
                <a:effectLst/>
                <a:latin typeface="+mn-lt"/>
                <a:ea typeface="+mn-ea"/>
                <a:cs typeface="Arial" panose="020B0604020202020204" pitchFamily="34" charset="0"/>
              </a:rPr>
              <a:t> Provisions</a:t>
            </a:r>
            <a:r>
              <a:rPr lang="en-AU" sz="1200" kern="1200" dirty="0">
                <a:solidFill>
                  <a:schemeClr val="tx1"/>
                </a:solidFill>
                <a:effectLst/>
                <a:latin typeface="+mn-lt"/>
                <a:ea typeface="+mn-ea"/>
                <a:cs typeface="Arial" panose="020B0604020202020204" pitchFamily="34" charset="0"/>
              </a:rPr>
              <a:t> also include requirements to compensate for gaps in insulation due to service penetrations, e.g. downlights and exhaust fans, as per this question.</a:t>
            </a:r>
          </a:p>
          <a:p>
            <a:pPr marL="171450" indent="-171450" algn="l" rtl="0">
              <a:buFont typeface="Arial" panose="020B0604020202020204" pitchFamily="34" charset="0"/>
              <a:buChar char="•"/>
            </a:pPr>
            <a:endParaRPr lang="en-AU" sz="1200" kern="1200" dirty="0">
              <a:solidFill>
                <a:schemeClr val="tx1"/>
              </a:solidFill>
              <a:effectLst/>
              <a:latin typeface="+mn-lt"/>
              <a:ea typeface="+mn-ea"/>
              <a:cs typeface="Arial" panose="020B0604020202020204" pitchFamily="34" charset="0"/>
            </a:endParaRPr>
          </a:p>
          <a:p>
            <a:pPr marR="0" lvl="0" algn="l" defTabSz="914400" rtl="0" eaLnBrk="1" fontAlgn="auto" latinLnBrk="0" hangingPunct="1">
              <a:lnSpc>
                <a:spcPct val="100000"/>
              </a:lnSpc>
              <a:spcBef>
                <a:spcPts val="200"/>
              </a:spcBef>
              <a:spcAft>
                <a:spcPts val="200"/>
              </a:spcAft>
              <a:buClrTx/>
              <a:buSzTx/>
              <a:tabLst>
                <a:tab pos="360363" algn="l"/>
              </a:tabLst>
              <a:defRPr/>
            </a:pPr>
            <a:r>
              <a:rPr lang="en-AU" b="1" dirty="0" smtClean="0"/>
              <a:t>Question 2: </a:t>
            </a:r>
            <a:r>
              <a:rPr lang="en-AU" sz="1200" b="1" dirty="0" smtClean="0"/>
              <a:t>According to clause 13.3.4 Shading, how are the distances P, G and H calculated, when designing shading for glazing using the Housing Provisions?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171450" lvl="0" indent="-171450">
              <a:buFont typeface="Arial" panose="020B0604020202020204" pitchFamily="34" charset="0"/>
              <a:buChar char="•"/>
              <a:defRPr/>
            </a:pPr>
            <a:r>
              <a:rPr lang="en-AU" sz="1200" dirty="0" smtClean="0"/>
              <a:t>Figure 13.3.2b Method of measuring P and H </a:t>
            </a:r>
          </a:p>
          <a:p>
            <a:pPr marL="171450" lvl="0" indent="-171450">
              <a:buFont typeface="Arial" panose="020B0604020202020204" pitchFamily="34" charset="0"/>
              <a:buChar char="•"/>
              <a:defRPr/>
            </a:pPr>
            <a:r>
              <a:rPr lang="en-AU" sz="1200" dirty="0" smtClean="0"/>
              <a:t>P </a:t>
            </a:r>
            <a:r>
              <a:rPr lang="en-AU" sz="1200" dirty="0"/>
              <a:t>is the distance between the line of the glazing and the furthest vertical edge of the shading projection or device</a:t>
            </a:r>
          </a:p>
          <a:p>
            <a:pPr marL="171450" lvl="0" indent="-171450">
              <a:buFont typeface="Arial" panose="020B0604020202020204" pitchFamily="34" charset="0"/>
              <a:buChar char="•"/>
              <a:defRPr/>
            </a:pPr>
            <a:r>
              <a:rPr lang="en-AU" sz="1200" dirty="0"/>
              <a:t>G is the distance between the top of the glazing and the lower horizontal edge of the shading project or device</a:t>
            </a:r>
          </a:p>
          <a:p>
            <a:pPr marL="171450" lvl="0" indent="-171450">
              <a:buFont typeface="Arial" panose="020B0604020202020204" pitchFamily="34" charset="0"/>
              <a:buChar char="•"/>
              <a:defRPr/>
            </a:pPr>
            <a:r>
              <a:rPr lang="en-AU" sz="1200" dirty="0"/>
              <a:t>H is the distance between the bottom of the glazing and the lower horizontal edge of the shading project or device</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Question </a:t>
            </a:r>
            <a:r>
              <a:rPr lang="en-AU" b="1" dirty="0"/>
              <a:t>3: </a:t>
            </a:r>
            <a:r>
              <a:rPr lang="en-AU" sz="1200" b="1" dirty="0"/>
              <a:t>What DTS requirements apply to the sealing of external doors and windows?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0" lvl="0" indent="0">
              <a:buFont typeface="Arial" panose="020B0604020202020204" pitchFamily="34" charset="0"/>
              <a:buNone/>
              <a:defRPr/>
            </a:pPr>
            <a:r>
              <a:rPr lang="en-AU" sz="1700" dirty="0" smtClean="0"/>
              <a:t>13.4.4 External windows and doors</a:t>
            </a:r>
          </a:p>
          <a:p>
            <a:pPr marL="342900" lvl="0" indent="-342900">
              <a:buFont typeface="+mj-lt"/>
              <a:buAutoNum type="arabicPeriod"/>
              <a:defRPr/>
            </a:pPr>
            <a:r>
              <a:rPr lang="en-AU" sz="1700" dirty="0" smtClean="0"/>
              <a:t>An external door, internal door between a Class 1 building and an unconditioned Class 10a building, openable window or similar must be sealed when serving—</a:t>
            </a:r>
          </a:p>
          <a:p>
            <a:pPr marL="800100" lvl="1" indent="-342900">
              <a:buFont typeface="+mj-lt"/>
              <a:buAutoNum type="alphaLcParenR"/>
              <a:defRPr/>
            </a:pPr>
            <a:r>
              <a:rPr lang="en-AU" sz="1700" dirty="0" smtClean="0"/>
              <a:t>a conditioned space or </a:t>
            </a:r>
          </a:p>
          <a:p>
            <a:pPr marL="800100" lvl="1" indent="-342900">
              <a:buFont typeface="+mj-lt"/>
              <a:buAutoNum type="alphaLcParenR"/>
              <a:defRPr/>
            </a:pPr>
            <a:r>
              <a:rPr lang="en-AU" sz="1700" dirty="0" smtClean="0"/>
              <a:t>a habitable room in climate zones 4, 5, 6, 7 and 8.</a:t>
            </a:r>
          </a:p>
          <a:p>
            <a:pPr marL="342900" lvl="0" indent="-342900">
              <a:buFont typeface="+mj-lt"/>
              <a:buAutoNum type="arabicPeriod"/>
              <a:defRPr/>
            </a:pPr>
            <a:r>
              <a:rPr lang="en-AU" sz="1700" dirty="0" smtClean="0"/>
              <a:t>A seal to restrict air infiltration:</a:t>
            </a:r>
          </a:p>
          <a:p>
            <a:pPr marL="615950" lvl="1" indent="-342900">
              <a:buFont typeface="+mj-lt"/>
              <a:buAutoNum type="alphaLcParenR"/>
              <a:tabLst>
                <a:tab pos="719138" algn="l"/>
              </a:tabLst>
              <a:defRPr/>
            </a:pPr>
            <a:r>
              <a:rPr lang="en-AU" sz="1700" dirty="0" smtClean="0"/>
              <a:t>for the bottom edge of a door, must be a draft protection device, and</a:t>
            </a:r>
          </a:p>
          <a:p>
            <a:pPr marL="615950" lvl="1" indent="-342900">
              <a:buFont typeface="+mj-lt"/>
              <a:buAutoNum type="alphaLcParenR"/>
              <a:tabLst>
                <a:tab pos="719138" algn="l"/>
              </a:tabLst>
              <a:defRPr/>
            </a:pPr>
            <a:r>
              <a:rPr lang="en-AU" sz="1700" dirty="0" smtClean="0"/>
              <a:t>for the other edges of a door or the edges of an openable window or other such opening, may be a foam or rubber compressible strip, fibrous seal or the like. </a:t>
            </a:r>
          </a:p>
          <a:p>
            <a:pPr marL="158750" lvl="0" indent="-342900">
              <a:buFont typeface="+mj-lt"/>
              <a:buAutoNum type="arabicPeriod"/>
              <a:defRPr/>
            </a:pPr>
            <a:r>
              <a:rPr lang="en-AU" sz="1700" dirty="0" smtClean="0"/>
              <a:t>A window complying with the maximum air infiltration rates specified in AS 2047 need not comply with (2)(b).</a:t>
            </a:r>
          </a:p>
          <a:p>
            <a:endParaRPr lang="en-AU" b="1" dirty="0"/>
          </a:p>
          <a:p>
            <a:pPr lvl="0">
              <a:spcBef>
                <a:spcPts val="200"/>
              </a:spcBef>
              <a:spcAft>
                <a:spcPts val="200"/>
              </a:spcAft>
              <a:defRPr/>
            </a:pPr>
            <a:r>
              <a:rPr lang="en-AU" b="1" dirty="0"/>
              <a:t>Question 4: </a:t>
            </a:r>
            <a:r>
              <a:rPr lang="en-AU" sz="1200" b="1" dirty="0" smtClean="0"/>
              <a:t>For a house located in climate zone 3, what is the minimum number of fans, including their diameter, required for a bedroom 16m</a:t>
            </a:r>
            <a:r>
              <a:rPr lang="en-AU" sz="1200" b="1" baseline="30000" dirty="0" smtClean="0"/>
              <a:t>2</a:t>
            </a:r>
            <a:r>
              <a:rPr lang="en-AU" sz="1200" b="1" dirty="0" smtClean="0"/>
              <a:t> in size? </a:t>
            </a:r>
          </a:p>
          <a:p>
            <a:pPr marR="0" lvl="0" algn="l" defTabSz="914400" rtl="0" eaLnBrk="1" fontAlgn="auto" latinLnBrk="0" hangingPunct="1">
              <a:lnSpc>
                <a:spcPct val="100000"/>
              </a:lnSpc>
              <a:spcBef>
                <a:spcPts val="200"/>
              </a:spcBef>
              <a:spcAft>
                <a:spcPts val="200"/>
              </a:spcAft>
              <a:buClrTx/>
              <a:buSzTx/>
              <a:tabLst/>
              <a:defRPr/>
            </a:pPr>
            <a:endParaRPr lang="en-AU" sz="1200" b="1" dirty="0"/>
          </a:p>
          <a:p>
            <a:pPr marL="171450" lvl="0" indent="-171450">
              <a:buFont typeface="Arial" panose="020B0604020202020204" pitchFamily="34" charset="0"/>
              <a:buChar char="•"/>
              <a:defRPr/>
            </a:pPr>
            <a:r>
              <a:rPr lang="en-AU" sz="1200" dirty="0" smtClean="0"/>
              <a:t>Table 13.5.2 Minimum ceiling fan requirements in climate zones 1, 2, 3 and 5.</a:t>
            </a:r>
          </a:p>
          <a:p>
            <a:pPr marL="171450" lvl="0" indent="-171450">
              <a:buFont typeface="Arial" panose="020B0604020202020204" pitchFamily="34" charset="0"/>
              <a:buChar char="•"/>
              <a:defRPr/>
            </a:pPr>
            <a:r>
              <a:rPr lang="en-AU" sz="1200" dirty="0" smtClean="0"/>
              <a:t>The bedroom requires one ceiling fan, with a diameter of at least 1,200 mm.</a:t>
            </a:r>
          </a:p>
          <a:p>
            <a:endParaRPr lang="en-AU" b="1" dirty="0" smtClean="0"/>
          </a:p>
          <a:p>
            <a:pPr lvl="0">
              <a:spcBef>
                <a:spcPts val="200"/>
              </a:spcBef>
              <a:spcAft>
                <a:spcPts val="200"/>
              </a:spcAft>
              <a:defRPr/>
            </a:pPr>
            <a:r>
              <a:rPr lang="en-AU" b="1" dirty="0" smtClean="0"/>
              <a:t>Question 5: </a:t>
            </a:r>
            <a:r>
              <a:rPr lang="en-AU" sz="1200" b="1" dirty="0" smtClean="0"/>
              <a:t>What would the swimming pool</a:t>
            </a:r>
            <a:r>
              <a:rPr lang="en-AU" sz="1200" b="1" baseline="0" dirty="0" smtClean="0"/>
              <a:t> pump factor be for a 4.5 GEMS star pool pump in Western Australia</a:t>
            </a:r>
            <a:r>
              <a:rPr lang="en-AU" sz="1200" b="1" dirty="0" smtClean="0"/>
              <a:t>? </a:t>
            </a:r>
          </a:p>
          <a:p>
            <a:pPr lvl="0">
              <a:spcBef>
                <a:spcPts val="200"/>
              </a:spcBef>
              <a:spcAft>
                <a:spcPts val="200"/>
              </a:spcAft>
              <a:defRPr/>
            </a:pPr>
            <a:endParaRPr lang="en-AU" sz="1200" b="1" dirty="0" smtClean="0"/>
          </a:p>
          <a:p>
            <a:pPr marL="171450" lvl="0" indent="-171450">
              <a:buFont typeface="Arial" panose="020B0604020202020204" pitchFamily="34" charset="0"/>
              <a:buChar char="•"/>
              <a:defRPr/>
            </a:pPr>
            <a:r>
              <a:rPr lang="en-AU" sz="1200" dirty="0" smtClean="0"/>
              <a:t>Table 13.6.2c Swimming pool</a:t>
            </a:r>
            <a:r>
              <a:rPr lang="en-AU" sz="1200" baseline="0" dirty="0" smtClean="0"/>
              <a:t> pump factor F</a:t>
            </a:r>
            <a:r>
              <a:rPr lang="en-AU" sz="1200" baseline="-25000" dirty="0" smtClean="0"/>
              <a:t>P</a:t>
            </a:r>
            <a:r>
              <a:rPr lang="en-AU" sz="1200" baseline="0" dirty="0" smtClean="0"/>
              <a:t> (kW/1000 litres.annum).</a:t>
            </a:r>
            <a:endParaRPr lang="en-AU" sz="1200" dirty="0" smtClean="0"/>
          </a:p>
          <a:p>
            <a:pPr marL="171450" lvl="0" indent="-171450">
              <a:buFont typeface="Arial" panose="020B0604020202020204" pitchFamily="34" charset="0"/>
              <a:buChar char="•"/>
              <a:defRPr/>
            </a:pPr>
            <a:r>
              <a:rPr lang="en-AU" sz="1200" dirty="0" smtClean="0"/>
              <a:t>For a 4.5 star pump in Western</a:t>
            </a:r>
            <a:r>
              <a:rPr lang="en-AU" sz="1200" baseline="0" dirty="0" smtClean="0"/>
              <a:t> Australia the s</a:t>
            </a:r>
            <a:r>
              <a:rPr lang="en-AU" sz="1200" dirty="0" smtClean="0"/>
              <a:t>wimming pool</a:t>
            </a:r>
            <a:r>
              <a:rPr lang="en-AU" sz="1200" baseline="0" dirty="0" smtClean="0"/>
              <a:t> pump factor (F</a:t>
            </a:r>
            <a:r>
              <a:rPr lang="en-AU" sz="1200" baseline="-25000" dirty="0" smtClean="0"/>
              <a:t>P</a:t>
            </a:r>
            <a:r>
              <a:rPr lang="en-AU" sz="1200" baseline="0" dirty="0" smtClean="0"/>
              <a:t>) is 0.027</a:t>
            </a:r>
            <a:r>
              <a:rPr lang="en-AU" sz="1200" dirty="0" smtClean="0"/>
              <a:t>.</a:t>
            </a:r>
          </a:p>
          <a:p>
            <a:pPr marR="0" lvl="0" algn="l" defTabSz="914400" rtl="0" eaLnBrk="1" fontAlgn="auto" latinLnBrk="0" hangingPunct="1">
              <a:lnSpc>
                <a:spcPct val="100000"/>
              </a:lnSpc>
              <a:spcBef>
                <a:spcPts val="200"/>
              </a:spcBef>
              <a:spcAft>
                <a:spcPts val="200"/>
              </a:spcAft>
              <a:buClrTx/>
              <a:buSzTx/>
              <a:tabLst/>
              <a:defRPr/>
            </a:pPr>
            <a:endParaRPr lang="en-AU"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Question 6: </a:t>
            </a:r>
            <a:r>
              <a:rPr lang="en-AU" sz="1200" b="1" dirty="0"/>
              <a:t>What referenced documents are referred to in Part </a:t>
            </a:r>
            <a:r>
              <a:rPr lang="en-AU" sz="1200" b="1" dirty="0" smtClean="0"/>
              <a:t>13.7 </a:t>
            </a:r>
            <a:r>
              <a:rPr lang="en-AU" sz="1200" b="1" dirty="0"/>
              <a:t>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p>
          <a:p>
            <a:pPr marL="171450" lvl="0" indent="-171450">
              <a:buFont typeface="Arial" panose="020B0604020202020204" pitchFamily="34" charset="0"/>
              <a:buChar char="•"/>
              <a:defRPr/>
            </a:pPr>
            <a:r>
              <a:rPr lang="en-AU" sz="1200" dirty="0"/>
              <a:t>For thermal insulation of central heating water piping and heating and cooling ductwork, </a:t>
            </a:r>
            <a:r>
              <a:rPr lang="en-AU" sz="1200" i="1" dirty="0"/>
              <a:t>AS/NZS 4859.1 Thermal insulation materials for buildings – General criteria and technical provisions</a:t>
            </a:r>
          </a:p>
          <a:p>
            <a:pPr marL="171450" lvl="0" indent="-171450">
              <a:buFont typeface="Arial" panose="020B0604020202020204" pitchFamily="34" charset="0"/>
              <a:buChar char="•"/>
              <a:defRPr/>
            </a:pPr>
            <a:r>
              <a:rPr lang="en-AU" sz="1200" dirty="0"/>
              <a:t>For sealing heating and cooling ductwork</a:t>
            </a:r>
            <a:r>
              <a:rPr lang="en-AU" sz="1200" dirty="0" smtClean="0"/>
              <a:t>:</a:t>
            </a:r>
            <a:endParaRPr lang="en-AU" sz="1200" dirty="0"/>
          </a:p>
          <a:p>
            <a:pPr marL="800100" lvl="1" indent="-342900">
              <a:buFont typeface="Arial" panose="020B0604020202020204" pitchFamily="34" charset="0"/>
              <a:buChar char="•"/>
              <a:defRPr/>
            </a:pPr>
            <a:r>
              <a:rPr lang="en-AU" sz="1200" i="1" dirty="0"/>
              <a:t>AS 4254.1 Ductwork for air-handling systems in buildings – Flexible duct</a:t>
            </a:r>
          </a:p>
          <a:p>
            <a:pPr marL="800100" lvl="1" indent="-342900">
              <a:buFont typeface="Arial" panose="020B0604020202020204" pitchFamily="34" charset="0"/>
              <a:buChar char="•"/>
              <a:defRPr/>
            </a:pPr>
            <a:r>
              <a:rPr lang="en-AU" sz="1200" i="1" dirty="0"/>
              <a:t>AS 4254.2 Ductwork for air-handling systems in buildings – Rigid </a:t>
            </a:r>
            <a:r>
              <a:rPr lang="en-AU" sz="1200" i="1" dirty="0" smtClean="0"/>
              <a:t>duct</a:t>
            </a:r>
            <a:endParaRPr lang="en-AU" sz="1200" i="1" dirty="0"/>
          </a:p>
          <a:p>
            <a:pPr marL="171450" lvl="0" indent="-171450">
              <a:buFont typeface="Arial" panose="020B0604020202020204" pitchFamily="34" charset="0"/>
              <a:buChar char="•"/>
              <a:defRPr/>
            </a:pPr>
            <a:r>
              <a:rPr lang="en-AU" sz="1200" dirty="0"/>
              <a:t>Also references Part B2 of NCC Volume Three for design and installation of a heated water supply system, including the water </a:t>
            </a:r>
            <a:r>
              <a:rPr lang="en-AU" sz="1200" dirty="0" smtClean="0"/>
              <a:t>heater</a:t>
            </a:r>
            <a:endParaRPr lang="en-AU" b="1" dirty="0"/>
          </a:p>
          <a:p>
            <a:endParaRPr lang="en-AU" sz="1200" b="1" dirty="0">
              <a:latin typeface="+mn-lt"/>
            </a:endParaRPr>
          </a:p>
        </p:txBody>
      </p:sp>
      <p:sp>
        <p:nvSpPr>
          <p:cNvPr id="4" name="Slide Number Placeholder 3"/>
          <p:cNvSpPr>
            <a:spLocks noGrp="1"/>
          </p:cNvSpPr>
          <p:nvPr>
            <p:ph type="sldNum" sz="quarter" idx="5"/>
          </p:nvPr>
        </p:nvSpPr>
        <p:spPr/>
        <p:txBody>
          <a:bodyPr/>
          <a:lstStyle/>
          <a:p>
            <a:fld id="{0E50A956-E16B-47C1-852D-BC3DD0564875}" type="slidenum">
              <a:rPr lang="en-AU" smtClean="0"/>
              <a:t>11</a:t>
            </a:fld>
            <a:endParaRPr lang="en-AU" dirty="0"/>
          </a:p>
        </p:txBody>
      </p:sp>
    </p:spTree>
    <p:extLst>
      <p:ext uri="{BB962C8B-B14F-4D97-AF65-F5344CB8AC3E}">
        <p14:creationId xmlns:p14="http://schemas.microsoft.com/office/powerpoint/2010/main" val="198919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illustration of the </a:t>
            </a:r>
            <a:r>
              <a:rPr lang="en-AU" b="0" dirty="0" smtClean="0"/>
              <a:t>4 </a:t>
            </a:r>
            <a:r>
              <a:rPr lang="en-AU" b="0" dirty="0"/>
              <a:t>possible Assessment Methods.</a:t>
            </a:r>
          </a:p>
          <a:p>
            <a:r>
              <a:rPr lang="en-AU" b="0" dirty="0"/>
              <a:t>Click on any of </a:t>
            </a:r>
            <a:r>
              <a:rPr lang="en-AU" b="0" dirty="0" smtClean="0"/>
              <a:t>the </a:t>
            </a:r>
            <a:r>
              <a:rPr lang="en-AU" b="0" dirty="0"/>
              <a:t>Assessment Methods to see a description of that method, as it applies to the energy efficiency provisions of NCC Volume Two.</a:t>
            </a:r>
          </a:p>
          <a:p>
            <a:endParaRPr lang="en-AU" b="0" dirty="0"/>
          </a:p>
          <a:p>
            <a:r>
              <a:rPr lang="en-AU" b="0" dirty="0"/>
              <a:t>Click again on the same Assessment Method to dissolve the description.</a:t>
            </a:r>
          </a:p>
          <a:p>
            <a:endParaRPr lang="en-AU" b="0" dirty="0"/>
          </a:p>
          <a:p>
            <a:r>
              <a:rPr lang="en-AU" b="1" dirty="0"/>
              <a:t>Facilitator notes</a:t>
            </a:r>
          </a:p>
          <a:p>
            <a:r>
              <a:rPr lang="en-AU" dirty="0"/>
              <a:t>The purpose of this slide is to discuss the different types of Assessment Methods that can be used to demonstrate compliance with the energy efficiency Performance Requirements of NCC Volume Two.</a:t>
            </a:r>
          </a:p>
          <a:p>
            <a:endParaRPr lang="en-AU" dirty="0"/>
          </a:p>
          <a:p>
            <a:r>
              <a:rPr lang="en-AU" dirty="0"/>
              <a:t>Discuss the </a:t>
            </a:r>
            <a:r>
              <a:rPr lang="en-AU" dirty="0" smtClean="0"/>
              <a:t>Assessment </a:t>
            </a:r>
            <a:r>
              <a:rPr lang="en-AU" dirty="0"/>
              <a:t>Methods as they apply in this case.  </a:t>
            </a:r>
          </a:p>
          <a:p>
            <a:r>
              <a:rPr lang="en-AU" dirty="0"/>
              <a:t>When appropriate, select the box for each method to bring up a popup that explains it in more detail. Collapse each box as you finish with it.</a:t>
            </a:r>
          </a:p>
          <a:p>
            <a:endParaRPr lang="en-AU" dirty="0"/>
          </a:p>
          <a:p>
            <a:r>
              <a:rPr lang="en-AU" dirty="0"/>
              <a:t>Ask the trainees to look at the </a:t>
            </a:r>
            <a:r>
              <a:rPr lang="en-AU" dirty="0" smtClean="0"/>
              <a:t>2 </a:t>
            </a:r>
            <a:r>
              <a:rPr lang="en-AU" dirty="0"/>
              <a:t>Verification Methods included in Part </a:t>
            </a:r>
            <a:r>
              <a:rPr lang="en-AU" dirty="0" smtClean="0"/>
              <a:t>H6 </a:t>
            </a:r>
            <a:r>
              <a:rPr lang="en-AU" dirty="0"/>
              <a:t>Energy efficiency in NCC Volume Two, and discuss what these can be used for, and what is involved in using them.</a:t>
            </a:r>
          </a:p>
          <a:p>
            <a:endParaRPr lang="en-AU" dirty="0"/>
          </a:p>
          <a:p>
            <a:r>
              <a:rPr lang="en-AU" b="1" dirty="0"/>
              <a:t>Things you could discuss on this slide include:</a:t>
            </a:r>
          </a:p>
          <a:p>
            <a:pPr marL="171450" indent="-171450">
              <a:buFont typeface="Arial" panose="020B0604020202020204" pitchFamily="34" charset="0"/>
              <a:buChar char="•"/>
            </a:pPr>
            <a:r>
              <a:rPr lang="en-AU" dirty="0"/>
              <a:t>Whether you choose to use a DTS Solution or a Performance Solution or a combination of </a:t>
            </a:r>
            <a:r>
              <a:rPr lang="en-AU" dirty="0" smtClean="0"/>
              <a:t>them, </a:t>
            </a:r>
            <a:r>
              <a:rPr lang="en-AU" dirty="0"/>
              <a:t>you may need to provide some evidence that the proposed solution complies with the Performance Requirements</a:t>
            </a:r>
            <a:r>
              <a:rPr lang="en-AU" dirty="0" smtClean="0"/>
              <a:t>.</a:t>
            </a:r>
            <a:endParaRPr lang="en-AU" dirty="0"/>
          </a:p>
          <a:p>
            <a:pPr marL="171450" indent="-171450">
              <a:buFont typeface="Arial" panose="020B0604020202020204" pitchFamily="34" charset="0"/>
              <a:buChar char="•"/>
            </a:pPr>
            <a:r>
              <a:rPr lang="en-AU" dirty="0"/>
              <a:t>The NCC recognises </a:t>
            </a:r>
            <a:r>
              <a:rPr lang="en-AU" dirty="0" smtClean="0"/>
              <a:t>4 </a:t>
            </a:r>
            <a:r>
              <a:rPr lang="en-AU" dirty="0"/>
              <a:t>valid ways of assessing possible compliance solutions, which are shown on the slide.</a:t>
            </a:r>
          </a:p>
          <a:p>
            <a:pPr marL="171450" indent="-171450">
              <a:buFont typeface="Arial" panose="020B0604020202020204" pitchFamily="34" charset="0"/>
              <a:buChar char="•"/>
            </a:pPr>
            <a:r>
              <a:rPr lang="en-AU" dirty="0" smtClean="0"/>
              <a:t>All methods </a:t>
            </a:r>
            <a:r>
              <a:rPr lang="en-AU" dirty="0"/>
              <a:t>can be used to demonstrate compliance with the Performance Requirements when you are using a Performance Solution.  </a:t>
            </a:r>
          </a:p>
          <a:p>
            <a:pPr marL="171450" indent="-171450">
              <a:buFont typeface="Arial" panose="020B0604020202020204" pitchFamily="34" charset="0"/>
              <a:buChar char="•"/>
            </a:pPr>
            <a:r>
              <a:rPr lang="en-AU" dirty="0" smtClean="0"/>
              <a:t>Evidence </a:t>
            </a:r>
            <a:r>
              <a:rPr lang="en-AU" dirty="0"/>
              <a:t>of suitability and Expert Judgement can be used when you are using a DTS Solution.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smtClean="0"/>
              <a:t>Alternative, non-NCC, Verification Method such as LEEDS, ASHRAE or the Passiv Haus standard,</a:t>
            </a:r>
            <a:r>
              <a:rPr lang="en-AU" b="0" baseline="0" dirty="0" smtClean="0"/>
              <a:t> may be able to be used if they are accepted by the appropriate authority.</a:t>
            </a:r>
            <a:endParaRPr lang="en-AU"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12</a:t>
            </a:fld>
            <a:endParaRPr lang="en-AU" dirty="0"/>
          </a:p>
        </p:txBody>
      </p:sp>
    </p:spTree>
    <p:extLst>
      <p:ext uri="{BB962C8B-B14F-4D97-AF65-F5344CB8AC3E}">
        <p14:creationId xmlns:p14="http://schemas.microsoft.com/office/powerpoint/2010/main" val="1808799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possible options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 any answer or its radio button to see a popup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an option/radio button a second time to remove the popup.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 careful not to click outside the options, or you may inadvertently progress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Press Enter to progress to the next slide</a:t>
            </a:r>
            <a:r>
              <a:rPr lang="en-AU" dirty="0" smtClean="0"/>
              <a:t>. </a:t>
            </a:r>
            <a:endParaRPr lang="en-AU" dirty="0"/>
          </a:p>
          <a:p>
            <a:endParaRPr lang="en-AU" b="1" dirty="0"/>
          </a:p>
          <a:p>
            <a:r>
              <a:rPr lang="en-AU" b="1" dirty="0"/>
              <a:t>Facilitator notes</a:t>
            </a:r>
          </a:p>
          <a:p>
            <a:r>
              <a:rPr lang="en-AU" dirty="0"/>
              <a:t>The purpose of this slide is to review and reinforce the definition of a conditioned space as it applies in NCC Volume Two. </a:t>
            </a:r>
          </a:p>
          <a:p>
            <a:r>
              <a:rPr lang="en-AU" dirty="0"/>
              <a:t>This term is discussed in the Core module </a:t>
            </a:r>
            <a:r>
              <a:rPr lang="en-AU" i="1" dirty="0"/>
              <a:t>Understanding energy efficiency in the NCC. </a:t>
            </a:r>
            <a:r>
              <a:rPr lang="en-AU" i="0" dirty="0"/>
              <a:t>In this module, we assume that the trainees are familiar with the concept of conditioned and non-conditioned space, but want them to check and apply the exact definition that applies in Volume Two, since a slightly different definition is used in NCC Volume One.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Refer them to the definition of conditioned space in Schedule </a:t>
            </a:r>
            <a:r>
              <a:rPr lang="en-AU" dirty="0" smtClean="0"/>
              <a:t>1 </a:t>
            </a:r>
            <a:r>
              <a:rPr lang="en-AU" dirty="0"/>
              <a:t>of the NCC, and give them time to look this up and discuss it. </a:t>
            </a:r>
            <a:r>
              <a:rPr lang="en-AU" i="0" dirty="0"/>
              <a:t>Note that the aim here is not to determine a definitive answer, but to highlight the things that make a difference to the determination of conditioned versus non-conditioned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Select any option to see a response in a popup.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 1:  </a:t>
            </a:r>
            <a:r>
              <a:rPr lang="en-AU" b="1" dirty="0" smtClean="0"/>
              <a:t>Home</a:t>
            </a:r>
            <a:r>
              <a:rPr lang="en-AU" b="1" baseline="0" dirty="0" smtClean="0"/>
              <a:t> o</a:t>
            </a:r>
            <a:r>
              <a:rPr lang="en-AU" b="1" dirty="0" smtClean="0"/>
              <a:t>ffice </a:t>
            </a:r>
            <a:r>
              <a:rPr lang="en-AU" b="1" dirty="0"/>
              <a:t>above garage with split system air-conditioning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solidFill>
                  <a:schemeClr val="tx1"/>
                </a:solidFill>
              </a:rPr>
              <a:t>Conditioned space.</a:t>
            </a:r>
            <a:r>
              <a:rPr lang="en-AU" sz="1200" dirty="0">
                <a:latin typeface="+mn-lt"/>
              </a:rPr>
              <a:t> A home office is a habitable room. Since it may be used for significant periods of the day, it would normally need some form of air-conditioning. </a:t>
            </a:r>
            <a:endParaRPr lang="en-AU" sz="1200" b="1" dirty="0">
              <a:solidFill>
                <a:schemeClr val="tx1"/>
              </a:solidFill>
              <a:latin typeface="+mn-lt"/>
            </a:endParaRPr>
          </a:p>
          <a:p>
            <a:pPr algn="l"/>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Option 2</a:t>
            </a:r>
            <a:r>
              <a:rPr lang="en-AU" sz="1200" b="0" dirty="0">
                <a:solidFill>
                  <a:schemeClr val="tx1"/>
                </a:solidFill>
              </a:rPr>
              <a:t>: </a:t>
            </a:r>
            <a:r>
              <a:rPr lang="en-AU" sz="1200" b="1" dirty="0">
                <a:solidFill>
                  <a:schemeClr val="tx1"/>
                </a:solidFill>
              </a:rPr>
              <a:t>Bathroom with under-floor heating system</a:t>
            </a:r>
          </a:p>
          <a:p>
            <a:pPr algn="l"/>
            <a:r>
              <a:rPr lang="en-AU" b="0" dirty="0">
                <a:solidFill>
                  <a:schemeClr val="tx1"/>
                </a:solidFill>
              </a:rPr>
              <a:t>Non-conditioned space, as a bathroom is a not a habitable room according to the NCC definition. </a:t>
            </a:r>
            <a:br>
              <a:rPr lang="en-AU" b="0" dirty="0">
                <a:solidFill>
                  <a:schemeClr val="tx1"/>
                </a:solidFill>
              </a:rPr>
            </a:br>
            <a:r>
              <a:rPr lang="en-AU" b="0" dirty="0">
                <a:solidFill>
                  <a:schemeClr val="tx1"/>
                </a:solidFill>
              </a:rPr>
              <a:t>Most under-floor bathroom heating systems have very low wattage, and the space in a bathroom tends to be small so the heating load should not be </a:t>
            </a:r>
            <a:r>
              <a:rPr lang="en-AU" b="0" dirty="0" smtClean="0">
                <a:solidFill>
                  <a:schemeClr val="tx1"/>
                </a:solidFill>
              </a:rPr>
              <a:t>large.</a:t>
            </a:r>
            <a:r>
              <a:rPr lang="en-AU" b="0" baseline="0" dirty="0" smtClean="0">
                <a:solidFill>
                  <a:schemeClr val="tx1"/>
                </a:solidFill>
              </a:rPr>
              <a:t> This means it should be below the heater capacity of 1.2 kW in the conditioned space defined term. </a:t>
            </a:r>
            <a:endParaRPr lang="en-AU"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Option 3</a:t>
            </a:r>
            <a:r>
              <a:rPr lang="en-AU" sz="1200" b="0" dirty="0">
                <a:solidFill>
                  <a:schemeClr val="tx1"/>
                </a:solidFill>
              </a:rPr>
              <a:t>: </a:t>
            </a:r>
            <a:r>
              <a:rPr lang="en-AU" sz="1200" b="1" dirty="0">
                <a:solidFill>
                  <a:schemeClr val="tx1"/>
                </a:solidFill>
              </a:rPr>
              <a:t>Sunroom created by enclosing a porch with glazing</a:t>
            </a:r>
          </a:p>
          <a:p>
            <a:pPr algn="l">
              <a:spcBef>
                <a:spcPts val="200"/>
              </a:spcBef>
              <a:spcAft>
                <a:spcPts val="200"/>
              </a:spcAft>
            </a:pPr>
            <a:r>
              <a:rPr lang="en-AU" b="0" dirty="0">
                <a:solidFill>
                  <a:schemeClr val="tx1"/>
                </a:solidFill>
              </a:rPr>
              <a:t>Non-conditioned space, if it has no mechanical heating or only a small heater.</a:t>
            </a:r>
          </a:p>
          <a:p>
            <a:pPr algn="l">
              <a:spcBef>
                <a:spcPts val="200"/>
              </a:spcBef>
              <a:spcAft>
                <a:spcPts val="200"/>
              </a:spcAft>
            </a:pPr>
            <a:r>
              <a:rPr lang="en-AU" b="0" dirty="0">
                <a:solidFill>
                  <a:schemeClr val="tx1"/>
                </a:solidFill>
              </a:rPr>
              <a:t>Conditioned space, if a heater of sufficient power has also been installed in the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13</a:t>
            </a:fld>
            <a:endParaRPr lang="en-AU" dirty="0"/>
          </a:p>
        </p:txBody>
      </p:sp>
    </p:spTree>
    <p:extLst>
      <p:ext uri="{BB962C8B-B14F-4D97-AF65-F5344CB8AC3E}">
        <p14:creationId xmlns:p14="http://schemas.microsoft.com/office/powerpoint/2010/main" val="343380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dirty="0">
                <a:solidFill>
                  <a:schemeClr val="tx1"/>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reinforce a key understanding related to the energy efficiency provisions of Volume Two, which is that different buildings can achieve the performance standards in spite of having different volumes of energy usage.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Suggest the trainees refer to Volume Two, if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an answer, and discuss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Besides the climate zone the house is in, other factors that can affect the actual heating, cooling and operational energy loads for different buildings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The size of the building</a:t>
            </a:r>
            <a:r>
              <a:rPr lang="en-AU" dirty="0"/>
              <a:t> – a bigger building naturally uses more energy than a smaller one and a house with more people living in it will also tend to have greater demands for energy. Therefore, you would not expect a 1 bedroom unit to use the same amount of energy as a 4-bedroom family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1" dirty="0"/>
              <a:t>On-site energy generation </a:t>
            </a:r>
            <a:r>
              <a:rPr lang="en-AU" dirty="0"/>
              <a:t>– if a building generates some of its own power, this can offset the heating and cooling loads and improve its overall energy efficiency.</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14</a:t>
            </a:fld>
            <a:endParaRPr lang="en-AU" dirty="0"/>
          </a:p>
        </p:txBody>
      </p:sp>
    </p:spTree>
    <p:extLst>
      <p:ext uri="{BB962C8B-B14F-4D97-AF65-F5344CB8AC3E}">
        <p14:creationId xmlns:p14="http://schemas.microsoft.com/office/powerpoint/2010/main" val="3289824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question in the title and the illustration visible, along with the numbers 1 to </a:t>
            </a:r>
            <a:r>
              <a:rPr lang="en-AU" dirty="0" smtClean="0"/>
              <a:t>6 </a:t>
            </a:r>
            <a:r>
              <a:rPr lang="en-AU" dirty="0"/>
              <a:t>and a blank line beside each one.</a:t>
            </a:r>
          </a:p>
          <a:p>
            <a:r>
              <a:rPr lang="en-AU" dirty="0"/>
              <a:t>Click any number or its line, to bring up a circle or rectangle on the image that highlights one aspect of building energy efficiency that is covered in </a:t>
            </a:r>
            <a:r>
              <a:rPr lang="en-AU" dirty="0" smtClean="0"/>
              <a:t>the Housing Provisions.</a:t>
            </a:r>
            <a:endParaRPr lang="en-AU" dirty="0"/>
          </a:p>
          <a:p>
            <a:r>
              <a:rPr lang="en-AU" dirty="0"/>
              <a:t>Click a second time on the number or its line to see the answer for each number.</a:t>
            </a:r>
          </a:p>
          <a:p>
            <a:r>
              <a:rPr lang="en-AU" dirty="0"/>
              <a:t>Click the answer to remove the highlight associated with that number.</a:t>
            </a:r>
          </a:p>
          <a:p>
            <a:endParaRPr lang="en-AU" dirty="0"/>
          </a:p>
          <a:p>
            <a:r>
              <a:rPr lang="en-AU" dirty="0"/>
              <a:t>Note that it is probably cleaner to remove each highlight as you go, otherwise the image can become messy and it will be hard for trainees to focus on the new information. However, if you want to put all the highlights back up at the end, you can click again on the number – just the number, not the answer, or the line.</a:t>
            </a:r>
          </a:p>
          <a:p>
            <a:endParaRPr lang="en-AU" dirty="0"/>
          </a:p>
          <a:p>
            <a:r>
              <a:rPr lang="en-AU" dirty="0"/>
              <a:t>Press Enter to progress to the next slide.</a:t>
            </a:r>
          </a:p>
          <a:p>
            <a:endParaRPr lang="en-AU" dirty="0"/>
          </a:p>
          <a:p>
            <a:r>
              <a:rPr lang="en-AU" b="1" dirty="0"/>
              <a:t>Facilitators notes</a:t>
            </a:r>
          </a:p>
          <a:p>
            <a:r>
              <a:rPr lang="en-AU" dirty="0"/>
              <a:t>The purpose of this slide is to review and reinforce the different aspects of building energy efficiency that are dealt with in NCC Volume Two, and which Parts in </a:t>
            </a:r>
            <a:r>
              <a:rPr lang="en-AU" dirty="0" smtClean="0"/>
              <a:t>Section H </a:t>
            </a:r>
            <a:r>
              <a:rPr lang="en-AU" dirty="0"/>
              <a:t>and </a:t>
            </a:r>
            <a:r>
              <a:rPr lang="en-AU" dirty="0" smtClean="0"/>
              <a:t>the ABCB Housing Provisions Standard </a:t>
            </a:r>
            <a:r>
              <a:rPr lang="en-AU" dirty="0"/>
              <a:t>deal with each aspect.  It is a relatively simple visual activity that should allow you to review the key Parts of the Volume that the module has discussed.</a:t>
            </a:r>
          </a:p>
          <a:p>
            <a:endParaRPr lang="en-AU" dirty="0"/>
          </a:p>
          <a:p>
            <a:r>
              <a:rPr lang="en-AU" dirty="0"/>
              <a:t>Ask the question on the slide title, and discuss the trainees’ answers. They should be able to suggest at least some of the aspects, like the building fabric or glazing. </a:t>
            </a:r>
          </a:p>
          <a:p>
            <a:endParaRPr lang="en-AU" dirty="0"/>
          </a:p>
          <a:p>
            <a:r>
              <a:rPr lang="en-AU" dirty="0"/>
              <a:t>You can work through this activity in two ways:</a:t>
            </a:r>
          </a:p>
          <a:p>
            <a:endParaRPr lang="en-AU"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b="1" dirty="0"/>
              <a:t>Work through all the numbers, as the trainees suggest them, in response to your initial question.</a:t>
            </a:r>
            <a:r>
              <a:rPr lang="en-AU" dirty="0"/>
              <a:t> For each one, bring up the highlights on the diagram, then the answer. Once you have discussed the answer, remove the highlight. This method is the most appropriate if the trainees are keen and readily offer suggestions for different aspects when you first ask them the question. For example, if you ask what elements are covered by the energy efficiency provisions and someone responds that it covers the building’s glazing, you could select number 3, bring up the highlight over the window in the illustration and then bring up and discuss the answer. You would select the remaining numbers, highlights and answers as trainees suggested them.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AU" dirty="0"/>
          </a:p>
          <a:p>
            <a:pPr marL="228600" indent="-228600">
              <a:buAutoNum type="arabicPeriod"/>
            </a:pPr>
            <a:r>
              <a:rPr lang="en-AU" b="1" dirty="0"/>
              <a:t>Work through each number on the slide in order.</a:t>
            </a:r>
            <a:r>
              <a:rPr lang="en-AU" dirty="0"/>
              <a:t> For each one, bring up the highlights on the diagram, then the answer. Once you have discussed the answer, remove the highlight. This method is probably most applicable if the trainees do not offer any suggestions when you first ask them the question.</a:t>
            </a:r>
          </a:p>
          <a:p>
            <a:endParaRPr lang="en-AU" dirty="0"/>
          </a:p>
          <a:p>
            <a:r>
              <a:rPr lang="en-AU" dirty="0"/>
              <a:t>Note that the Parts are not listed in the order that they appear in NCC Volume Two, because this would make it easier to answer the question. Trainees could remember the order of the Parts, rather than thinking about the diagram and identifying the relevant Part.</a:t>
            </a:r>
          </a:p>
          <a:p>
            <a:endParaRPr lang="en-AU" dirty="0"/>
          </a:p>
          <a:p>
            <a:r>
              <a:rPr lang="en-AU" b="1" dirty="0"/>
              <a:t>Answers</a:t>
            </a:r>
            <a:r>
              <a:rPr lang="en-AU" dirty="0"/>
              <a:t>: </a:t>
            </a:r>
          </a:p>
          <a:p>
            <a:pPr marL="228600" indent="-228600">
              <a:spcBef>
                <a:spcPts val="1800"/>
              </a:spcBef>
              <a:buAutoNum type="arabicPeriod"/>
            </a:pPr>
            <a:r>
              <a:rPr lang="en-US" sz="1200" dirty="0"/>
              <a:t>Domestic services, </a:t>
            </a:r>
            <a:r>
              <a:rPr lang="en-US" sz="1200" dirty="0" smtClean="0"/>
              <a:t>H6P2 Energy usage, </a:t>
            </a:r>
            <a:r>
              <a:rPr lang="en-US" sz="1200" baseline="0" dirty="0" smtClean="0"/>
              <a:t>ABCB Housing Provisions Standard </a:t>
            </a:r>
            <a:r>
              <a:rPr lang="en-US" sz="1200" dirty="0" smtClean="0"/>
              <a:t>13.7 </a:t>
            </a:r>
            <a:r>
              <a:rPr lang="en-US" sz="1200" dirty="0"/>
              <a:t>Services</a:t>
            </a:r>
          </a:p>
          <a:p>
            <a:pPr marL="228600" indent="-228600">
              <a:spcBef>
                <a:spcPts val="1800"/>
              </a:spcBef>
              <a:buAutoNum type="arabicPeriod"/>
            </a:pPr>
            <a:r>
              <a:rPr lang="en-US" sz="1200" dirty="0"/>
              <a:t>Air movement, </a:t>
            </a:r>
            <a:r>
              <a:rPr lang="en-US" sz="1200" dirty="0" smtClean="0"/>
              <a:t>H6P1 Thermal performance, ABCB Housing Provisions Standard 13.5 </a:t>
            </a:r>
            <a:r>
              <a:rPr lang="en-US" sz="1200" dirty="0"/>
              <a:t>Air movement</a:t>
            </a:r>
          </a:p>
          <a:p>
            <a:pPr marL="228600" indent="-228600">
              <a:spcBef>
                <a:spcPts val="1800"/>
              </a:spcBef>
              <a:buAutoNum type="arabicPeriod"/>
            </a:pPr>
            <a:r>
              <a:rPr lang="en-US" sz="1200" dirty="0"/>
              <a:t>External glazing, </a:t>
            </a:r>
            <a:r>
              <a:rPr lang="en-US" sz="1200" dirty="0" smtClean="0"/>
              <a:t>H6P1 Thermal performance, ABCB Housing Provisions Standard 13.3 </a:t>
            </a:r>
            <a:r>
              <a:rPr lang="en-US" sz="1200" dirty="0"/>
              <a:t>External glazing</a:t>
            </a:r>
          </a:p>
          <a:p>
            <a:pPr marL="228600" indent="-228600">
              <a:spcBef>
                <a:spcPts val="1800"/>
              </a:spcBef>
              <a:buAutoNum type="arabicPeriod"/>
            </a:pPr>
            <a:r>
              <a:rPr lang="en-US" sz="1200" dirty="0"/>
              <a:t>Building sealing, </a:t>
            </a:r>
            <a:r>
              <a:rPr lang="en-US" sz="1200" dirty="0" smtClean="0"/>
              <a:t>H6P1 Thermal performance, ABCB Housing Provisions Standard 13.4 </a:t>
            </a:r>
            <a:r>
              <a:rPr lang="en-US" sz="1200" dirty="0"/>
              <a:t>Building sealing</a:t>
            </a:r>
          </a:p>
          <a:p>
            <a:pPr marL="228600" indent="-228600">
              <a:spcBef>
                <a:spcPts val="1800"/>
              </a:spcBef>
              <a:buAutoNum type="arabicPeriod"/>
            </a:pPr>
            <a:r>
              <a:rPr lang="en-US" sz="1200" dirty="0"/>
              <a:t>Building fabric, </a:t>
            </a:r>
            <a:r>
              <a:rPr lang="en-US" sz="1200" dirty="0" smtClean="0"/>
              <a:t>H6P1 Thermal performance, ABCB Housing Provisions Standard13.2 </a:t>
            </a:r>
            <a:r>
              <a:rPr lang="en-US" sz="1200" dirty="0"/>
              <a:t>Building </a:t>
            </a:r>
            <a:r>
              <a:rPr lang="en-US" sz="1200" dirty="0" smtClean="0"/>
              <a:t>fabric</a:t>
            </a:r>
          </a:p>
          <a:p>
            <a:pPr marL="228600" indent="-228600">
              <a:spcBef>
                <a:spcPts val="1800"/>
              </a:spcBef>
              <a:buAutoNum type="arabicPeriod"/>
            </a:pPr>
            <a:r>
              <a:rPr lang="en-US" sz="1200" dirty="0" smtClean="0"/>
              <a:t>Domestic</a:t>
            </a:r>
            <a:r>
              <a:rPr lang="en-US" sz="1200" baseline="0" dirty="0" smtClean="0"/>
              <a:t> services, H6P2 Energy Usage, ABCB Housing Provisions Standard 13.6 Whole-of-home energy usage</a:t>
            </a:r>
            <a:endParaRPr lang="en-US" sz="1200" dirty="0"/>
          </a:p>
          <a:p>
            <a:pPr marL="228600" indent="-228600">
              <a:spcBef>
                <a:spcPts val="1800"/>
              </a:spcBef>
              <a:buAutoNum type="arabicPeriod"/>
            </a:pPr>
            <a:endParaRPr lang="en-US" sz="1200" dirty="0"/>
          </a:p>
          <a:p>
            <a:pPr marL="228600" indent="-228600">
              <a:spcBef>
                <a:spcPts val="1800"/>
              </a:spcBef>
              <a:buAutoNum type="arabicPeriod"/>
            </a:pPr>
            <a:endParaRPr lang="en-US" sz="1200" dirty="0"/>
          </a:p>
          <a:p>
            <a:pPr marL="228600" indent="-228600">
              <a:spcBef>
                <a:spcPts val="1800"/>
              </a:spcBef>
              <a:buAutoNum type="arabicPeriod"/>
            </a:pPr>
            <a:endParaRPr lang="en-US" sz="1200" dirty="0"/>
          </a:p>
        </p:txBody>
      </p:sp>
      <p:sp>
        <p:nvSpPr>
          <p:cNvPr id="4" name="Slide Number Placeholder 3"/>
          <p:cNvSpPr>
            <a:spLocks noGrp="1"/>
          </p:cNvSpPr>
          <p:nvPr>
            <p:ph type="sldNum" sz="quarter" idx="5"/>
          </p:nvPr>
        </p:nvSpPr>
        <p:spPr/>
        <p:txBody>
          <a:bodyPr/>
          <a:lstStyle/>
          <a:p>
            <a:fld id="{0E50A956-E16B-47C1-852D-BC3DD0564875}" type="slidenum">
              <a:rPr lang="en-AU" smtClean="0"/>
              <a:t>15</a:t>
            </a:fld>
            <a:endParaRPr lang="en-AU" dirty="0"/>
          </a:p>
        </p:txBody>
      </p:sp>
    </p:spTree>
    <p:extLst>
      <p:ext uri="{BB962C8B-B14F-4D97-AF65-F5344CB8AC3E}">
        <p14:creationId xmlns:p14="http://schemas.microsoft.com/office/powerpoint/2010/main" val="3429072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 in the banner, and a statement below, with options of True and False with radio buttons.</a:t>
            </a:r>
          </a:p>
          <a:p>
            <a:r>
              <a:rPr lang="en-AU" b="0" dirty="0"/>
              <a:t>Click once on either the True or False option (or the radio button for either) to see a response.</a:t>
            </a:r>
          </a:p>
          <a:p>
            <a:r>
              <a:rPr lang="en-AU" dirty="0">
                <a:solidFill>
                  <a:schemeClr val="tx1"/>
                </a:solidFill>
              </a:rPr>
              <a:t>Click again on the same option to get rid of the response. </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review the use of energy efficiency ratings throughout Australia. The key learning is that it is not mandatory to have a NatHERS </a:t>
            </a:r>
            <a:r>
              <a:rPr lang="en-AU" dirty="0" smtClean="0"/>
              <a:t>energy rating </a:t>
            </a:r>
            <a:r>
              <a:rPr lang="en-AU" dirty="0"/>
              <a:t>done, even though most new Class 1 buildings do. The answers give 3 reasons why the statement is false, as shown below. </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the question and discuss the trainees’ answers. Suggest the trainees refer to the volume, if helpful.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When you are ready, click to bring up an answer, and discuss if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True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Sorry, that’s not right.</a:t>
            </a:r>
          </a:p>
          <a:p>
            <a:pPr marL="342900" indent="-342900">
              <a:spcBef>
                <a:spcPts val="300"/>
              </a:spcBef>
              <a:spcAft>
                <a:spcPts val="300"/>
              </a:spcAft>
              <a:buFont typeface="Arial" panose="020B0604020202020204" pitchFamily="34" charset="0"/>
              <a:buChar char="•"/>
            </a:pPr>
            <a:r>
              <a:rPr lang="en-AU" sz="1200" b="0" dirty="0">
                <a:solidFill>
                  <a:schemeClr val="tx1"/>
                </a:solidFill>
                <a:latin typeface="+mn-lt"/>
              </a:rPr>
              <a:t>A designer or builder can demonstrate compliance against each of the elemental </a:t>
            </a:r>
            <a:r>
              <a:rPr lang="en-AU" sz="1200" b="0" dirty="0" smtClean="0">
                <a:solidFill>
                  <a:schemeClr val="tx1"/>
                </a:solidFill>
                <a:latin typeface="+mn-lt"/>
              </a:rPr>
              <a:t>DTS Provisions </a:t>
            </a:r>
            <a:r>
              <a:rPr lang="en-AU" sz="1200" b="0" dirty="0">
                <a:solidFill>
                  <a:schemeClr val="tx1"/>
                </a:solidFill>
                <a:latin typeface="+mn-lt"/>
              </a:rPr>
              <a:t>instead of doing </a:t>
            </a:r>
            <a:r>
              <a:rPr lang="en-AU" sz="1200" b="0" dirty="0" smtClean="0">
                <a:solidFill>
                  <a:schemeClr val="tx1"/>
                </a:solidFill>
                <a:latin typeface="+mn-lt"/>
              </a:rPr>
              <a:t>a NatHERS energy rating</a:t>
            </a:r>
            <a:endParaRPr lang="en-AU" sz="1200" b="0" dirty="0">
              <a:solidFill>
                <a:schemeClr val="tx1"/>
              </a:solidFill>
              <a:latin typeface="+mn-lt"/>
            </a:endParaRPr>
          </a:p>
          <a:p>
            <a:pPr marL="342900" indent="-342900">
              <a:spcBef>
                <a:spcPts val="300"/>
              </a:spcBef>
              <a:spcAft>
                <a:spcPts val="300"/>
              </a:spcAft>
              <a:buFont typeface="Arial" panose="020B0604020202020204" pitchFamily="34" charset="0"/>
              <a:buChar char="•"/>
            </a:pPr>
            <a:r>
              <a:rPr lang="en-AU" sz="1200" b="0" dirty="0">
                <a:solidFill>
                  <a:schemeClr val="tx1"/>
                </a:solidFill>
                <a:latin typeface="+mn-lt"/>
              </a:rPr>
              <a:t>In </a:t>
            </a:r>
            <a:r>
              <a:rPr lang="en-AU" sz="1200" b="0" dirty="0" smtClean="0">
                <a:solidFill>
                  <a:schemeClr val="tx1"/>
                </a:solidFill>
                <a:latin typeface="+mn-lt"/>
              </a:rPr>
              <a:t>NSW, </a:t>
            </a:r>
            <a:r>
              <a:rPr lang="en-AU" sz="1200" b="0" dirty="0">
                <a:solidFill>
                  <a:schemeClr val="tx1"/>
                </a:solidFill>
                <a:latin typeface="+mn-lt"/>
              </a:rPr>
              <a:t>BASIX ratings are used instead of NatHERS </a:t>
            </a:r>
            <a:r>
              <a:rPr lang="en-AU" sz="1200" b="0" dirty="0" smtClean="0">
                <a:solidFill>
                  <a:schemeClr val="tx1"/>
                </a:solidFill>
                <a:latin typeface="+mn-lt"/>
              </a:rPr>
              <a:t>energy ratings</a:t>
            </a:r>
            <a:endParaRPr lang="en-AU" sz="1200" b="0" dirty="0">
              <a:solidFill>
                <a:schemeClr val="tx1"/>
              </a:solidFill>
              <a:latin typeface="+mn-lt"/>
            </a:endParaRPr>
          </a:p>
          <a:p>
            <a:pPr marL="342900" indent="-342900">
              <a:spcBef>
                <a:spcPts val="300"/>
              </a:spcBef>
              <a:spcAft>
                <a:spcPts val="300"/>
              </a:spcAft>
              <a:buFont typeface="Arial" panose="020B0604020202020204" pitchFamily="34" charset="0"/>
              <a:buChar char="•"/>
            </a:pPr>
            <a:r>
              <a:rPr lang="en-AU" sz="1200" b="0" dirty="0">
                <a:solidFill>
                  <a:schemeClr val="tx1"/>
                </a:solidFill>
                <a:latin typeface="+mn-lt"/>
              </a:rPr>
              <a:t>A different </a:t>
            </a:r>
            <a:r>
              <a:rPr lang="en-AU" sz="1200" b="0" dirty="0" smtClean="0">
                <a:solidFill>
                  <a:schemeClr val="tx1"/>
                </a:solidFill>
                <a:latin typeface="+mn-lt"/>
              </a:rPr>
              <a:t>compliance option, such as a reference building or a different rating system,</a:t>
            </a:r>
            <a:r>
              <a:rPr lang="en-AU" sz="1200" b="0" baseline="0" dirty="0" smtClean="0">
                <a:solidFill>
                  <a:schemeClr val="tx1"/>
                </a:solidFill>
                <a:latin typeface="+mn-lt"/>
              </a:rPr>
              <a:t> could be used as part of a Performance Solution</a:t>
            </a:r>
            <a:endParaRPr lang="en-AU"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False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Yes, that’s right.</a:t>
            </a:r>
          </a:p>
          <a:p>
            <a:pPr marL="342900" indent="-342900">
              <a:spcBef>
                <a:spcPts val="300"/>
              </a:spcBef>
              <a:spcAft>
                <a:spcPts val="300"/>
              </a:spcAft>
              <a:buFont typeface="Arial" panose="020B0604020202020204" pitchFamily="34" charset="0"/>
              <a:buChar char="•"/>
            </a:pPr>
            <a:r>
              <a:rPr lang="en-AU" sz="1200" b="0" dirty="0">
                <a:solidFill>
                  <a:schemeClr val="tx1"/>
                </a:solidFill>
                <a:latin typeface="+mn-lt"/>
              </a:rPr>
              <a:t>A designer or builder can demonstrate compliance against each of the elemental </a:t>
            </a:r>
            <a:r>
              <a:rPr lang="en-AU" sz="1200" b="0" dirty="0" smtClean="0">
                <a:solidFill>
                  <a:schemeClr val="tx1"/>
                </a:solidFill>
                <a:latin typeface="+mn-lt"/>
              </a:rPr>
              <a:t>DTS Provisions </a:t>
            </a:r>
            <a:r>
              <a:rPr lang="en-AU" sz="1200" b="0" dirty="0">
                <a:solidFill>
                  <a:schemeClr val="tx1"/>
                </a:solidFill>
                <a:latin typeface="+mn-lt"/>
              </a:rPr>
              <a:t>instead of doing </a:t>
            </a:r>
            <a:r>
              <a:rPr lang="en-AU" sz="1200" b="0" dirty="0" smtClean="0">
                <a:solidFill>
                  <a:schemeClr val="tx1"/>
                </a:solidFill>
                <a:latin typeface="+mn-lt"/>
              </a:rPr>
              <a:t>a</a:t>
            </a:r>
            <a:r>
              <a:rPr lang="en-AU" sz="1200" b="0" baseline="0" dirty="0" smtClean="0">
                <a:solidFill>
                  <a:schemeClr val="tx1"/>
                </a:solidFill>
                <a:latin typeface="+mn-lt"/>
              </a:rPr>
              <a:t> NatHERS </a:t>
            </a:r>
            <a:r>
              <a:rPr lang="en-AU" sz="1200" b="0" dirty="0" smtClean="0">
                <a:solidFill>
                  <a:schemeClr val="tx1"/>
                </a:solidFill>
                <a:latin typeface="+mn-lt"/>
              </a:rPr>
              <a:t>energy rating</a:t>
            </a:r>
            <a:endParaRPr lang="en-AU" sz="1200" b="0" dirty="0">
              <a:solidFill>
                <a:schemeClr val="tx1"/>
              </a:solidFill>
              <a:latin typeface="+mn-lt"/>
            </a:endParaRPr>
          </a:p>
          <a:p>
            <a:pPr marL="342900" indent="-342900">
              <a:spcBef>
                <a:spcPts val="300"/>
              </a:spcBef>
              <a:spcAft>
                <a:spcPts val="300"/>
              </a:spcAft>
              <a:buFont typeface="Arial" panose="020B0604020202020204" pitchFamily="34" charset="0"/>
              <a:buChar char="•"/>
            </a:pPr>
            <a:r>
              <a:rPr lang="en-AU" sz="1200" b="0" dirty="0">
                <a:solidFill>
                  <a:schemeClr val="tx1"/>
                </a:solidFill>
                <a:latin typeface="+mn-lt"/>
              </a:rPr>
              <a:t>In </a:t>
            </a:r>
            <a:r>
              <a:rPr lang="en-AU" sz="1200" b="0" dirty="0" smtClean="0">
                <a:solidFill>
                  <a:schemeClr val="tx1"/>
                </a:solidFill>
                <a:latin typeface="+mn-lt"/>
              </a:rPr>
              <a:t>NSW, </a:t>
            </a:r>
            <a:r>
              <a:rPr lang="en-AU" sz="1200" b="0" dirty="0">
                <a:solidFill>
                  <a:schemeClr val="tx1"/>
                </a:solidFill>
                <a:latin typeface="+mn-lt"/>
              </a:rPr>
              <a:t>BASIX ratings are used instead of NatHERS </a:t>
            </a:r>
            <a:r>
              <a:rPr lang="en-AU" sz="1200" b="0" dirty="0" smtClean="0">
                <a:solidFill>
                  <a:schemeClr val="tx1"/>
                </a:solidFill>
                <a:latin typeface="+mn-lt"/>
              </a:rPr>
              <a:t>energy ratings</a:t>
            </a:r>
            <a:endParaRPr lang="en-AU" sz="1200" b="0" dirty="0">
              <a:solidFill>
                <a:schemeClr val="tx1"/>
              </a:solidFill>
              <a:latin typeface="+mn-lt"/>
            </a:endParaRPr>
          </a:p>
          <a:p>
            <a:pPr marL="342900" indent="-342900">
              <a:spcBef>
                <a:spcPts val="300"/>
              </a:spcBef>
              <a:spcAft>
                <a:spcPts val="300"/>
              </a:spcAft>
              <a:buFont typeface="Arial" panose="020B0604020202020204" pitchFamily="34" charset="0"/>
              <a:buChar char="•"/>
            </a:pPr>
            <a:r>
              <a:rPr lang="en-AU" sz="1200" b="0" dirty="0" smtClean="0">
                <a:solidFill>
                  <a:schemeClr val="tx1"/>
                </a:solidFill>
                <a:latin typeface="+mn-lt"/>
              </a:rPr>
              <a:t>A different compliance option, such as a reference building or a different rating system,</a:t>
            </a:r>
            <a:r>
              <a:rPr lang="en-AU" sz="1200" b="0" baseline="0" dirty="0" smtClean="0">
                <a:solidFill>
                  <a:schemeClr val="tx1"/>
                </a:solidFill>
                <a:latin typeface="+mn-lt"/>
              </a:rPr>
              <a:t> could be used as part of a Performance Solution</a:t>
            </a:r>
            <a:endParaRPr lang="en-AU" sz="1200" b="0" dirty="0">
              <a:solidFill>
                <a:schemeClr val="tx1"/>
              </a:solidFill>
              <a:latin typeface="+mn-lt"/>
            </a:endParaRP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16</a:t>
            </a:fld>
            <a:endParaRPr lang="en-AU" dirty="0"/>
          </a:p>
        </p:txBody>
      </p:sp>
    </p:spTree>
    <p:extLst>
      <p:ext uri="{BB962C8B-B14F-4D97-AF65-F5344CB8AC3E}">
        <p14:creationId xmlns:p14="http://schemas.microsoft.com/office/powerpoint/2010/main" val="1083964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a:t>
            </a:r>
          </a:p>
          <a:p>
            <a:r>
              <a:rPr lang="en-AU" dirty="0"/>
              <a:t>Click once to see the left hand block of text which discusses the lighting and glazing calculators.</a:t>
            </a:r>
          </a:p>
          <a:p>
            <a:r>
              <a:rPr lang="en-AU" dirty="0"/>
              <a:t>Click a second time to see the right hand block which discusses the handbook issued by the ABCB and YouTube tutorials.</a:t>
            </a:r>
          </a:p>
          <a:p>
            <a:r>
              <a:rPr lang="en-AU" dirty="0"/>
              <a:t>Press Enter to progress to the next slide.</a:t>
            </a:r>
          </a:p>
          <a:p>
            <a:endParaRPr lang="en-AU" dirty="0"/>
          </a:p>
          <a:p>
            <a:r>
              <a:rPr lang="en-AU" b="1" dirty="0"/>
              <a:t>Facilitator notes</a:t>
            </a:r>
          </a:p>
          <a:p>
            <a:r>
              <a:rPr lang="en-AU" dirty="0"/>
              <a:t>The purpose of this slide is to discuss other resources that may be useful to the trainees when they are using the energy efficiency provisions of NCC Volume Two.</a:t>
            </a:r>
          </a:p>
          <a:p>
            <a:endParaRPr lang="en-AU" dirty="0"/>
          </a:p>
          <a:p>
            <a:r>
              <a:rPr lang="en-AU" dirty="0"/>
              <a:t>Discuss the contents and purpose of the ABCB calculators and the </a:t>
            </a:r>
            <a:r>
              <a:rPr lang="en-AU" dirty="0" smtClean="0"/>
              <a:t>Housing energy efficiency handbook</a:t>
            </a:r>
            <a:r>
              <a:rPr lang="en-AU" dirty="0"/>
              <a:t>.</a:t>
            </a:r>
          </a:p>
          <a:p>
            <a:endParaRPr lang="en-AU" dirty="0"/>
          </a:p>
          <a:p>
            <a:r>
              <a:rPr lang="en-AU" dirty="0"/>
              <a:t>If helpful, you can </a:t>
            </a:r>
            <a:r>
              <a:rPr lang="en-AU" dirty="0" smtClean="0"/>
              <a:t>add links </a:t>
            </a:r>
            <a:r>
              <a:rPr lang="en-AU" dirty="0"/>
              <a:t>to </a:t>
            </a:r>
            <a:r>
              <a:rPr lang="en-AU" dirty="0" smtClean="0"/>
              <a:t>the calculators and documents </a:t>
            </a:r>
            <a:r>
              <a:rPr lang="en-AU" dirty="0"/>
              <a:t>on the ABCB website. You could demonstrate how to download these documents and how to locate calculators or Handbook on the ABCB website.</a:t>
            </a:r>
          </a:p>
          <a:p>
            <a:endParaRPr lang="en-AU" dirty="0"/>
          </a:p>
          <a:p>
            <a:r>
              <a:rPr lang="en-AU" dirty="0"/>
              <a:t>Emphasise that:</a:t>
            </a:r>
          </a:p>
          <a:p>
            <a:pPr marL="171450" indent="-171450">
              <a:buFont typeface="Arial" panose="020B0604020202020204" pitchFamily="34" charset="0"/>
              <a:buChar char="•"/>
            </a:pPr>
            <a:r>
              <a:rPr lang="en-AU" dirty="0"/>
              <a:t>These resources </a:t>
            </a:r>
            <a:r>
              <a:rPr lang="en-AU" b="1" dirty="0"/>
              <a:t>are</a:t>
            </a:r>
            <a:r>
              <a:rPr lang="en-AU" dirty="0"/>
              <a:t> </a:t>
            </a:r>
            <a:r>
              <a:rPr lang="en-AU" b="1" dirty="0"/>
              <a:t>not mandatory</a:t>
            </a:r>
            <a:r>
              <a:rPr lang="en-AU" dirty="0"/>
              <a:t>. They provide guidance and help, but nothing in them needs to be complied with in order to comply with the NCC.</a:t>
            </a:r>
          </a:p>
          <a:p>
            <a:pPr marL="171450" indent="-171450">
              <a:buFont typeface="Arial" panose="020B0604020202020204" pitchFamily="34" charset="0"/>
              <a:buChar char="•"/>
            </a:pPr>
            <a:r>
              <a:rPr lang="en-AU" dirty="0"/>
              <a:t>Nor do the calculators act as Verification Methods. This means that you can’t present evidence from the lighting calculator, for example, to demonstrate compliance with the lighting requirements in </a:t>
            </a:r>
            <a:r>
              <a:rPr lang="en-AU" dirty="0" smtClean="0"/>
              <a:t>H6P2 Energy usage.</a:t>
            </a:r>
            <a:endParaRPr lang="en-AU"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17</a:t>
            </a:fld>
            <a:endParaRPr lang="en-AU" dirty="0"/>
          </a:p>
        </p:txBody>
      </p:sp>
    </p:spTree>
    <p:extLst>
      <p:ext uri="{BB962C8B-B14F-4D97-AF65-F5344CB8AC3E}">
        <p14:creationId xmlns:p14="http://schemas.microsoft.com/office/powerpoint/2010/main" val="2706522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main title in the banner and the left-hand block and blue dividing line.</a:t>
            </a:r>
          </a:p>
          <a:p>
            <a:r>
              <a:rPr lang="en-AU" b="0" dirty="0"/>
              <a:t>Click once to bring up the centre block and next blue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bring up the righthand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If they struggled with the questions that preceded the summary, then take some time to ask more questions, and to repeat some of the key learnings.</a:t>
            </a:r>
          </a:p>
          <a:p>
            <a:endParaRPr lang="en-AU" dirty="0"/>
          </a:p>
          <a:p>
            <a:r>
              <a:rPr lang="en-AU" dirty="0"/>
              <a:t>Remind trainees that they can get more information and access the NCC</a:t>
            </a:r>
            <a:r>
              <a:rPr lang="en-AU" baseline="0" dirty="0"/>
              <a:t> </a:t>
            </a:r>
            <a:r>
              <a:rPr lang="en-AU" dirty="0"/>
              <a:t>from the ABCB website (ncc.abcb.gov.au). </a:t>
            </a:r>
          </a:p>
          <a:p>
            <a:endParaRPr lang="en-AU" b="1" dirty="0"/>
          </a:p>
        </p:txBody>
      </p:sp>
      <p:sp>
        <p:nvSpPr>
          <p:cNvPr id="4" name="Slide Number Placeholder 3"/>
          <p:cNvSpPr>
            <a:spLocks noGrp="1"/>
          </p:cNvSpPr>
          <p:nvPr>
            <p:ph type="sldNum" sz="quarter" idx="5"/>
          </p:nvPr>
        </p:nvSpPr>
        <p:spPr/>
        <p:txBody>
          <a:bodyPr/>
          <a:lstStyle/>
          <a:p>
            <a:fld id="{0E50A956-E16B-47C1-852D-BC3DD0564875}" type="slidenum">
              <a:rPr lang="en-AU" smtClean="0"/>
              <a:t>18</a:t>
            </a:fld>
            <a:endParaRPr lang="en-AU" dirty="0"/>
          </a:p>
        </p:txBody>
      </p:sp>
    </p:spTree>
    <p:extLst>
      <p:ext uri="{BB962C8B-B14F-4D97-AF65-F5344CB8AC3E}">
        <p14:creationId xmlns:p14="http://schemas.microsoft.com/office/powerpoint/2010/main" val="3712175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the top left block with 2 blue dividing 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once to see the bottom left block and another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second time to see the top right block and the last dividing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bottom right block.</a:t>
            </a:r>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summarise the content of the module briefly, in order to reinforce the key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Spend as much time on this as you think the group needs. </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19</a:t>
            </a:fld>
            <a:endParaRPr lang="en-AU" dirty="0"/>
          </a:p>
        </p:txBody>
      </p:sp>
    </p:spTree>
    <p:extLst>
      <p:ext uri="{BB962C8B-B14F-4D97-AF65-F5344CB8AC3E}">
        <p14:creationId xmlns:p14="http://schemas.microsoft.com/office/powerpoint/2010/main" val="94998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smtClean="0"/>
              <a:t>Click to start the short animation.</a:t>
            </a:r>
            <a:r>
              <a:rPr lang="en-AU" baseline="0" dirty="0" smtClean="0"/>
              <a:t> </a:t>
            </a:r>
            <a:r>
              <a:rPr lang="en-AU" dirty="0" smtClean="0"/>
              <a:t>The animated </a:t>
            </a:r>
            <a:r>
              <a:rPr lang="en-AU" dirty="0"/>
              <a:t>introduction to the </a:t>
            </a:r>
            <a:r>
              <a:rPr lang="en-AU" dirty="0" smtClean="0"/>
              <a:t>module </a:t>
            </a:r>
            <a:r>
              <a:rPr lang="en-AU" dirty="0"/>
              <a:t>is to get the participants’ attention at the start of the module.</a:t>
            </a:r>
          </a:p>
          <a:p>
            <a:endParaRPr lang="en-AU" dirty="0"/>
          </a:p>
          <a:p>
            <a:r>
              <a:rPr lang="en-AU" b="1" dirty="0"/>
              <a:t>Facilitator notes</a:t>
            </a:r>
          </a:p>
          <a:p>
            <a:r>
              <a:rPr lang="en-AU" dirty="0"/>
              <a:t>Welcome the trainees.</a:t>
            </a:r>
          </a:p>
          <a:p>
            <a:endParaRPr lang="en-AU" dirty="0"/>
          </a:p>
          <a:p>
            <a:r>
              <a:rPr lang="en-AU" dirty="0"/>
              <a:t>The focus of this presentation is the energy efficiency provisions in NCC Volume </a:t>
            </a:r>
            <a:r>
              <a:rPr lang="en-AU" dirty="0" smtClean="0"/>
              <a:t>Two and the related Housing Provisions. </a:t>
            </a:r>
            <a:r>
              <a:rPr lang="en-AU" dirty="0"/>
              <a:t>This presentation has a practical focus and looks in detail at the specific Performance Requirements, DTS Provisions and Assessment Methods for energy efficiency that apply to Class 1 and Class 10 buildings.</a:t>
            </a:r>
          </a:p>
          <a:p>
            <a:endParaRPr lang="en-AU" dirty="0"/>
          </a:p>
          <a:p>
            <a:r>
              <a:rPr lang="en-AU" dirty="0"/>
              <a:t>That is what you will learn about in this presentation.</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a:t>
            </a:fld>
            <a:endParaRPr lang="en-AU" dirty="0"/>
          </a:p>
        </p:txBody>
      </p:sp>
    </p:spTree>
    <p:extLst>
      <p:ext uri="{BB962C8B-B14F-4D97-AF65-F5344CB8AC3E}">
        <p14:creationId xmlns:p14="http://schemas.microsoft.com/office/powerpoint/2010/main" val="3503811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questions</a:t>
            </a:r>
            <a:r>
              <a:rPr lang="en-AU" b="0" baseline="0" dirty="0"/>
              <a:t> heading</a:t>
            </a:r>
            <a:r>
              <a:rPr lang="en-AU" b="0" dirty="0"/>
              <a:t> and </a:t>
            </a:r>
            <a:r>
              <a:rPr lang="en-AU" b="0" dirty="0" smtClean="0"/>
              <a:t>an animation</a:t>
            </a:r>
            <a:r>
              <a:rPr lang="en-AU" b="0" baseline="0" dirty="0" smtClean="0"/>
              <a:t> of the </a:t>
            </a:r>
            <a:r>
              <a:rPr lang="en-AU" b="0" dirty="0" smtClean="0"/>
              <a:t>3 </a:t>
            </a:r>
            <a:r>
              <a:rPr lang="en-AU" b="0" dirty="0"/>
              <a:t>images. </a:t>
            </a:r>
          </a:p>
          <a:p>
            <a:endParaRPr lang="en-AU" b="1" dirty="0"/>
          </a:p>
          <a:p>
            <a:r>
              <a:rPr lang="en-AU" b="1" dirty="0"/>
              <a:t>Facilitator notes</a:t>
            </a:r>
          </a:p>
          <a:p>
            <a:r>
              <a:rPr lang="en-AU" dirty="0"/>
              <a:t>The purpose of this slide is to act as a non-intrusive background while giving trainees the opportunity to ask any final questions.</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20</a:t>
            </a:fld>
            <a:endParaRPr lang="en-AU" dirty="0"/>
          </a:p>
        </p:txBody>
      </p:sp>
    </p:spTree>
    <p:extLst>
      <p:ext uri="{BB962C8B-B14F-4D97-AF65-F5344CB8AC3E}">
        <p14:creationId xmlns:p14="http://schemas.microsoft.com/office/powerpoint/2010/main" val="93191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all the text on the left of the slide and an image of a modern Australian family home on the right. </a:t>
            </a:r>
          </a:p>
          <a:p>
            <a:endParaRPr lang="en-AU" b="1" dirty="0"/>
          </a:p>
          <a:p>
            <a:endParaRPr lang="en-AU" b="1"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prepare the trainees for the training session by quickly summarising what will be covered.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Quickly discuss the points on the screen, but don’t go into a lot of detail.</a:t>
            </a:r>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3</a:t>
            </a:fld>
            <a:endParaRPr lang="en-AU" dirty="0"/>
          </a:p>
        </p:txBody>
      </p:sp>
    </p:spTree>
    <p:extLst>
      <p:ext uri="{BB962C8B-B14F-4D97-AF65-F5344CB8AC3E}">
        <p14:creationId xmlns:p14="http://schemas.microsoft.com/office/powerpoint/2010/main" val="74994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and the </a:t>
            </a:r>
            <a:r>
              <a:rPr lang="en-AU" dirty="0" smtClean="0"/>
              <a:t>‘Part H6 Energy efficiency’</a:t>
            </a:r>
            <a:r>
              <a:rPr lang="en-AU" baseline="0" dirty="0" smtClean="0"/>
              <a:t> </a:t>
            </a:r>
            <a:r>
              <a:rPr lang="en-AU" dirty="0" smtClean="0"/>
              <a:t>box </a:t>
            </a:r>
            <a:r>
              <a:rPr lang="en-AU" baseline="0" dirty="0" smtClean="0"/>
              <a:t>visible.</a:t>
            </a:r>
            <a:endParaRPr lang="en-AU" dirty="0"/>
          </a:p>
          <a:p>
            <a:pPr marL="0" indent="0">
              <a:buFont typeface="Arial" panose="020B0604020202020204" pitchFamily="34" charset="0"/>
              <a:buNone/>
            </a:pPr>
            <a:r>
              <a:rPr lang="en-AU" dirty="0"/>
              <a:t>Click on </a:t>
            </a:r>
            <a:r>
              <a:rPr lang="en-AU" dirty="0" smtClean="0"/>
              <a:t>‘Part H6 Energy efficiency’ box to </a:t>
            </a:r>
            <a:r>
              <a:rPr lang="en-AU" dirty="0"/>
              <a:t>bring up the </a:t>
            </a:r>
            <a:r>
              <a:rPr lang="en-AU" dirty="0" smtClean="0"/>
              <a:t>‘Performance Requirements’ label. </a:t>
            </a:r>
          </a:p>
          <a:p>
            <a:pPr marL="0" indent="0">
              <a:buFont typeface="Arial" panose="020B0604020202020204" pitchFamily="34" charset="0"/>
              <a:buNone/>
            </a:pPr>
            <a:r>
              <a:rPr lang="en-AU" dirty="0" smtClean="0"/>
              <a:t>Click</a:t>
            </a:r>
            <a:r>
              <a:rPr lang="en-AU" baseline="0" dirty="0" smtClean="0"/>
              <a:t> on the’</a:t>
            </a:r>
            <a:r>
              <a:rPr lang="en-AU" dirty="0" smtClean="0"/>
              <a:t> Performance Requirements’ </a:t>
            </a:r>
            <a:r>
              <a:rPr lang="en-AU" baseline="0" dirty="0" smtClean="0"/>
              <a:t>label to bring up the Remaining labels and associated bullet points:</a:t>
            </a:r>
          </a:p>
          <a:p>
            <a:pPr marL="628650" lvl="1" indent="-171450">
              <a:buFont typeface="Arial" panose="020B0604020202020204" pitchFamily="34" charset="0"/>
              <a:buChar char="•"/>
            </a:pPr>
            <a:r>
              <a:rPr lang="en-AU" baseline="0" dirty="0" smtClean="0"/>
              <a:t>Performance Solution</a:t>
            </a:r>
          </a:p>
          <a:p>
            <a:pPr marL="628650" lvl="1" indent="-171450">
              <a:buFont typeface="Arial" panose="020B0604020202020204" pitchFamily="34" charset="0"/>
              <a:buChar char="•"/>
            </a:pPr>
            <a:r>
              <a:rPr lang="en-AU" baseline="0" dirty="0" smtClean="0"/>
              <a:t>Verification Methods</a:t>
            </a:r>
          </a:p>
          <a:p>
            <a:pPr marL="628650" lvl="1" indent="-171450">
              <a:buFont typeface="Arial" panose="020B0604020202020204" pitchFamily="34" charset="0"/>
              <a:buChar char="•"/>
            </a:pPr>
            <a:r>
              <a:rPr lang="en-AU" baseline="0" dirty="0" smtClean="0"/>
              <a:t>DTS Provisions</a:t>
            </a:r>
          </a:p>
          <a:p>
            <a:pPr marL="628650" lvl="1" indent="-171450">
              <a:buFont typeface="Arial" panose="020B0604020202020204" pitchFamily="34" charset="0"/>
              <a:buChar char="•"/>
            </a:pPr>
            <a:r>
              <a:rPr lang="en-AU" baseline="0" dirty="0" smtClean="0"/>
              <a:t>ABCB Housing Provisions Standard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Click</a:t>
            </a:r>
            <a:r>
              <a:rPr lang="en-AU" baseline="0" dirty="0" smtClean="0"/>
              <a:t> on the’</a:t>
            </a:r>
            <a:r>
              <a:rPr lang="en-AU" dirty="0" smtClean="0"/>
              <a:t> Performance Requirements’ </a:t>
            </a:r>
            <a:r>
              <a:rPr lang="en-AU" baseline="0" dirty="0" smtClean="0"/>
              <a:t>label again to fade out the above four labels.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aseline="0" dirty="0" smtClean="0"/>
              <a:t>Click again on </a:t>
            </a:r>
            <a:r>
              <a:rPr lang="en-AU" dirty="0" smtClean="0"/>
              <a:t>‘Part H6 Energy efficiency’ box to fade out the ‘Performance Requirements’ label.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smtClean="0"/>
              <a:t>If you click outside</a:t>
            </a:r>
            <a:r>
              <a:rPr lang="en-AU" baseline="0" dirty="0" smtClean="0"/>
              <a:t> the boxes or labels, you will jump to the next slide.  </a:t>
            </a:r>
            <a:endParaRPr lang="en-AU" dirty="0"/>
          </a:p>
          <a:p>
            <a:endParaRPr lang="en-AU" dirty="0"/>
          </a:p>
          <a:p>
            <a:r>
              <a:rPr lang="en-AU" b="1" dirty="0"/>
              <a:t>Facilitators notes</a:t>
            </a:r>
          </a:p>
          <a:p>
            <a:r>
              <a:rPr lang="en-AU" dirty="0"/>
              <a:t>The purpose of this slide is to identify the </a:t>
            </a:r>
            <a:r>
              <a:rPr lang="en-AU" dirty="0" smtClean="0"/>
              <a:t>relevant parts in Section H of Volume Two </a:t>
            </a:r>
            <a:r>
              <a:rPr lang="en-AU" baseline="0" dirty="0" smtClean="0"/>
              <a:t>that </a:t>
            </a:r>
            <a:r>
              <a:rPr lang="en-AU" dirty="0" smtClean="0"/>
              <a:t>relate </a:t>
            </a:r>
            <a:r>
              <a:rPr lang="en-AU" dirty="0"/>
              <a:t>to </a:t>
            </a:r>
            <a:r>
              <a:rPr lang="en-AU" dirty="0" smtClean="0"/>
              <a:t>energy efficiency. This slide provides</a:t>
            </a:r>
            <a:r>
              <a:rPr lang="en-AU" baseline="0" dirty="0" smtClean="0"/>
              <a:t> a logical first step to the next slide which illustrates the relationship between Volume Two and the Housing Provisions. </a:t>
            </a:r>
          </a:p>
          <a:p>
            <a:endParaRPr lang="en-AU" dirty="0"/>
          </a:p>
          <a:p>
            <a:r>
              <a:rPr lang="en-AU" dirty="0"/>
              <a:t>Briefly review the performance-based nature of the code, and remind the trainees about the difference between and purpose of Performance Requirements and compliance solutions, including DTS Solutions and Performance Solutions. They should already know about this from other presentations.</a:t>
            </a:r>
          </a:p>
          <a:p>
            <a:endParaRPr lang="en-AU" dirty="0"/>
          </a:p>
          <a:p>
            <a:r>
              <a:rPr lang="en-AU" b="1" dirty="0" smtClean="0"/>
              <a:t>Things </a:t>
            </a:r>
            <a:r>
              <a:rPr lang="en-AU" b="1" dirty="0"/>
              <a:t>you could discuss on this </a:t>
            </a:r>
            <a:r>
              <a:rPr lang="en-AU" b="1" dirty="0" smtClean="0"/>
              <a:t>slide</a:t>
            </a:r>
          </a:p>
          <a:p>
            <a:endParaRPr lang="en-AU" b="1" dirty="0" smtClean="0"/>
          </a:p>
          <a:p>
            <a:pPr marL="171450" indent="-171450">
              <a:buFont typeface="Arial" panose="020B0604020202020204" pitchFamily="34" charset="0"/>
              <a:buChar char="•"/>
            </a:pPr>
            <a:r>
              <a:rPr lang="en-AU" dirty="0" smtClean="0"/>
              <a:t>The two </a:t>
            </a:r>
            <a:r>
              <a:rPr lang="en-AU" b="1" dirty="0"/>
              <a:t>Performance Requirements </a:t>
            </a:r>
            <a:r>
              <a:rPr lang="en-AU" dirty="0"/>
              <a:t>in Part </a:t>
            </a:r>
            <a:r>
              <a:rPr lang="en-AU" dirty="0" smtClean="0"/>
              <a:t>H6 </a:t>
            </a:r>
            <a:r>
              <a:rPr lang="en-AU" dirty="0"/>
              <a:t>of NCC Volume Two reflect the key concerns for </a:t>
            </a:r>
            <a:r>
              <a:rPr lang="en-AU" dirty="0" smtClean="0"/>
              <a:t>energy efficiency in </a:t>
            </a:r>
            <a:r>
              <a:rPr lang="en-AU" dirty="0"/>
              <a:t>Volume Two of the NCC</a:t>
            </a:r>
            <a:r>
              <a:rPr lang="en-AU" dirty="0" smtClean="0"/>
              <a:t>:</a:t>
            </a:r>
          </a:p>
          <a:p>
            <a:pPr marL="742950" lvl="1" indent="-285750">
              <a:spcBef>
                <a:spcPts val="200"/>
              </a:spcBef>
              <a:spcAft>
                <a:spcPts val="200"/>
              </a:spcAft>
              <a:buClr>
                <a:schemeClr val="accent1"/>
              </a:buClr>
              <a:buFont typeface="Arial" panose="020B0604020202020204" pitchFamily="34" charset="0"/>
              <a:buChar char="•"/>
            </a:pPr>
            <a:r>
              <a:rPr lang="en-AU" sz="1600" dirty="0" smtClean="0">
                <a:sym typeface="Wingdings" panose="05000000000000000000" pitchFamily="2" charset="2"/>
              </a:rPr>
              <a:t>H6P1 Thermal performance – This</a:t>
            </a:r>
            <a:r>
              <a:rPr lang="en-AU" sz="1600" baseline="0" dirty="0" smtClean="0">
                <a:sym typeface="Wingdings" panose="05000000000000000000" pitchFamily="2" charset="2"/>
              </a:rPr>
              <a:t> relates to the building’s ability to maintain a comfortable internal temperature for occupants while using as little energy as possible to do so. By achieving good thermal performance, the building will meet objectives to improve occupant health and amenity.</a:t>
            </a:r>
            <a:endParaRPr lang="en-AU" sz="1600" dirty="0" smtClean="0">
              <a:sym typeface="Wingdings" panose="05000000000000000000" pitchFamily="2" charset="2"/>
            </a:endParaRPr>
          </a:p>
          <a:p>
            <a:pPr marL="742950" lvl="1" indent="-285750">
              <a:spcBef>
                <a:spcPts val="200"/>
              </a:spcBef>
              <a:spcAft>
                <a:spcPts val="200"/>
              </a:spcAft>
              <a:buClr>
                <a:schemeClr val="accent1"/>
              </a:buClr>
              <a:buFont typeface="Arial" panose="020B0604020202020204" pitchFamily="34" charset="0"/>
              <a:buChar char="•"/>
            </a:pPr>
            <a:r>
              <a:rPr lang="en-AU" sz="1600" dirty="0" smtClean="0">
                <a:sym typeface="Wingdings" panose="05000000000000000000" pitchFamily="2" charset="2"/>
              </a:rPr>
              <a:t>H6P2 Energy usage – The key objective of this</a:t>
            </a:r>
            <a:r>
              <a:rPr lang="en-AU" sz="1600" baseline="0" dirty="0" smtClean="0">
                <a:sym typeface="Wingdings" panose="05000000000000000000" pitchFamily="2" charset="2"/>
              </a:rPr>
              <a:t> requirement is to reduce energy consumption, energy peak demand, and reduce greenhouse gas emissions. </a:t>
            </a:r>
            <a:r>
              <a:rPr lang="en-AU" sz="1600" dirty="0" smtClean="0">
                <a:sym typeface="Wingdings" panose="05000000000000000000" pitchFamily="2" charset="2"/>
              </a:rPr>
              <a:t/>
            </a:r>
            <a:br>
              <a:rPr lang="en-AU" sz="1600" dirty="0" smtClean="0">
                <a:sym typeface="Wingdings" panose="05000000000000000000" pitchFamily="2" charset="2"/>
              </a:rPr>
            </a:br>
            <a:endParaRPr lang="en-AU" dirty="0"/>
          </a:p>
          <a:p>
            <a:pPr marL="171450" indent="-171450">
              <a:buFont typeface="Arial" panose="020B0604020202020204" pitchFamily="34" charset="0"/>
              <a:buChar char="•"/>
            </a:pPr>
            <a:r>
              <a:rPr lang="en-AU" dirty="0" smtClean="0"/>
              <a:t>The </a:t>
            </a:r>
            <a:r>
              <a:rPr lang="en-AU" b="1" dirty="0"/>
              <a:t>DTS Provisions </a:t>
            </a:r>
            <a:r>
              <a:rPr lang="en-AU" dirty="0"/>
              <a:t>in </a:t>
            </a:r>
            <a:r>
              <a:rPr lang="en-AU" dirty="0" smtClean="0"/>
              <a:t>Part</a:t>
            </a:r>
            <a:r>
              <a:rPr lang="en-AU" baseline="0" dirty="0" smtClean="0"/>
              <a:t> H6</a:t>
            </a:r>
            <a:r>
              <a:rPr lang="en-AU" dirty="0" smtClean="0"/>
              <a:t> </a:t>
            </a:r>
            <a:r>
              <a:rPr lang="en-AU" dirty="0"/>
              <a:t>also reflect these key </a:t>
            </a:r>
            <a:r>
              <a:rPr lang="en-AU" dirty="0" smtClean="0"/>
              <a:t>objectives. Links to Section</a:t>
            </a:r>
            <a:r>
              <a:rPr lang="en-AU" baseline="0" dirty="0" smtClean="0"/>
              <a:t> 13 of the ABCB Housing Provisions Standard for elemental pathway. Section 13 contains 7 Parts and is discussed in more detail later in this module.</a:t>
            </a:r>
            <a:endParaRPr lang="en-AU" dirty="0" smtClean="0"/>
          </a:p>
          <a:p>
            <a:pPr marL="171450" indent="-171450">
              <a:buFont typeface="Arial" panose="020B0604020202020204" pitchFamily="34" charset="0"/>
              <a:buChar char="•"/>
            </a:pPr>
            <a:endParaRPr lang="en-AU" sz="1200" b="0" i="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b="1" dirty="0" smtClean="0"/>
              <a:t>Performance Solution</a:t>
            </a:r>
            <a:r>
              <a:rPr lang="en-AU" dirty="0" smtClean="0"/>
              <a:t>: They </a:t>
            </a:r>
            <a:r>
              <a:rPr lang="en-AU" dirty="0"/>
              <a:t>should remember that they don’t have to use the DTS Provisions but can develop a Performance Solution instead. Or they can use a combination of a DTS Solution and a Performance Solution</a:t>
            </a:r>
            <a:r>
              <a:rPr lang="en-AU" dirty="0" smtClean="0"/>
              <a:t>.</a:t>
            </a:r>
          </a:p>
          <a:p>
            <a:pPr marL="171450" lvl="0" indent="-171450">
              <a:buFont typeface="Arial" panose="020B0604020202020204" pitchFamily="34" charset="0"/>
              <a:buChar char="•"/>
            </a:pPr>
            <a:endParaRPr lang="en-AU" dirty="0" smtClean="0"/>
          </a:p>
          <a:p>
            <a:pPr marL="171450" lvl="0" indent="-171450">
              <a:buFont typeface="Arial" panose="020B0604020202020204" pitchFamily="34" charset="0"/>
              <a:buChar char="•"/>
            </a:pPr>
            <a:r>
              <a:rPr lang="en-AU" b="1" dirty="0" smtClean="0"/>
              <a:t>Verification</a:t>
            </a:r>
            <a:r>
              <a:rPr lang="en-AU" b="1" baseline="0" dirty="0" smtClean="0"/>
              <a:t> Methods</a:t>
            </a:r>
            <a:r>
              <a:rPr lang="en-AU" baseline="0" dirty="0" smtClean="0"/>
              <a:t>: Two Verification Methods exist:</a:t>
            </a:r>
          </a:p>
          <a:p>
            <a:pPr marL="628650" lvl="1" indent="-171450">
              <a:spcBef>
                <a:spcPts val="200"/>
              </a:spcBef>
              <a:spcAft>
                <a:spcPts val="200"/>
              </a:spcAft>
              <a:buClr>
                <a:schemeClr val="accent1"/>
              </a:buClr>
              <a:buFont typeface="Arial" panose="020B0604020202020204" pitchFamily="34" charset="0"/>
              <a:buChar char="•"/>
            </a:pPr>
            <a:r>
              <a:rPr lang="en-AU" sz="1200" b="1" dirty="0" smtClean="0">
                <a:sym typeface="Wingdings" panose="05000000000000000000" pitchFamily="2" charset="2"/>
              </a:rPr>
              <a:t>H6V2 Verification using a reference building </a:t>
            </a:r>
            <a:r>
              <a:rPr lang="en-AU" sz="1200" dirty="0" smtClean="0">
                <a:sym typeface="Wingdings" panose="05000000000000000000" pitchFamily="2" charset="2"/>
              </a:rPr>
              <a:t>– You can use this Verification Method to comply</a:t>
            </a:r>
            <a:r>
              <a:rPr lang="en-AU" sz="1200" baseline="0" dirty="0" smtClean="0">
                <a:sym typeface="Wingdings" panose="05000000000000000000" pitchFamily="2" charset="2"/>
              </a:rPr>
              <a:t> with H6P1. This method requires you to compare the performance of the proposed building with a reference building that meets the DTS Provisions. </a:t>
            </a:r>
            <a:endParaRPr lang="en-AU" sz="1200" dirty="0" smtClean="0">
              <a:sym typeface="Wingdings" panose="05000000000000000000" pitchFamily="2" charset="2"/>
            </a:endParaRPr>
          </a:p>
          <a:p>
            <a:pPr marL="628650" lvl="1" indent="-171450">
              <a:spcBef>
                <a:spcPts val="200"/>
              </a:spcBef>
              <a:spcAft>
                <a:spcPts val="200"/>
              </a:spcAft>
              <a:buClr>
                <a:schemeClr val="accent1"/>
              </a:buClr>
              <a:buFont typeface="Arial" panose="020B0604020202020204" pitchFamily="34" charset="0"/>
              <a:buChar char="•"/>
            </a:pPr>
            <a:r>
              <a:rPr lang="en-AU" sz="1200" b="1" dirty="0" smtClean="0">
                <a:sym typeface="Wingdings" panose="05000000000000000000" pitchFamily="2" charset="2"/>
              </a:rPr>
              <a:t>H6V3 Verification of building envelope sealing </a:t>
            </a:r>
            <a:r>
              <a:rPr lang="en-AU" sz="1200" b="0" dirty="0" smtClean="0">
                <a:sym typeface="Wingdings" panose="05000000000000000000" pitchFamily="2" charset="2"/>
              </a:rPr>
              <a:t>– This method can be used to meet the building sealing part of H6P1. It tests the air</a:t>
            </a:r>
            <a:r>
              <a:rPr lang="en-AU" sz="1200" b="0" baseline="0" dirty="0" smtClean="0">
                <a:sym typeface="Wingdings" panose="05000000000000000000" pitchFamily="2" charset="2"/>
              </a:rPr>
              <a:t> ‘leakiness’ of the building – or in other words how well the external building envelope is sealed, by using what is known as the ‘blower door test’.  In technical terms, the method requires the building envelope sealing to achieve air permeability of not more than 10 m</a:t>
            </a:r>
            <a:r>
              <a:rPr lang="en-AU" sz="1200" b="0" baseline="30000" dirty="0" smtClean="0">
                <a:sym typeface="Wingdings" panose="05000000000000000000" pitchFamily="2" charset="2"/>
              </a:rPr>
              <a:t>3</a:t>
            </a:r>
            <a:r>
              <a:rPr lang="en-AU" sz="1200" b="0" baseline="0" dirty="0" smtClean="0">
                <a:sym typeface="Wingdings" panose="05000000000000000000" pitchFamily="2" charset="2"/>
              </a:rPr>
              <a:t>/hr.m</a:t>
            </a:r>
            <a:r>
              <a:rPr lang="en-AU" sz="1200" b="0" baseline="30000" dirty="0" smtClean="0">
                <a:sym typeface="Wingdings" panose="05000000000000000000" pitchFamily="2" charset="2"/>
              </a:rPr>
              <a:t>2</a:t>
            </a:r>
            <a:r>
              <a:rPr lang="en-AU" sz="1200" b="0" baseline="0" dirty="0" smtClean="0">
                <a:sym typeface="Wingdings" panose="05000000000000000000" pitchFamily="2" charset="2"/>
              </a:rPr>
              <a:t> at 50 Pa pressure when tested in accordance with AS/NZS ISO 9972 Method 1. </a:t>
            </a:r>
            <a:endParaRPr lang="en-AU" sz="1200" b="0" dirty="0" smtClean="0">
              <a:sym typeface="Wingdings" panose="05000000000000000000" pitchFamily="2" charset="2"/>
            </a:endParaRPr>
          </a:p>
          <a:p>
            <a:pPr marL="171450" lvl="0" indent="-171450">
              <a:buFont typeface="Arial" panose="020B0604020202020204" pitchFamily="34" charset="0"/>
              <a:buChar char="•"/>
            </a:pPr>
            <a:endParaRPr lang="en-AU" baseline="0" dirty="0" smtClean="0"/>
          </a:p>
          <a:p>
            <a:pPr marL="171450" lvl="0" indent="-171450">
              <a:buFont typeface="Arial" panose="020B0604020202020204" pitchFamily="34" charset="0"/>
              <a:buChar char="•"/>
            </a:pPr>
            <a:r>
              <a:rPr lang="en-AU" b="1" baseline="0" dirty="0" smtClean="0"/>
              <a:t>Specifications</a:t>
            </a:r>
            <a:r>
              <a:rPr lang="en-AU" baseline="0" dirty="0" smtClean="0"/>
              <a:t>: </a:t>
            </a:r>
          </a:p>
          <a:p>
            <a:pPr marL="628650" lvl="1" indent="-171450">
              <a:spcBef>
                <a:spcPts val="200"/>
              </a:spcBef>
              <a:spcAft>
                <a:spcPts val="200"/>
              </a:spcAft>
              <a:buClr>
                <a:schemeClr val="accent1"/>
              </a:buClr>
              <a:buFont typeface="Arial" panose="020B0604020202020204" pitchFamily="34" charset="0"/>
              <a:buChar char="•"/>
            </a:pPr>
            <a:r>
              <a:rPr lang="en-AU" sz="1200" b="1" dirty="0" smtClean="0">
                <a:sym typeface="Wingdings" panose="05000000000000000000" pitchFamily="2" charset="2"/>
              </a:rPr>
              <a:t>Specification 42 House energy rating software </a:t>
            </a:r>
            <a:r>
              <a:rPr lang="en-AU" sz="1200" dirty="0" smtClean="0">
                <a:sym typeface="Wingdings" panose="05000000000000000000" pitchFamily="2" charset="2"/>
              </a:rPr>
              <a:t>- </a:t>
            </a:r>
            <a:r>
              <a:rPr lang="en-AU" sz="1200" b="0" i="0" kern="1200" dirty="0" smtClean="0">
                <a:solidFill>
                  <a:schemeClr val="tx1"/>
                </a:solidFill>
                <a:effectLst/>
                <a:latin typeface="+mn-lt"/>
                <a:ea typeface="+mn-ea"/>
                <a:cs typeface="+mn-cs"/>
              </a:rPr>
              <a:t>This Specification sets out the requirements for satisfying H6P1 and H6P2 using the NatHERS</a:t>
            </a:r>
            <a:r>
              <a:rPr lang="en-AU" sz="1200" b="0" i="0" kern="1200" baseline="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DTS </a:t>
            </a:r>
            <a:r>
              <a:rPr lang="en-AU" sz="1200" b="0" i="0" kern="1200" baseline="0" dirty="0" smtClean="0">
                <a:solidFill>
                  <a:schemeClr val="tx1"/>
                </a:solidFill>
                <a:effectLst/>
                <a:latin typeface="+mn-lt"/>
                <a:ea typeface="+mn-ea"/>
                <a:cs typeface="+mn-cs"/>
              </a:rPr>
              <a:t>energy rating software pathway. </a:t>
            </a:r>
          </a:p>
          <a:p>
            <a:pPr marL="628650" lvl="1" indent="-171450">
              <a:spcBef>
                <a:spcPts val="200"/>
              </a:spcBef>
              <a:spcAft>
                <a:spcPts val="200"/>
              </a:spcAft>
              <a:buClr>
                <a:schemeClr val="accent1"/>
              </a:buClr>
              <a:buFont typeface="Arial" panose="020B0604020202020204" pitchFamily="34" charset="0"/>
              <a:buChar char="•"/>
            </a:pPr>
            <a:r>
              <a:rPr lang="en-AU" sz="1200" b="1" dirty="0" smtClean="0">
                <a:sym typeface="Wingdings" panose="05000000000000000000" pitchFamily="2" charset="2"/>
              </a:rPr>
              <a:t>Specification 44 Calculation of heating load limit, cooling load limit and thermal energy load limit </a:t>
            </a:r>
            <a:r>
              <a:rPr lang="en-AU" sz="1200" dirty="0" smtClean="0">
                <a:sym typeface="Wingdings" panose="05000000000000000000" pitchFamily="2" charset="2"/>
              </a:rPr>
              <a:t>-</a:t>
            </a:r>
            <a:r>
              <a:rPr lang="en-AU" sz="1200" baseline="0" dirty="0" smtClean="0">
                <a:sym typeface="Wingdings" panose="05000000000000000000" pitchFamily="2" charset="2"/>
              </a:rPr>
              <a:t> </a:t>
            </a:r>
            <a:r>
              <a:rPr lang="en-AU" sz="1200" b="0" i="0" kern="1200" dirty="0" smtClean="0">
                <a:solidFill>
                  <a:schemeClr val="tx1"/>
                </a:solidFill>
                <a:effectLst/>
                <a:latin typeface="+mn-lt"/>
                <a:ea typeface="+mn-ea"/>
                <a:cs typeface="+mn-cs"/>
              </a:rPr>
              <a:t>This Specification contains the method of calculating the hearing load limit, </a:t>
            </a:r>
            <a:r>
              <a:rPr lang="en-AU" sz="1200" b="0" i="0" u="none" strike="noStrike" kern="1200" dirty="0" smtClean="0">
                <a:solidFill>
                  <a:schemeClr val="tx1"/>
                </a:solidFill>
                <a:effectLst/>
                <a:latin typeface="+mn-lt"/>
                <a:ea typeface="+mn-ea"/>
                <a:cs typeface="+mn-cs"/>
              </a:rPr>
              <a:t>cooling load </a:t>
            </a:r>
            <a:r>
              <a:rPr lang="en-AU" sz="1200" b="0" i="0" kern="1200" dirty="0" smtClean="0">
                <a:solidFill>
                  <a:schemeClr val="tx1"/>
                </a:solidFill>
                <a:effectLst/>
                <a:latin typeface="+mn-lt"/>
                <a:ea typeface="+mn-ea"/>
                <a:cs typeface="+mn-cs"/>
              </a:rPr>
              <a:t>limit and </a:t>
            </a:r>
            <a:r>
              <a:rPr lang="en-AU" sz="1200" b="0" i="1" u="none" strike="noStrike" kern="1200" dirty="0" smtClean="0">
                <a:solidFill>
                  <a:schemeClr val="tx1"/>
                </a:solidFill>
                <a:effectLst/>
                <a:latin typeface="+mn-lt"/>
                <a:ea typeface="+mn-ea"/>
                <a:cs typeface="+mn-cs"/>
              </a:rPr>
              <a:t>thermal energy load</a:t>
            </a:r>
            <a:r>
              <a:rPr lang="en-AU" sz="1200" b="0" i="0" kern="1200" dirty="0" smtClean="0">
                <a:solidFill>
                  <a:schemeClr val="tx1"/>
                </a:solidFill>
                <a:effectLst/>
                <a:latin typeface="+mn-lt"/>
                <a:ea typeface="+mn-ea"/>
                <a:cs typeface="+mn-cs"/>
              </a:rPr>
              <a:t> limit for compliance with </a:t>
            </a:r>
            <a:r>
              <a:rPr lang="en-AU" sz="1200" b="0" i="0" u="none" strike="noStrike" kern="1200" dirty="0" smtClean="0">
                <a:solidFill>
                  <a:schemeClr val="tx1"/>
                </a:solidFill>
                <a:effectLst/>
                <a:latin typeface="+mn-lt"/>
                <a:ea typeface="+mn-ea"/>
                <a:cs typeface="+mn-cs"/>
              </a:rPr>
              <a:t>H6P1 and </a:t>
            </a:r>
            <a:r>
              <a:rPr lang="en-AU" sz="1200" b="0" i="0" kern="1200" dirty="0" smtClean="0">
                <a:solidFill>
                  <a:schemeClr val="tx1"/>
                </a:solidFill>
                <a:effectLst/>
                <a:latin typeface="+mn-lt"/>
                <a:ea typeface="+mn-ea"/>
                <a:cs typeface="+mn-cs"/>
              </a:rPr>
              <a:t>J1P2 (Volume One).</a:t>
            </a:r>
            <a:r>
              <a:rPr lang="en-AU" sz="1200" b="0" i="0" kern="1200" baseline="0" dirty="0" smtClean="0">
                <a:solidFill>
                  <a:schemeClr val="tx1"/>
                </a:solidFill>
                <a:effectLst/>
                <a:latin typeface="+mn-lt"/>
                <a:ea typeface="+mn-ea"/>
                <a:cs typeface="+mn-cs"/>
              </a:rPr>
              <a:t> </a:t>
            </a:r>
            <a:endParaRPr lang="en-AU" sz="1200" dirty="0" smtClean="0">
              <a:sym typeface="Wingdings" panose="05000000000000000000" pitchFamily="2" charset="2"/>
            </a:endParaRPr>
          </a:p>
          <a:p>
            <a:pPr marL="0" lvl="0" indent="0">
              <a:buFont typeface="Arial" panose="020B0604020202020204" pitchFamily="34" charset="0"/>
              <a:buNone/>
            </a:pPr>
            <a:endParaRPr lang="en-AU" dirty="0" smtClean="0"/>
          </a:p>
        </p:txBody>
      </p:sp>
      <p:sp>
        <p:nvSpPr>
          <p:cNvPr id="4" name="Slide Number Placeholder 3"/>
          <p:cNvSpPr>
            <a:spLocks noGrp="1"/>
          </p:cNvSpPr>
          <p:nvPr>
            <p:ph type="sldNum" sz="quarter" idx="5"/>
          </p:nvPr>
        </p:nvSpPr>
        <p:spPr/>
        <p:txBody>
          <a:bodyPr/>
          <a:lstStyle/>
          <a:p>
            <a:fld id="{0E50A956-E16B-47C1-852D-BC3DD0564875}" type="slidenum">
              <a:rPr lang="en-AU" smtClean="0"/>
              <a:t>4</a:t>
            </a:fld>
            <a:endParaRPr lang="en-AU" dirty="0"/>
          </a:p>
        </p:txBody>
      </p:sp>
    </p:spTree>
    <p:extLst>
      <p:ext uri="{BB962C8B-B14F-4D97-AF65-F5344CB8AC3E}">
        <p14:creationId xmlns:p14="http://schemas.microsoft.com/office/powerpoint/2010/main" val="206610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title in the banner, </a:t>
            </a:r>
            <a:r>
              <a:rPr lang="en-AU" dirty="0" smtClean="0"/>
              <a:t>2 </a:t>
            </a:r>
            <a:r>
              <a:rPr lang="en-AU" dirty="0"/>
              <a:t>buttons for the different Performance Requirements in Part </a:t>
            </a:r>
            <a:r>
              <a:rPr lang="en-AU" dirty="0" smtClean="0"/>
              <a:t>H6 </a:t>
            </a:r>
            <a:r>
              <a:rPr lang="en-AU" dirty="0"/>
              <a:t>of NCC Volume Two and a button for Variations to these provisions </a:t>
            </a:r>
            <a:r>
              <a:rPr lang="en-AU" dirty="0" smtClean="0"/>
              <a:t>at the </a:t>
            </a:r>
            <a:r>
              <a:rPr lang="en-AU" dirty="0"/>
              <a:t>top of the main body of the slide.</a:t>
            </a:r>
          </a:p>
          <a:p>
            <a:endParaRPr lang="en-AU" dirty="0"/>
          </a:p>
          <a:p>
            <a:r>
              <a:rPr lang="en-AU" dirty="0"/>
              <a:t>Click either Part button to see the relevant excerpt from NCC Volume Two.</a:t>
            </a:r>
          </a:p>
          <a:p>
            <a:r>
              <a:rPr lang="en-AU" dirty="0" smtClean="0"/>
              <a:t>Click </a:t>
            </a:r>
            <a:r>
              <a:rPr lang="en-AU" dirty="0"/>
              <a:t>on the same Part button again to collapse the </a:t>
            </a:r>
            <a:r>
              <a:rPr lang="en-AU" dirty="0" smtClean="0"/>
              <a:t>excerpt.</a:t>
            </a:r>
          </a:p>
          <a:p>
            <a:r>
              <a:rPr lang="en-AU" dirty="0" smtClean="0"/>
              <a:t>Click </a:t>
            </a:r>
            <a:r>
              <a:rPr lang="en-AU" dirty="0"/>
              <a:t>on the Variations button to see an explanation of the State/Territory variations to these provisions</a:t>
            </a:r>
            <a:r>
              <a:rPr lang="en-AU" dirty="0" smtClean="0"/>
              <a:t>. Click on the variations button again to collapse the text boxes. </a:t>
            </a:r>
            <a:endParaRPr lang="en-AU" dirty="0"/>
          </a:p>
          <a:p>
            <a:r>
              <a:rPr lang="en-AU" dirty="0" smtClean="0"/>
              <a:t>Press </a:t>
            </a:r>
            <a:r>
              <a:rPr lang="en-AU" dirty="0"/>
              <a:t>Enter to move to the next slide.</a:t>
            </a:r>
          </a:p>
          <a:p>
            <a:endParaRPr lang="en-AU" dirty="0"/>
          </a:p>
          <a:p>
            <a:r>
              <a:rPr lang="en-AU" b="1" dirty="0"/>
              <a:t>Facilitator’s notes</a:t>
            </a:r>
          </a:p>
          <a:p>
            <a:r>
              <a:rPr lang="en-AU" b="0" dirty="0"/>
              <a:t>The purpose of this slide is to discuss </a:t>
            </a:r>
            <a:r>
              <a:rPr lang="en-AU" b="0" dirty="0" smtClean="0"/>
              <a:t>additional detail on the </a:t>
            </a:r>
            <a:r>
              <a:rPr lang="en-AU" b="0" dirty="0"/>
              <a:t>energy efficiency Performance Requirements in NCC Volume Two. The Performance Requirements are shown in full to allow for detailed discussion. </a:t>
            </a:r>
            <a:endParaRPr lang="en-AU" b="0" dirty="0" smtClean="0"/>
          </a:p>
          <a:p>
            <a:endParaRPr lang="en-AU" b="0" dirty="0"/>
          </a:p>
          <a:p>
            <a:r>
              <a:rPr lang="en-AU" b="0" dirty="0" smtClean="0"/>
              <a:t>Introduce </a:t>
            </a:r>
            <a:r>
              <a:rPr lang="en-AU" b="0" dirty="0"/>
              <a:t>the slide, and select the button for </a:t>
            </a:r>
            <a:r>
              <a:rPr lang="en-AU" b="0" dirty="0" smtClean="0"/>
              <a:t>what </a:t>
            </a:r>
            <a:r>
              <a:rPr lang="en-AU" b="0" dirty="0"/>
              <a:t>you want to look at in detail. Discuss the excerpt and what it requires in terms of the performance of a Class 1 or Class 10 building. </a:t>
            </a:r>
          </a:p>
          <a:p>
            <a:endParaRPr lang="en-AU" b="0" dirty="0"/>
          </a:p>
          <a:p>
            <a:r>
              <a:rPr lang="en-AU" b="0" dirty="0" smtClean="0"/>
              <a:t>If </a:t>
            </a:r>
            <a:r>
              <a:rPr lang="en-AU" b="0" dirty="0"/>
              <a:t>the trainees are interested and you think it would be helpful, have them find the </a:t>
            </a:r>
            <a:r>
              <a:rPr lang="en-AU" b="0" dirty="0" smtClean="0"/>
              <a:t>relevant requirement </a:t>
            </a:r>
            <a:r>
              <a:rPr lang="en-AU" b="0" dirty="0"/>
              <a:t>in NCC Volume Two online, and discuss the </a:t>
            </a:r>
            <a:r>
              <a:rPr lang="en-AU" b="0" dirty="0" smtClean="0"/>
              <a:t>defined terms and</a:t>
            </a:r>
            <a:r>
              <a:rPr lang="en-AU" b="0" baseline="0" dirty="0" smtClean="0"/>
              <a:t> their meaning. </a:t>
            </a:r>
            <a:endParaRPr lang="en-AU" b="0" dirty="0"/>
          </a:p>
          <a:p>
            <a:endParaRPr lang="en-AU" b="0" dirty="0"/>
          </a:p>
          <a:p>
            <a:r>
              <a:rPr lang="en-AU" b="0" dirty="0"/>
              <a:t>If the trainees live and work in NSW, </a:t>
            </a:r>
            <a:r>
              <a:rPr lang="en-AU" b="0" dirty="0" smtClean="0"/>
              <a:t>Tasmania or </a:t>
            </a:r>
            <a:r>
              <a:rPr lang="en-AU" b="0" dirty="0"/>
              <a:t>the Northern Territory, then select the Variations button and discuss. If you have the time, find and discuss the relevant variations in the NCC.</a:t>
            </a:r>
          </a:p>
          <a:p>
            <a:endParaRPr lang="en-AU" b="0" dirty="0"/>
          </a:p>
          <a:p>
            <a:r>
              <a:rPr lang="en-AU" b="0" dirty="0"/>
              <a:t>Emphasise that as with any other application of the NCC, the Governing Requirements also apply and must be complied with. For example, the building must be classified according to Part </a:t>
            </a:r>
            <a:r>
              <a:rPr lang="en-AU" b="0" dirty="0" smtClean="0"/>
              <a:t>A4 Referenced documents.</a:t>
            </a:r>
            <a:endParaRPr lang="en-AU" b="0" dirty="0"/>
          </a:p>
          <a:p>
            <a:endParaRPr lang="en-AU" b="0" dirty="0"/>
          </a:p>
          <a:p>
            <a:pPr marL="0" indent="0">
              <a:buFont typeface="Arial" panose="020B0604020202020204" pitchFamily="34" charset="0"/>
              <a:buNone/>
            </a:pPr>
            <a:r>
              <a:rPr lang="en-AU" b="1" dirty="0"/>
              <a:t>Things you could discuss on this slide include</a:t>
            </a:r>
            <a:r>
              <a:rPr lang="en-AU" b="1" dirty="0" smtClean="0"/>
              <a:t>:</a:t>
            </a:r>
          </a:p>
          <a:p>
            <a:pPr marL="0" indent="0">
              <a:buFont typeface="Arial" panose="020B0604020202020204" pitchFamily="34" charset="0"/>
              <a:buNone/>
            </a:pPr>
            <a:endParaRPr lang="en-AU" b="1" dirty="0"/>
          </a:p>
          <a:p>
            <a:pPr marL="171450" indent="-171450">
              <a:buFont typeface="Arial" panose="020B0604020202020204" pitchFamily="34" charset="0"/>
              <a:buChar char="•"/>
            </a:pPr>
            <a:r>
              <a:rPr lang="en-AU" dirty="0"/>
              <a:t>The key objective of the NCC Volume Two energy efficiency provisions is to reduce the greenhouse gas emissions that a building produces over its lifetime. An additional benefit of the provisions is that an energy efficient home can be more comfortable to live in and cheaper to operate.</a:t>
            </a:r>
            <a:br>
              <a:rPr lang="en-AU" dirty="0"/>
            </a:br>
            <a:endParaRPr lang="en-AU" dirty="0"/>
          </a:p>
          <a:p>
            <a:pPr marL="171450" indent="-171450">
              <a:buFont typeface="Arial" panose="020B0604020202020204" pitchFamily="34" charset="0"/>
              <a:buChar char="•"/>
            </a:pPr>
            <a:r>
              <a:rPr lang="en-AU" dirty="0"/>
              <a:t>The energy efficiency provisions in NCC Volume Two address 2 aspects</a:t>
            </a:r>
            <a:r>
              <a:rPr lang="en-AU" dirty="0" smtClean="0"/>
              <a:t>:</a:t>
            </a:r>
            <a:endParaRPr lang="en-AU" dirty="0"/>
          </a:p>
          <a:p>
            <a:pPr marL="628650" lvl="1" indent="-171450">
              <a:buFont typeface="Arial" panose="020B0604020202020204" pitchFamily="34" charset="0"/>
              <a:buChar char="•"/>
            </a:pPr>
            <a:r>
              <a:rPr lang="en-AU" b="1" dirty="0"/>
              <a:t>The thermal performance of the building envelope</a:t>
            </a:r>
            <a:r>
              <a:rPr lang="en-AU" dirty="0"/>
              <a:t> – that is, the ease with which heat flows into and out of the building. It is assumed that improving the thermal performance of the building fabric will reduce the need for artificial heating and cooling. As heating and cooling are key contributors to the total energy use of a typical Australian home, improving the building’s thermal performance should reduce its energy use and therefore should reduce greenhouse gas emissions over the life of the building</a:t>
            </a:r>
            <a:r>
              <a:rPr lang="en-AU" dirty="0" smtClean="0"/>
              <a:t>. (NatHERS 7 star equivalent)</a:t>
            </a:r>
            <a:endParaRPr lang="en-AU" dirty="0"/>
          </a:p>
          <a:p>
            <a:pPr marL="628650" lvl="1" indent="-171450">
              <a:buFont typeface="Arial" panose="020B0604020202020204" pitchFamily="34" charset="0"/>
              <a:buChar char="•"/>
            </a:pPr>
            <a:r>
              <a:rPr lang="en-AU" b="1" dirty="0"/>
              <a:t>The efficiency of the domestic services</a:t>
            </a:r>
            <a:r>
              <a:rPr lang="en-AU" dirty="0"/>
              <a:t> – that is:</a:t>
            </a:r>
          </a:p>
          <a:p>
            <a:pPr marL="1085850" lvl="2" indent="-171450">
              <a:buFont typeface="Arial" panose="020B0604020202020204" pitchFamily="34" charset="0"/>
              <a:buChar char="•"/>
            </a:pPr>
            <a:r>
              <a:rPr lang="en-AU" dirty="0"/>
              <a:t>How much energy is used to run things like air-conditioning, heating and lighting and to heat </a:t>
            </a:r>
            <a:r>
              <a:rPr lang="en-AU" dirty="0" smtClean="0"/>
              <a:t>water (showers,</a:t>
            </a:r>
            <a:r>
              <a:rPr lang="en-AU" baseline="0" dirty="0" smtClean="0"/>
              <a:t> etc.)</a:t>
            </a:r>
            <a:r>
              <a:rPr lang="en-AU" dirty="0" smtClean="0"/>
              <a:t>.</a:t>
            </a:r>
            <a:endParaRPr lang="en-AU" dirty="0"/>
          </a:p>
          <a:p>
            <a:pPr marL="1085850" lvl="2" indent="-171450">
              <a:buFont typeface="Arial" panose="020B0604020202020204" pitchFamily="34" charset="0"/>
              <a:buChar char="•"/>
            </a:pPr>
            <a:r>
              <a:rPr lang="en-AU" dirty="0"/>
              <a:t>The source of the energy used, particularly the use of renewable energy, reclaimed energy or low greenhouse gas intensity fuels. </a:t>
            </a:r>
            <a:br>
              <a:rPr lang="en-AU" dirty="0"/>
            </a:br>
            <a:endParaRPr lang="en-AU" dirty="0"/>
          </a:p>
          <a:p>
            <a:pPr marL="171450" indent="-171450">
              <a:buFont typeface="Arial" panose="020B0604020202020204" pitchFamily="34" charset="0"/>
              <a:buChar char="•"/>
            </a:pPr>
            <a:r>
              <a:rPr lang="en-AU" b="0" dirty="0"/>
              <a:t>Variations exist for NSW, </a:t>
            </a:r>
            <a:r>
              <a:rPr lang="en-AU" b="0" dirty="0" smtClean="0"/>
              <a:t>Tasmania and </a:t>
            </a:r>
            <a:r>
              <a:rPr lang="en-AU" b="0" dirty="0"/>
              <a:t>the Northern Territory. If the trainees live and work in these States/Territory, they need to be aware of these variations. However, they should understand that the aim of the provisions is the same in all States and Territories, i.e. to reduce greenhouse gas emissions from housing in Australia.</a:t>
            </a:r>
          </a:p>
          <a:p>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5</a:t>
            </a:fld>
            <a:endParaRPr lang="en-AU" dirty="0"/>
          </a:p>
        </p:txBody>
      </p:sp>
    </p:spTree>
    <p:extLst>
      <p:ext uri="{BB962C8B-B14F-4D97-AF65-F5344CB8AC3E}">
        <p14:creationId xmlns:p14="http://schemas.microsoft.com/office/powerpoint/2010/main" val="250103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a:t>
            </a:r>
            <a:r>
              <a:rPr lang="en-AU" dirty="0" smtClean="0"/>
              <a:t>starts</a:t>
            </a:r>
            <a:r>
              <a:rPr lang="en-AU" baseline="0" dirty="0" smtClean="0"/>
              <a:t> with the Part H6 Energy efficiency box, small Volume Two icon and the Housing Provisions box. </a:t>
            </a:r>
          </a:p>
          <a:p>
            <a:r>
              <a:rPr lang="en-AU" baseline="0" dirty="0" smtClean="0"/>
              <a:t>Click on the Part H6 box to bring up the Performance Requirements and DTS Provisions labels and associated dot points.</a:t>
            </a:r>
          </a:p>
          <a:p>
            <a:r>
              <a:rPr lang="en-AU" baseline="0" dirty="0" smtClean="0"/>
              <a:t>Click on the Housing Provisions labels to bring up the Section 13 Energy efficiency label and associated dot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on the red Volume Two logo between the Part H6 box and the Housing Provisions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again on the labels to make their respective dot points disappear.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again on the boxes to make their respective labels disappear.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on the red Volume Two logo between the Volume Two and Housing Provisions boxes to bring up the connector arrow. Click on the connector arrow to bring back the small Volume Two logo.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Click in white space to progress to next slide. </a:t>
            </a:r>
          </a:p>
          <a:p>
            <a:endParaRPr lang="en-AU" dirty="0"/>
          </a:p>
          <a:p>
            <a:r>
              <a:rPr lang="en-AU" b="1" dirty="0" smtClean="0"/>
              <a:t>Facilitators </a:t>
            </a:r>
            <a:r>
              <a:rPr lang="en-AU" b="1" dirty="0"/>
              <a:t>notes</a:t>
            </a:r>
          </a:p>
          <a:p>
            <a:r>
              <a:rPr lang="en-AU" dirty="0"/>
              <a:t>The purpose of this slide is to identify </a:t>
            </a:r>
            <a:r>
              <a:rPr lang="en-AU" dirty="0" smtClean="0"/>
              <a:t>DTS pathways for energy efficiency in, and between Volume Two</a:t>
            </a:r>
            <a:r>
              <a:rPr lang="en-AU" baseline="0" dirty="0" smtClean="0"/>
              <a:t> and the Housing Provisions.</a:t>
            </a:r>
          </a:p>
          <a:p>
            <a:pPr marL="0" indent="0">
              <a:buFont typeface="Arial" panose="020B0604020202020204" pitchFamily="34" charset="0"/>
              <a:buNone/>
            </a:pPr>
            <a:endParaRPr lang="en-AU" dirty="0" smtClean="0"/>
          </a:p>
          <a:p>
            <a:pPr marL="0" marR="0" lvl="0" indent="0" algn="l" defTabSz="914400" rtl="0" eaLnBrk="1" fontAlgn="auto" latinLnBrk="0" hangingPunct="1">
              <a:lnSpc>
                <a:spcPct val="100000"/>
              </a:lnSpc>
              <a:spcBef>
                <a:spcPts val="200"/>
              </a:spcBef>
              <a:spcAft>
                <a:spcPts val="600"/>
              </a:spcAft>
              <a:buClrTx/>
              <a:buSzTx/>
              <a:buFontTx/>
              <a:buNone/>
              <a:tabLst/>
              <a:defRPr/>
            </a:pPr>
            <a:r>
              <a:rPr lang="en-AU" dirty="0" smtClean="0"/>
              <a:t>In Section H of Volume Two, some DTS Provisions contain more than one pathway for compliance. Usually,</a:t>
            </a:r>
            <a:r>
              <a:rPr lang="en-AU" baseline="0" dirty="0" smtClean="0"/>
              <a:t> the first of these pathways will be by reference to a relevant Australian Standard (or other similar referenced document). The second will be by referencing a Part or Section of the ABCB Housing Provisions Standard – aka the Housing Provisions. </a:t>
            </a:r>
          </a:p>
          <a:p>
            <a:pPr marL="0" marR="0" lvl="0" indent="0" algn="l" defTabSz="914400" rtl="0" eaLnBrk="1" fontAlgn="auto" latinLnBrk="0" hangingPunct="1">
              <a:lnSpc>
                <a:spcPct val="100000"/>
              </a:lnSpc>
              <a:spcBef>
                <a:spcPts val="200"/>
              </a:spcBef>
              <a:spcAft>
                <a:spcPts val="600"/>
              </a:spcAft>
              <a:buClrTx/>
              <a:buSzTx/>
              <a:buFontTx/>
              <a:buNone/>
              <a:tabLst/>
              <a:defRPr/>
            </a:pPr>
            <a:endParaRPr lang="en-AU" dirty="0" smtClean="0"/>
          </a:p>
          <a:p>
            <a:pPr>
              <a:spcBef>
                <a:spcPts val="200"/>
              </a:spcBef>
              <a:spcAft>
                <a:spcPts val="600"/>
              </a:spcAft>
            </a:pPr>
            <a:r>
              <a:rPr lang="en-AU" dirty="0" smtClean="0"/>
              <a:t>The fire safety</a:t>
            </a:r>
            <a:r>
              <a:rPr lang="en-AU" baseline="0" dirty="0" smtClean="0"/>
              <a:t> related </a:t>
            </a:r>
            <a:r>
              <a:rPr lang="en-AU" dirty="0" smtClean="0"/>
              <a:t>DTS Provisions in Volume Two are found</a:t>
            </a:r>
            <a:r>
              <a:rPr lang="en-AU" baseline="0" dirty="0" smtClean="0"/>
              <a:t> in Part H6 Energy efficiency. You will find they </a:t>
            </a:r>
            <a:r>
              <a:rPr lang="en-AU" dirty="0" smtClean="0"/>
              <a:t>contain references to the Housing Provisions. </a:t>
            </a:r>
          </a:p>
          <a:p>
            <a:pPr>
              <a:spcBef>
                <a:spcPts val="200"/>
              </a:spcBef>
              <a:spcAft>
                <a:spcPts val="600"/>
              </a:spcAft>
            </a:pPr>
            <a:endParaRPr lang="en-AU" dirty="0" smtClean="0"/>
          </a:p>
          <a:p>
            <a:pPr>
              <a:spcBef>
                <a:spcPts val="200"/>
              </a:spcBef>
              <a:spcAft>
                <a:spcPts val="600"/>
              </a:spcAft>
            </a:pPr>
            <a:r>
              <a:rPr lang="en-AU" dirty="0" smtClean="0"/>
              <a:t>The Housing Provisions contains the majority of the DTS Provisions for Volume Two,</a:t>
            </a:r>
            <a:r>
              <a:rPr lang="en-AU" baseline="0" dirty="0" smtClean="0"/>
              <a:t> including those relevant to energy efficiency. </a:t>
            </a:r>
            <a:r>
              <a:rPr lang="en-AU" dirty="0" smtClean="0"/>
              <a:t>If a DTS Provision in Volume Two does not reference the Housing Provisions, then the Housing Provisions cannot be used for that provision. </a:t>
            </a:r>
          </a:p>
          <a:p>
            <a:pPr>
              <a:spcBef>
                <a:spcPts val="200"/>
              </a:spcBef>
              <a:spcAft>
                <a:spcPts val="600"/>
              </a:spcAft>
            </a:pPr>
            <a:endParaRPr lang="en-AU" dirty="0" smtClean="0"/>
          </a:p>
          <a:p>
            <a:r>
              <a:rPr lang="en-AU" dirty="0" smtClean="0"/>
              <a:t>The Housing Provisions contains DTS Provisions considered to be acceptable forms of construction that</a:t>
            </a:r>
            <a:r>
              <a:rPr lang="en-AU" baseline="0" dirty="0" smtClean="0"/>
              <a:t> meet the requirements for complying with Parts H1 to H8 of Volume Two. That is, they comply with the Performance Requirements listed in Parts H1 to H8 of Volume Two. </a:t>
            </a:r>
          </a:p>
          <a:p>
            <a:endParaRPr lang="en-AU" baseline="0" dirty="0" smtClean="0"/>
          </a:p>
          <a:p>
            <a:r>
              <a:rPr lang="en-AU" baseline="0" dirty="0" smtClean="0"/>
              <a:t>You can click on the small red Volume Two logo to bring up the connector arrow between the Volume Two and Housing Provisions boxes to illustrate the relationship between the 2 documents. </a:t>
            </a:r>
          </a:p>
          <a:p>
            <a:endParaRPr lang="en-AU" baseline="0" dirty="0" smtClean="0"/>
          </a:p>
          <a:p>
            <a:r>
              <a:rPr lang="en-AU" dirty="0" smtClean="0"/>
              <a:t>There is no need to adopt any particular option set out in the Housing Provisions</a:t>
            </a:r>
            <a:r>
              <a:rPr lang="en-AU" baseline="0" dirty="0" smtClean="0"/>
              <a:t> if it is preferred to meet the Performance Requirements in another way. It will then be up to the appropriate authority to decide if the Performance Requirements have been met. </a:t>
            </a:r>
          </a:p>
          <a:p>
            <a:endParaRPr lang="en-AU" baseline="0" dirty="0" smtClean="0"/>
          </a:p>
          <a:p>
            <a:r>
              <a:rPr lang="en-AU" baseline="0" dirty="0" smtClean="0"/>
              <a:t>The Housing Provisions must be applied in line with each of the following:</a:t>
            </a:r>
          </a:p>
          <a:p>
            <a:pPr marL="628650" lvl="1" indent="-171450">
              <a:buFont typeface="Arial" panose="020B0604020202020204" pitchFamily="34" charset="0"/>
              <a:buChar char="•"/>
            </a:pPr>
            <a:r>
              <a:rPr lang="en-AU" baseline="0" dirty="0" smtClean="0"/>
              <a:t>Section A Governing Requirements of Volume Two;</a:t>
            </a:r>
          </a:p>
          <a:p>
            <a:pPr marL="628650" lvl="1" indent="-171450">
              <a:buFont typeface="Arial" panose="020B0604020202020204" pitchFamily="34" charset="0"/>
              <a:buChar char="•"/>
            </a:pPr>
            <a:r>
              <a:rPr lang="en-AU" baseline="0" dirty="0" smtClean="0"/>
              <a:t>Any conditions on the Housing Provisions set out in the DTS Provisions of Volume Two where referenced; and</a:t>
            </a:r>
          </a:p>
          <a:p>
            <a:pPr marL="628650" lvl="1" indent="-171450">
              <a:buFont typeface="Arial" panose="020B0604020202020204" pitchFamily="34" charset="0"/>
              <a:buChar char="•"/>
            </a:pPr>
            <a:r>
              <a:rPr lang="en-AU" baseline="0" dirty="0" smtClean="0"/>
              <a:t>The scope clause at the start of each Section of the Housing Provisions. </a:t>
            </a:r>
          </a:p>
          <a:p>
            <a:pPr>
              <a:spcBef>
                <a:spcPts val="200"/>
              </a:spcBef>
              <a:spcAft>
                <a:spcPts val="600"/>
              </a:spcAft>
            </a:pPr>
            <a:endParaRPr lang="en-AU" dirty="0" smtClean="0"/>
          </a:p>
          <a:p>
            <a:pPr marL="0" lvl="0" indent="0">
              <a:spcBef>
                <a:spcPts val="600"/>
              </a:spcBef>
              <a:spcAft>
                <a:spcPts val="600"/>
              </a:spcAft>
              <a:buFont typeface="Arial" panose="020B0604020202020204" pitchFamily="34" charset="0"/>
              <a:buNone/>
            </a:pPr>
            <a:r>
              <a:rPr lang="en-AU" sz="1200" b="0" dirty="0" smtClean="0"/>
              <a:t>Remember that you can also choose to develop a Performance Solution to meet some or all of the applicable Performance Requirements. In this case, it is important to discuss your proposed solution with the appropriate authority, to determine which Assessment Methods will be acceptable. It might also be useful to get advice from an experienced fire safety engineer.</a:t>
            </a:r>
            <a:endParaRPr lang="en-AU" dirty="0" smtClean="0"/>
          </a:p>
          <a:p>
            <a:pPr marL="0" indent="0">
              <a:buFont typeface="Arial" panose="020B0604020202020204" pitchFamily="34" charset="0"/>
              <a:buNone/>
            </a:pPr>
            <a:endParaRPr lang="en-AU" dirty="0" smtClean="0"/>
          </a:p>
          <a:p>
            <a:pPr marL="0" indent="0">
              <a:buFont typeface="Arial" panose="020B0604020202020204" pitchFamily="34" charset="0"/>
              <a:buNone/>
            </a:pPr>
            <a:r>
              <a:rPr lang="en-AU" b="1" dirty="0" smtClean="0"/>
              <a:t>Other things which can be discussed</a:t>
            </a:r>
          </a:p>
          <a:p>
            <a:pPr marL="0" indent="0">
              <a:buFont typeface="Arial" panose="020B0604020202020204" pitchFamily="34" charset="0"/>
              <a:buNone/>
            </a:pPr>
            <a:endParaRPr lang="en-AU" dirty="0" smtClean="0"/>
          </a:p>
          <a:p>
            <a:pPr marL="0" marR="0" lvl="0" indent="0" algn="l" defTabSz="914400" rtl="0" eaLnBrk="1" fontAlgn="auto" latinLnBrk="0" hangingPunct="1">
              <a:lnSpc>
                <a:spcPct val="100000"/>
              </a:lnSpc>
              <a:spcBef>
                <a:spcPts val="200"/>
              </a:spcBef>
              <a:spcAft>
                <a:spcPts val="600"/>
              </a:spcAft>
              <a:buClrTx/>
              <a:buSzTx/>
              <a:buFontTx/>
              <a:buNone/>
              <a:tabLst/>
              <a:defRPr/>
            </a:pPr>
            <a:r>
              <a:rPr lang="en-AU" dirty="0" smtClean="0"/>
              <a:t>Part H6, H6D2 in Volume</a:t>
            </a:r>
            <a:r>
              <a:rPr lang="en-AU" baseline="0" dirty="0" smtClean="0"/>
              <a:t> Two outlines 2 DTS pathways for complying with the energy efficiency Performance Requirements. </a:t>
            </a:r>
          </a:p>
          <a:p>
            <a:pPr marL="0" marR="0" lvl="0" indent="0" algn="l" defTabSz="914400" rtl="0" eaLnBrk="1" fontAlgn="auto" latinLnBrk="0" hangingPunct="1">
              <a:lnSpc>
                <a:spcPct val="100000"/>
              </a:lnSpc>
              <a:spcBef>
                <a:spcPts val="200"/>
              </a:spcBef>
              <a:spcAft>
                <a:spcPts val="600"/>
              </a:spcAft>
              <a:buClrTx/>
              <a:buSzTx/>
              <a:buFontTx/>
              <a:buNone/>
              <a:tabLst/>
              <a:defRPr/>
            </a:pPr>
            <a:endParaRPr lang="en-AU" baseline="0" dirty="0" smtClean="0"/>
          </a:p>
          <a:p>
            <a:pPr marL="628650" lvl="1" indent="-171450">
              <a:buFont typeface="Arial" panose="020B0604020202020204" pitchFamily="34" charset="0"/>
              <a:buChar char="•"/>
            </a:pPr>
            <a:r>
              <a:rPr lang="en-AU" baseline="0" dirty="0" smtClean="0"/>
              <a:t>The </a:t>
            </a:r>
            <a:r>
              <a:rPr lang="en-AU" b="1" baseline="0" dirty="0" smtClean="0"/>
              <a:t>pathway 1 </a:t>
            </a:r>
            <a:r>
              <a:rPr lang="en-AU" baseline="0" dirty="0" smtClean="0"/>
              <a:t>is to use the </a:t>
            </a:r>
            <a:r>
              <a:rPr lang="en-AU" sz="1200" b="1" i="0" kern="1200" dirty="0" smtClean="0">
                <a:solidFill>
                  <a:schemeClr val="tx1"/>
                </a:solidFill>
                <a:effectLst/>
                <a:latin typeface="+mn-lt"/>
                <a:ea typeface="+mn-ea"/>
                <a:cs typeface="+mn-cs"/>
              </a:rPr>
              <a:t>house energy rating software (NatHERS)</a:t>
            </a:r>
            <a:r>
              <a:rPr lang="en-AU" sz="1200" b="0" i="0" kern="1200" dirty="0" smtClean="0">
                <a:solidFill>
                  <a:schemeClr val="tx1"/>
                </a:solidFill>
                <a:effectLst/>
                <a:latin typeface="+mn-lt"/>
                <a:ea typeface="+mn-ea"/>
                <a:cs typeface="+mn-cs"/>
              </a:rPr>
              <a:t>— by applying </a:t>
            </a:r>
            <a:r>
              <a:rPr lang="en-AU" sz="1200" b="1" i="0" u="none" strike="noStrike" kern="1200" dirty="0" smtClean="0">
                <a:solidFill>
                  <a:schemeClr val="tx1"/>
                </a:solidFill>
                <a:effectLst/>
                <a:latin typeface="+mn-lt"/>
                <a:ea typeface="+mn-ea"/>
                <a:cs typeface="+mn-cs"/>
              </a:rPr>
              <a:t>Specification 42</a:t>
            </a:r>
            <a:r>
              <a:rPr lang="en-AU" sz="1200" b="0" i="0" kern="1200" dirty="0" smtClean="0">
                <a:solidFill>
                  <a:schemeClr val="tx1"/>
                </a:solidFill>
                <a:effectLst/>
                <a:latin typeface="+mn-lt"/>
                <a:ea typeface="+mn-ea"/>
                <a:cs typeface="+mn-cs"/>
              </a:rPr>
              <a:t> to achieve the heating and cooling loads, net equivalent energy usage, and other energy saving features such as thermal breaks, compensation for a loss of ceiling insulation, floor edge insulation and building sealing.</a:t>
            </a:r>
          </a:p>
          <a:p>
            <a:pPr marL="457200" lvl="1" indent="0">
              <a:buFont typeface="Arial" panose="020B0604020202020204" pitchFamily="34" charset="0"/>
              <a:buNone/>
            </a:pPr>
            <a:endParaRPr lang="en-AU" sz="1200" b="0" i="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AU" sz="1200" b="0" i="0" kern="1200" dirty="0" smtClean="0">
                <a:solidFill>
                  <a:schemeClr val="tx1"/>
                </a:solidFill>
                <a:effectLst/>
                <a:latin typeface="+mn-lt"/>
                <a:ea typeface="+mn-ea"/>
                <a:cs typeface="+mn-cs"/>
              </a:rPr>
              <a:t>The </a:t>
            </a:r>
            <a:r>
              <a:rPr lang="en-AU" sz="1200" b="1" i="0" kern="1200" dirty="0" smtClean="0">
                <a:solidFill>
                  <a:schemeClr val="tx1"/>
                </a:solidFill>
                <a:effectLst/>
                <a:latin typeface="+mn-lt"/>
                <a:ea typeface="+mn-ea"/>
                <a:cs typeface="+mn-cs"/>
              </a:rPr>
              <a:t>pathway 2 </a:t>
            </a:r>
            <a:r>
              <a:rPr lang="en-AU" sz="1200" b="0" i="0" kern="1200" dirty="0" smtClean="0">
                <a:solidFill>
                  <a:schemeClr val="tx1"/>
                </a:solidFill>
                <a:effectLst/>
                <a:latin typeface="+mn-lt"/>
                <a:ea typeface="+mn-ea"/>
                <a:cs typeface="+mn-cs"/>
              </a:rPr>
              <a:t>is to apply the Elemental provisions, by</a:t>
            </a:r>
            <a:r>
              <a:rPr lang="en-AU" sz="1200" b="0" i="0" kern="1200" baseline="0" dirty="0" smtClean="0">
                <a:solidFill>
                  <a:schemeClr val="tx1"/>
                </a:solidFill>
                <a:effectLst/>
                <a:latin typeface="+mn-lt"/>
                <a:ea typeface="+mn-ea"/>
                <a:cs typeface="+mn-cs"/>
              </a:rPr>
              <a:t> using </a:t>
            </a:r>
            <a:r>
              <a:rPr lang="en-AU" sz="1200" b="1" i="0" kern="1200" dirty="0" smtClean="0">
                <a:solidFill>
                  <a:schemeClr val="tx1"/>
                </a:solidFill>
                <a:effectLst/>
                <a:latin typeface="+mn-lt"/>
                <a:ea typeface="+mn-ea"/>
                <a:cs typeface="+mn-cs"/>
              </a:rPr>
              <a:t>Section 13 of the ABCB Housing Provisions Standard (Housing Provisions) </a:t>
            </a:r>
            <a:r>
              <a:rPr lang="en-AU" sz="1200" b="0" i="0" kern="1200" dirty="0" smtClean="0">
                <a:solidFill>
                  <a:schemeClr val="tx1"/>
                </a:solidFill>
                <a:effectLst/>
                <a:latin typeface="+mn-lt"/>
                <a:ea typeface="+mn-ea"/>
                <a:cs typeface="+mn-cs"/>
              </a:rPr>
              <a:t>to satisfy all the detailed provisions.</a:t>
            </a:r>
            <a:r>
              <a:rPr lang="en-AU" sz="1200" b="0" i="0" kern="1200" baseline="0" dirty="0" smtClean="0">
                <a:solidFill>
                  <a:schemeClr val="tx1"/>
                </a:solidFill>
                <a:effectLst/>
                <a:latin typeface="+mn-lt"/>
                <a:ea typeface="+mn-ea"/>
                <a:cs typeface="+mn-cs"/>
              </a:rPr>
              <a:t> As you can see (when you bring up the Section 13 label and associated dot points), these provisions deal with different elements of the building, including building fabric (i.e. the external envelope), external glazing, building sealing, ceiling fans, whole-of-home-energy usage and services. </a:t>
            </a:r>
            <a:endParaRPr lang="en-AU" dirty="0" smtClean="0"/>
          </a:p>
          <a:p>
            <a:pPr marL="0" marR="0" lvl="0" indent="0" algn="l" defTabSz="914400" rtl="0" eaLnBrk="1" fontAlgn="auto" latinLnBrk="0" hangingPunct="1">
              <a:lnSpc>
                <a:spcPct val="100000"/>
              </a:lnSpc>
              <a:spcBef>
                <a:spcPts val="200"/>
              </a:spcBef>
              <a:spcAft>
                <a:spcPts val="600"/>
              </a:spcAft>
              <a:buClrTx/>
              <a:buSzTx/>
              <a:buFontTx/>
              <a:buNone/>
              <a:tabLst/>
              <a:defRPr/>
            </a:pPr>
            <a:endParaRPr lang="en-AU" dirty="0" smtClean="0"/>
          </a:p>
        </p:txBody>
      </p:sp>
      <p:sp>
        <p:nvSpPr>
          <p:cNvPr id="4" name="Slide Number Placeholder 3"/>
          <p:cNvSpPr>
            <a:spLocks noGrp="1"/>
          </p:cNvSpPr>
          <p:nvPr>
            <p:ph type="sldNum" sz="quarter" idx="5"/>
          </p:nvPr>
        </p:nvSpPr>
        <p:spPr/>
        <p:txBody>
          <a:bodyPr/>
          <a:lstStyle/>
          <a:p>
            <a:fld id="{0E50A956-E16B-47C1-852D-BC3DD0564875}" type="slidenum">
              <a:rPr lang="en-AU" smtClean="0"/>
              <a:t>6</a:t>
            </a:fld>
            <a:endParaRPr lang="en-AU" dirty="0"/>
          </a:p>
        </p:txBody>
      </p:sp>
    </p:spTree>
    <p:extLst>
      <p:ext uri="{BB962C8B-B14F-4D97-AF65-F5344CB8AC3E}">
        <p14:creationId xmlns:p14="http://schemas.microsoft.com/office/powerpoint/2010/main" val="358016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Slide </a:t>
            </a:r>
            <a:r>
              <a:rPr lang="en-AU" b="1" dirty="0"/>
              <a:t>progression</a:t>
            </a:r>
          </a:p>
          <a:p>
            <a:r>
              <a:rPr lang="en-AU" dirty="0"/>
              <a:t>This slide starts with just the title visible in the banner. It has </a:t>
            </a:r>
            <a:r>
              <a:rPr lang="en-AU" dirty="0" smtClean="0"/>
              <a:t>2 layers </a:t>
            </a:r>
            <a:r>
              <a:rPr lang="en-AU" dirty="0"/>
              <a:t>which build.</a:t>
            </a:r>
          </a:p>
          <a:p>
            <a:endParaRPr lang="en-AU" dirty="0"/>
          </a:p>
          <a:p>
            <a:r>
              <a:rPr lang="en-AU" dirty="0"/>
              <a:t>Click once to bring in the first part of Layer 1 which is an excerpt of </a:t>
            </a:r>
            <a:r>
              <a:rPr lang="en-AU" dirty="0" smtClean="0"/>
              <a:t>H6D2 Application. Click </a:t>
            </a:r>
            <a:r>
              <a:rPr lang="en-AU" dirty="0"/>
              <a:t>a second time to bring in text, </a:t>
            </a:r>
            <a:r>
              <a:rPr lang="en-AU" dirty="0" smtClean="0"/>
              <a:t>two blue arrows </a:t>
            </a:r>
            <a:r>
              <a:rPr lang="en-AU" dirty="0"/>
              <a:t>and </a:t>
            </a:r>
            <a:r>
              <a:rPr lang="en-AU" dirty="0" smtClean="0"/>
              <a:t>blue highlight boxes </a:t>
            </a:r>
            <a:r>
              <a:rPr lang="en-AU" dirty="0"/>
              <a:t>to focus on Option 1 (House Energy Rating Solution) for complying with Performance Requirement </a:t>
            </a:r>
            <a:r>
              <a:rPr lang="en-AU" dirty="0" smtClean="0"/>
              <a:t>H6P1.</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 </a:t>
            </a:r>
            <a:r>
              <a:rPr lang="en-AU" dirty="0" smtClean="0"/>
              <a:t>second time </a:t>
            </a:r>
            <a:r>
              <a:rPr lang="en-AU" dirty="0"/>
              <a:t>to bring in </a:t>
            </a:r>
            <a:r>
              <a:rPr lang="en-AU" dirty="0" smtClean="0"/>
              <a:t>(red) text</a:t>
            </a:r>
            <a:r>
              <a:rPr lang="en-AU" dirty="0"/>
              <a:t>, </a:t>
            </a:r>
            <a:r>
              <a:rPr lang="en-AU" dirty="0" smtClean="0"/>
              <a:t>two red arrows </a:t>
            </a:r>
            <a:r>
              <a:rPr lang="en-AU" dirty="0"/>
              <a:t>and </a:t>
            </a:r>
            <a:r>
              <a:rPr lang="en-AU" dirty="0" smtClean="0"/>
              <a:t>red </a:t>
            </a:r>
            <a:r>
              <a:rPr lang="en-AU" dirty="0"/>
              <a:t>highlight </a:t>
            </a:r>
            <a:r>
              <a:rPr lang="en-AU" dirty="0" smtClean="0"/>
              <a:t>boxes </a:t>
            </a:r>
            <a:r>
              <a:rPr lang="en-AU" dirty="0"/>
              <a:t>to focus on Option 2 (Elemental DTS Solution) for complying with Performance Requirement </a:t>
            </a:r>
            <a:r>
              <a:rPr lang="en-AU" dirty="0" smtClean="0"/>
              <a:t>H6P2.</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 </a:t>
            </a:r>
            <a:r>
              <a:rPr lang="en-AU" dirty="0" smtClean="0"/>
              <a:t>third time </a:t>
            </a:r>
            <a:r>
              <a:rPr lang="en-AU" dirty="0"/>
              <a:t>to dissolve all of Layer 1, and bring in </a:t>
            </a:r>
            <a:r>
              <a:rPr lang="en-AU" dirty="0" smtClean="0"/>
              <a:t>the </a:t>
            </a:r>
            <a:r>
              <a:rPr lang="en-AU" dirty="0"/>
              <a:t>text and image for Layer </a:t>
            </a:r>
            <a:r>
              <a:rPr lang="en-AU" dirty="0" smtClean="0"/>
              <a:t>2.</a:t>
            </a:r>
            <a:endParaRPr lang="en-AU" dirty="0"/>
          </a:p>
          <a:p>
            <a:endParaRPr lang="en-AU" dirty="0"/>
          </a:p>
          <a:p>
            <a:r>
              <a:rPr lang="en-AU" dirty="0"/>
              <a:t>Press Enter to move to the next slide.</a:t>
            </a:r>
          </a:p>
          <a:p>
            <a:endParaRPr lang="en-AU" dirty="0"/>
          </a:p>
          <a:p>
            <a:r>
              <a:rPr lang="en-AU" b="1" dirty="0"/>
              <a:t>Facilitator’s notes</a:t>
            </a:r>
          </a:p>
          <a:p>
            <a:r>
              <a:rPr lang="en-AU" b="0" dirty="0"/>
              <a:t>The purpose of this slide is to discuss options for complying with the energy efficiency Performance Requirements of NCC Volume Two, using the DTS Provisions in that Volume. </a:t>
            </a:r>
          </a:p>
          <a:p>
            <a:endParaRPr lang="en-AU" b="0" dirty="0"/>
          </a:p>
          <a:p>
            <a:r>
              <a:rPr lang="en-AU" b="0" dirty="0" smtClean="0"/>
              <a:t>Introduce </a:t>
            </a:r>
            <a:r>
              <a:rPr lang="en-AU" b="0" dirty="0"/>
              <a:t>the slide by asking the question in the banner and discuss the trainees’ answers. This gives the more knowledgeable trainees the chance to display their knowledge and reduces the chance that they will feel that they are being taught the basics. </a:t>
            </a:r>
          </a:p>
          <a:p>
            <a:r>
              <a:rPr lang="en-AU" b="0" dirty="0"/>
              <a:t> </a:t>
            </a:r>
          </a:p>
          <a:p>
            <a:r>
              <a:rPr lang="en-AU" b="0" dirty="0"/>
              <a:t>If necessary, remind the trainees that </a:t>
            </a:r>
            <a:r>
              <a:rPr lang="en-AU" b="0" dirty="0" smtClean="0"/>
              <a:t>H6P1 </a:t>
            </a:r>
            <a:r>
              <a:rPr lang="en-AU" b="0" dirty="0"/>
              <a:t>deals with the thermal performance of the building fabric/envelope.</a:t>
            </a:r>
          </a:p>
          <a:p>
            <a:endParaRPr lang="en-AU" b="0" dirty="0"/>
          </a:p>
          <a:p>
            <a:r>
              <a:rPr lang="en-AU" b="0" dirty="0"/>
              <a:t>Progress the slide to show the </a:t>
            </a:r>
            <a:r>
              <a:rPr lang="en-AU" b="0" dirty="0" smtClean="0"/>
              <a:t>text box and </a:t>
            </a:r>
            <a:r>
              <a:rPr lang="en-AU" b="0" dirty="0"/>
              <a:t>highlights for Option 1 </a:t>
            </a:r>
            <a:r>
              <a:rPr lang="en-AU" b="0" dirty="0" smtClean="0"/>
              <a:t>NatHERS energy rating, </a:t>
            </a:r>
            <a:r>
              <a:rPr lang="en-AU" b="0" dirty="0"/>
              <a:t>and discuss briefly. Note that </a:t>
            </a:r>
            <a:r>
              <a:rPr lang="en-AU" b="0" dirty="0" smtClean="0"/>
              <a:t>NatHERS </a:t>
            </a:r>
            <a:r>
              <a:rPr lang="en-AU" b="0" dirty="0"/>
              <a:t>energy ratings are discussed in more detail in a later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smtClean="0"/>
              <a:t>When you are ready, remind the trainees that so far you have only been talking about compliance with H6P1 but H6P2 must also be complied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smtClean="0"/>
              <a:t>Progress </a:t>
            </a:r>
            <a:r>
              <a:rPr lang="en-AU" b="0" dirty="0"/>
              <a:t>the slide to show the </a:t>
            </a:r>
            <a:r>
              <a:rPr lang="en-AU" b="0" dirty="0" smtClean="0"/>
              <a:t>text box and </a:t>
            </a:r>
            <a:r>
              <a:rPr lang="en-AU" b="0" dirty="0"/>
              <a:t>highlights for Option 2 Elemental </a:t>
            </a:r>
            <a:r>
              <a:rPr lang="en-AU" b="0" dirty="0" smtClean="0"/>
              <a:t>provisions, </a:t>
            </a:r>
            <a:r>
              <a:rPr lang="en-AU" b="0" dirty="0"/>
              <a:t>and discuss briefly. </a:t>
            </a:r>
          </a:p>
          <a:p>
            <a:endParaRPr lang="en-AU" b="0" dirty="0"/>
          </a:p>
          <a:p>
            <a:r>
              <a:rPr lang="en-AU" b="0" dirty="0" smtClean="0"/>
              <a:t>When </a:t>
            </a:r>
            <a:r>
              <a:rPr lang="en-AU" b="0" dirty="0"/>
              <a:t>you are ready, progress the slide to bring in Layer 3, and discuss the need to provide appropriate, acceptable documentation, regardless of the solution used to comply with the Performance Requirements. </a:t>
            </a:r>
          </a:p>
          <a:p>
            <a:endParaRPr lang="en-AU" b="0" dirty="0"/>
          </a:p>
          <a:p>
            <a:r>
              <a:rPr lang="en-AU" b="0" dirty="0"/>
              <a:t>Emphasise that as with any other application of the NCC, the Governing Requirements also apply and must be complied with. For example, Part A5, which contains the requirements for documentation of the building’s design and construction.</a:t>
            </a:r>
          </a:p>
          <a:p>
            <a:endParaRPr lang="en-AU" dirty="0"/>
          </a:p>
          <a:p>
            <a:r>
              <a:rPr lang="en-AU" b="1" dirty="0" smtClean="0"/>
              <a:t>Additional things </a:t>
            </a:r>
            <a:r>
              <a:rPr lang="en-AU" b="1" dirty="0"/>
              <a:t>to discuss on this slide could include</a:t>
            </a:r>
            <a:r>
              <a:rPr lang="en-AU" b="1" dirty="0" smtClean="0"/>
              <a:t>:</a:t>
            </a:r>
          </a:p>
          <a:p>
            <a:endParaRPr lang="en-AU" b="1" dirty="0"/>
          </a:p>
          <a:p>
            <a:pPr marL="171450" indent="-171450">
              <a:buFont typeface="Arial" panose="020B0604020202020204" pitchFamily="34" charset="0"/>
              <a:buChar char="•"/>
            </a:pPr>
            <a:r>
              <a:rPr lang="en-AU" b="0" dirty="0" smtClean="0"/>
              <a:t>If </a:t>
            </a:r>
            <a:r>
              <a:rPr lang="en-AU" b="0" dirty="0"/>
              <a:t>they want to, a designer or builder can choose to use a </a:t>
            </a:r>
            <a:r>
              <a:rPr lang="en-AU" b="1" dirty="0"/>
              <a:t>Performance Solution </a:t>
            </a:r>
            <a:r>
              <a:rPr lang="en-AU" b="0" dirty="0"/>
              <a:t>instead of the DTS Provisions for any aspect of the Performance Requirements.  For example, they could:</a:t>
            </a:r>
          </a:p>
          <a:p>
            <a:pPr marL="628650" lvl="1" indent="-171450">
              <a:buFont typeface="Arial" panose="020B0604020202020204" pitchFamily="34" charset="0"/>
              <a:buChar char="•"/>
            </a:pPr>
            <a:r>
              <a:rPr lang="en-AU" b="0" dirty="0"/>
              <a:t>Comply with a different standard, such as the Passiv Haus standard, and present the Approval Authority with evidence that this meets or exceeds the thermal performance and building sealing provisions of the NCC.</a:t>
            </a:r>
          </a:p>
          <a:p>
            <a:pPr marL="628650" lvl="1" indent="-171450">
              <a:buFont typeface="Arial" panose="020B0604020202020204" pitchFamily="34" charset="0"/>
              <a:buChar char="•"/>
            </a:pPr>
            <a:r>
              <a:rPr lang="en-AU" b="0" dirty="0"/>
              <a:t>Use </a:t>
            </a:r>
            <a:r>
              <a:rPr lang="en-AU" b="0" dirty="0" smtClean="0"/>
              <a:t>the </a:t>
            </a:r>
            <a:r>
              <a:rPr lang="en-AU" b="0" dirty="0"/>
              <a:t>reference building </a:t>
            </a:r>
            <a:r>
              <a:rPr lang="en-AU" b="0" dirty="0" smtClean="0"/>
              <a:t>Verification Method</a:t>
            </a:r>
            <a:r>
              <a:rPr lang="en-AU" b="0" baseline="0" dirty="0" smtClean="0"/>
              <a:t> </a:t>
            </a:r>
            <a:r>
              <a:rPr lang="en-AU" b="0" dirty="0" smtClean="0"/>
              <a:t>to </a:t>
            </a:r>
            <a:r>
              <a:rPr lang="en-AU" b="0" dirty="0"/>
              <a:t>demonstrate that a Performance Solution will meet or exceed requirements.</a:t>
            </a:r>
          </a:p>
          <a:p>
            <a:pPr marL="628650" lvl="1" indent="-171450">
              <a:buFont typeface="Arial" panose="020B0604020202020204" pitchFamily="34" charset="0"/>
              <a:buChar char="•"/>
            </a:pPr>
            <a:endParaRPr lang="en-AU" b="0" dirty="0"/>
          </a:p>
          <a:p>
            <a:pPr marL="171450" indent="-171450">
              <a:buFont typeface="Arial" panose="020B0604020202020204" pitchFamily="34" charset="0"/>
              <a:buChar char="•"/>
            </a:pPr>
            <a:r>
              <a:rPr lang="en-AU" b="0" dirty="0"/>
              <a:t>Regardless of the solution used, appropriate and sufficient evidence must be provided to the Approval Authority, to allow them to assess whether the solution meets the Performance Requirements. </a:t>
            </a:r>
          </a:p>
          <a:p>
            <a:pPr marL="0" indent="0">
              <a:buFont typeface="Arial" panose="020B0604020202020204" pitchFamily="34" charset="0"/>
              <a:buNone/>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7</a:t>
            </a:fld>
            <a:endParaRPr lang="en-AU" dirty="0"/>
          </a:p>
        </p:txBody>
      </p:sp>
    </p:spTree>
    <p:extLst>
      <p:ext uri="{BB962C8B-B14F-4D97-AF65-F5344CB8AC3E}">
        <p14:creationId xmlns:p14="http://schemas.microsoft.com/office/powerpoint/2010/main" val="294651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b="0" dirty="0"/>
              <a:t>This slide starts with the title in the banner and </a:t>
            </a:r>
            <a:r>
              <a:rPr lang="en-AU" b="0" dirty="0" smtClean="0"/>
              <a:t>a</a:t>
            </a:r>
            <a:r>
              <a:rPr lang="en-AU" b="0" baseline="0" dirty="0" smtClean="0"/>
              <a:t> blank screen. </a:t>
            </a:r>
          </a:p>
          <a:p>
            <a:r>
              <a:rPr lang="en-AU" b="0" baseline="0" dirty="0" smtClean="0"/>
              <a:t>Click once to bring in an </a:t>
            </a:r>
            <a:r>
              <a:rPr lang="en-AU" b="0" dirty="0" smtClean="0"/>
              <a:t>excerpt of H6D2 Application of Part H6</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smtClean="0"/>
              <a:t>Click on the excerpt of H6D2 Application of Part H6 again to fade it out and bring in an excerpt of Specification</a:t>
            </a:r>
            <a:r>
              <a:rPr lang="en-AU" b="0" baseline="0" dirty="0" smtClean="0"/>
              <a:t> 42 House energy rating software from </a:t>
            </a:r>
            <a:r>
              <a:rPr lang="en-AU" b="0" dirty="0" smtClean="0"/>
              <a:t>Volume Two.</a:t>
            </a:r>
          </a:p>
          <a:p>
            <a:r>
              <a:rPr lang="en-AU" b="0" dirty="0" smtClean="0"/>
              <a:t>Click on the Specification 42</a:t>
            </a:r>
            <a:r>
              <a:rPr lang="en-AU" b="0" baseline="0" dirty="0" smtClean="0"/>
              <a:t> excerpt again to fade it out and bring back the H6D2 excerpt.</a:t>
            </a:r>
            <a:endParaRPr lang="en-AU" b="0" dirty="0" smtClean="0"/>
          </a:p>
          <a:p>
            <a:endParaRPr lang="en-AU" b="0" dirty="0" smtClean="0"/>
          </a:p>
          <a:p>
            <a:r>
              <a:rPr lang="en-AU" b="0" dirty="0" smtClean="0"/>
              <a:t>Click once outside of either</a:t>
            </a:r>
            <a:r>
              <a:rPr lang="en-AU" b="0" baseline="0" dirty="0" smtClean="0"/>
              <a:t> of those excerpts above </a:t>
            </a:r>
            <a:r>
              <a:rPr lang="en-AU" b="0" dirty="0" smtClean="0"/>
              <a:t>to </a:t>
            </a:r>
            <a:r>
              <a:rPr lang="en-AU" b="0" dirty="0"/>
              <a:t>see the first question for the activity, which appears in a blue box below the </a:t>
            </a:r>
            <a:r>
              <a:rPr lang="en-AU" b="0" dirty="0" smtClean="0"/>
              <a:t>excerpts.</a:t>
            </a:r>
            <a:endParaRPr lang="en-AU" b="0" dirty="0"/>
          </a:p>
          <a:p>
            <a:r>
              <a:rPr lang="en-AU" b="0" dirty="0"/>
              <a:t>Click a second time to see the second question in the blue box.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Click a third time to see the third question in the blue box. </a:t>
            </a:r>
            <a:endParaRPr lang="en-AU"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smtClean="0"/>
              <a:t>Click a fourth time outside the excerpts</a:t>
            </a:r>
            <a:r>
              <a:rPr lang="en-AU" b="0" baseline="0" dirty="0" smtClean="0"/>
              <a:t> to go to the next slide. </a:t>
            </a:r>
            <a:endParaRPr lang="en-AU" b="0" dirty="0"/>
          </a:p>
          <a:p>
            <a:endParaRPr lang="en-AU" b="0" dirty="0"/>
          </a:p>
          <a:p>
            <a:r>
              <a:rPr lang="en-AU" b="1" dirty="0"/>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purpose of this slide is to practice interpreting </a:t>
            </a:r>
            <a:r>
              <a:rPr lang="en-AU" dirty="0" smtClean="0"/>
              <a:t>the Part</a:t>
            </a:r>
            <a:r>
              <a:rPr lang="en-AU" baseline="0" dirty="0" smtClean="0"/>
              <a:t> H6 </a:t>
            </a:r>
            <a:r>
              <a:rPr lang="en-AU" dirty="0" smtClean="0"/>
              <a:t>DTS Provisions of </a:t>
            </a:r>
            <a:r>
              <a:rPr lang="en-AU" dirty="0"/>
              <a:t>Volume Two using a simple but important </a:t>
            </a:r>
            <a:r>
              <a:rPr lang="en-AU" dirty="0" smtClean="0"/>
              <a:t>excerpt. </a:t>
            </a:r>
            <a:r>
              <a:rPr lang="en-AU" dirty="0"/>
              <a:t>The aim is to give the trainees confidence that they can read and interpret </a:t>
            </a:r>
            <a:r>
              <a:rPr lang="en-AU" dirty="0" smtClean="0"/>
              <a:t>Part H6</a:t>
            </a:r>
            <a:r>
              <a:rPr lang="en-AU" baseline="0" dirty="0" smtClean="0"/>
              <a:t> </a:t>
            </a:r>
            <a:r>
              <a:rPr lang="en-AU" dirty="0" smtClean="0"/>
              <a:t>correctly</a:t>
            </a:r>
            <a:r>
              <a:rPr lang="en-AU" dirty="0"/>
              <a:t>. </a:t>
            </a:r>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smtClean="0"/>
              <a:t>Remind</a:t>
            </a:r>
            <a:r>
              <a:rPr lang="en-AU" b="0" baseline="0" dirty="0" smtClean="0"/>
              <a:t> the students that they’ve just seen the H6D2 excerpt, and note that we are going to look at one of the options for complying with H6P1.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This option specifies that compliance with H6P1 can be achieved by complying with the requirements outlined in Specification 42 House energy rating software.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baseline="0" dirty="0" smtClean="0"/>
              <a:t>Click on the H6D2 excerpt to bring up the Specification 42 excerpt.</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Ask each of the </a:t>
            </a:r>
            <a:r>
              <a:rPr lang="en-AU" dirty="0" smtClean="0"/>
              <a:t>3 </a:t>
            </a:r>
            <a:r>
              <a:rPr lang="en-AU" dirty="0"/>
              <a:t>questions and discuss the trainees’ answers. Encourage them to use Volume Two when considering their answers. In particular, they should look terms up in the Schedule </a:t>
            </a:r>
            <a:r>
              <a:rPr lang="en-AU" dirty="0" smtClean="0"/>
              <a:t>1 </a:t>
            </a:r>
            <a:r>
              <a:rPr lang="en-AU" dirty="0"/>
              <a:t>Definitions, if they haven’t already. Discuss the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Questions and suggested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that there are no answers provided on the slide. The answers are pretty obvious but are also given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1: </a:t>
            </a:r>
            <a:r>
              <a:rPr lang="en-AU" sz="1200" b="1" dirty="0"/>
              <a:t>What </a:t>
            </a:r>
            <a:r>
              <a:rPr lang="en-AU" sz="1200" b="1" dirty="0" smtClean="0"/>
              <a:t>minimum NatHERS energy </a:t>
            </a:r>
            <a:r>
              <a:rPr lang="en-AU" sz="1200" b="1" dirty="0"/>
              <a:t>rating is required for most </a:t>
            </a:r>
            <a:r>
              <a:rPr lang="en-AU" sz="1200" b="1" dirty="0" smtClean="0"/>
              <a:t>houses </a:t>
            </a:r>
            <a:r>
              <a:rPr lang="en-AU" sz="1200" b="1" dirty="0"/>
              <a:t>covered by the </a:t>
            </a:r>
            <a:r>
              <a:rPr lang="en-AU" sz="1200" b="1" dirty="0" smtClean="0"/>
              <a:t>DTS Provisions </a:t>
            </a:r>
            <a:r>
              <a:rPr lang="en-AU" sz="1200" b="1" dirty="0"/>
              <a:t>in NCC Volume Two?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Generally </a:t>
            </a:r>
            <a:r>
              <a:rPr lang="en-AU" dirty="0" smtClean="0"/>
              <a:t>7 stars</a:t>
            </a:r>
            <a:r>
              <a:rPr lang="en-AU" dirty="0"/>
              <a:t>, derived using </a:t>
            </a:r>
            <a:r>
              <a:rPr lang="en-AU" dirty="0" smtClean="0"/>
              <a:t>a</a:t>
            </a:r>
            <a:r>
              <a:rPr lang="en-AU" baseline="0" dirty="0" smtClean="0"/>
              <a:t> NatHERS</a:t>
            </a:r>
            <a:r>
              <a:rPr lang="en-AU" dirty="0" smtClean="0"/>
              <a:t> </a:t>
            </a:r>
            <a:r>
              <a:rPr lang="en-AU" dirty="0"/>
              <a:t>approved version</a:t>
            </a:r>
            <a:r>
              <a:rPr lang="en-AU" baseline="0" dirty="0"/>
              <a:t> of </a:t>
            </a:r>
            <a:r>
              <a:rPr lang="en-AU" dirty="0" smtClean="0"/>
              <a:t>house </a:t>
            </a:r>
            <a:r>
              <a:rPr lang="en-AU" dirty="0"/>
              <a:t>energy rating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2: </a:t>
            </a:r>
            <a:r>
              <a:rPr lang="en-AU" b="1" dirty="0" smtClean="0"/>
              <a:t>When</a:t>
            </a:r>
            <a:r>
              <a:rPr lang="en-AU" sz="1200" b="1" dirty="0" smtClean="0"/>
              <a:t> </a:t>
            </a:r>
            <a:r>
              <a:rPr lang="en-AU" sz="1200" b="1" dirty="0"/>
              <a:t>can this </a:t>
            </a:r>
            <a:r>
              <a:rPr lang="en-AU" sz="1200" b="1" dirty="0" smtClean="0"/>
              <a:t>7 </a:t>
            </a:r>
            <a:r>
              <a:rPr lang="en-AU" sz="1200" b="1" dirty="0"/>
              <a:t>star requirement be varied?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Buildings in climate zones 1 and </a:t>
            </a:r>
            <a:r>
              <a:rPr lang="en-AU" dirty="0" smtClean="0"/>
              <a:t>2</a:t>
            </a:r>
            <a:r>
              <a:rPr lang="en-AU" baseline="0" dirty="0" smtClean="0"/>
              <a:t> – either 6.5 or 6.0 stars, depending on  whether (1)(b) or (1)(c) applies </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If they have a covered outdoor area that meets the specified requirements, e.g. has a solid roof that meets the specified Total R-Value and has a permanently installed ceiling fan</a:t>
            </a:r>
            <a:r>
              <a:rPr lang="en-AU"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If a state or territory variation exists</a:t>
            </a:r>
            <a:r>
              <a:rPr lang="en-AU" baseline="0" dirty="0" smtClean="0"/>
              <a:t> that varies this requirement (refer to earlier slide).</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Question 3:</a:t>
            </a:r>
            <a:r>
              <a:rPr lang="en-AU" sz="1200" b="1" dirty="0"/>
              <a:t> Where can you find the required heating and cooling loads </a:t>
            </a:r>
            <a:r>
              <a:rPr lang="en-AU" sz="1200" b="1" dirty="0" smtClean="0"/>
              <a:t>for </a:t>
            </a:r>
            <a:r>
              <a:rPr lang="en-AU" sz="1200" b="1" dirty="0"/>
              <a:t>different climate zones?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Answer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a:t>In the </a:t>
            </a:r>
            <a:r>
              <a:rPr lang="en-AU" sz="1200" i="1" baseline="0" dirty="0"/>
              <a:t>ABCB Standard for NatHERS Heating and Cooling Load Limits</a:t>
            </a:r>
            <a:r>
              <a:rPr lang="en-AU" sz="1200" baseline="0" dirty="0"/>
              <a:t>. This can be found on the ABCB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0E50A956-E16B-47C1-852D-BC3DD0564875}" type="slidenum">
              <a:rPr lang="en-AU" smtClean="0"/>
              <a:t>8</a:t>
            </a:fld>
            <a:endParaRPr lang="en-AU" dirty="0"/>
          </a:p>
        </p:txBody>
      </p:sp>
    </p:spTree>
    <p:extLst>
      <p:ext uri="{BB962C8B-B14F-4D97-AF65-F5344CB8AC3E}">
        <p14:creationId xmlns:p14="http://schemas.microsoft.com/office/powerpoint/2010/main" val="348018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Slide progression</a:t>
            </a:r>
          </a:p>
          <a:p>
            <a:r>
              <a:rPr lang="en-AU" dirty="0"/>
              <a:t>This slide starts with the heading in the banner and the left hand block of text on the screen, with the dividing line.</a:t>
            </a:r>
          </a:p>
          <a:p>
            <a:r>
              <a:rPr lang="en-AU" dirty="0"/>
              <a:t>Click once to bring in the centre block and the next dividing line.</a:t>
            </a:r>
          </a:p>
          <a:p>
            <a:r>
              <a:rPr lang="en-AU" dirty="0"/>
              <a:t>Click a second time to bring in the right hand block.</a:t>
            </a:r>
          </a:p>
          <a:p>
            <a:endParaRPr lang="en-AU" dirty="0"/>
          </a:p>
          <a:p>
            <a:r>
              <a:rPr lang="en-AU" dirty="0"/>
              <a:t>Press Enter to progress to the next slide.</a:t>
            </a:r>
          </a:p>
          <a:p>
            <a:endParaRPr lang="en-AU" dirty="0"/>
          </a:p>
          <a:p>
            <a:r>
              <a:rPr lang="en-AU" b="1" dirty="0"/>
              <a:t>Facilitators notes</a:t>
            </a:r>
          </a:p>
          <a:p>
            <a:r>
              <a:rPr lang="en-AU" dirty="0"/>
              <a:t>The purpose of this slide is to discuss and clarify the details of </a:t>
            </a:r>
            <a:r>
              <a:rPr lang="en-AU" dirty="0" smtClean="0"/>
              <a:t>NatHERS </a:t>
            </a:r>
            <a:r>
              <a:rPr lang="en-AU" dirty="0"/>
              <a:t>energy </a:t>
            </a:r>
            <a:r>
              <a:rPr lang="en-AU" dirty="0" smtClean="0"/>
              <a:t>ratings </a:t>
            </a:r>
            <a:r>
              <a:rPr lang="en-AU" dirty="0"/>
              <a:t>that can be used to meet some of the </a:t>
            </a:r>
            <a:r>
              <a:rPr lang="en-AU" dirty="0" smtClean="0"/>
              <a:t>H6P1 and</a:t>
            </a:r>
            <a:r>
              <a:rPr lang="en-AU" baseline="0" dirty="0" smtClean="0"/>
              <a:t> H6P2 P</a:t>
            </a:r>
            <a:r>
              <a:rPr lang="en-AU" dirty="0" smtClean="0"/>
              <a:t>erformance Requirements.</a:t>
            </a:r>
            <a:endParaRPr lang="en-AU" dirty="0"/>
          </a:p>
          <a:p>
            <a:endParaRPr lang="en-AU" dirty="0"/>
          </a:p>
          <a:p>
            <a:r>
              <a:rPr lang="en-AU" dirty="0"/>
              <a:t>This slide is also designed as a bit of a visual break, with a simple text format, that provides a rest from the more complex slides before and after it.</a:t>
            </a:r>
          </a:p>
          <a:p>
            <a:endParaRPr lang="en-AU" dirty="0"/>
          </a:p>
          <a:p>
            <a:r>
              <a:rPr lang="en-AU" dirty="0"/>
              <a:t>Discuss the information in each block, bringing up the next block at the appropriate time.</a:t>
            </a:r>
          </a:p>
          <a:p>
            <a:endParaRPr lang="en-AU" dirty="0"/>
          </a:p>
          <a:p>
            <a:r>
              <a:rPr lang="en-AU" b="1" dirty="0"/>
              <a:t>Things you might discuss on this slide include:</a:t>
            </a:r>
          </a:p>
          <a:p>
            <a:endParaRPr lang="en-AU" b="1" dirty="0"/>
          </a:p>
          <a:p>
            <a:r>
              <a:rPr lang="en-AU" b="1" dirty="0"/>
              <a:t>NatHERS </a:t>
            </a:r>
            <a:r>
              <a:rPr lang="en-AU" b="1" dirty="0" smtClean="0"/>
              <a:t>assessment:</a:t>
            </a:r>
            <a:endParaRPr lang="en-AU" b="1" dirty="0"/>
          </a:p>
          <a:p>
            <a:pPr marL="171450" indent="-171450">
              <a:buFont typeface="Arial" panose="020B0604020202020204" pitchFamily="34" charset="0"/>
              <a:buChar char="•"/>
            </a:pPr>
            <a:r>
              <a:rPr lang="en-AU" dirty="0"/>
              <a:t>One way of meeting </a:t>
            </a:r>
            <a:r>
              <a:rPr lang="en-AU" dirty="0" smtClean="0"/>
              <a:t>Performance Requirement H6P1 is to </a:t>
            </a:r>
            <a:r>
              <a:rPr lang="en-AU" dirty="0"/>
              <a:t>do a </a:t>
            </a:r>
            <a:r>
              <a:rPr lang="en-AU" dirty="0" smtClean="0"/>
              <a:t>house </a:t>
            </a:r>
            <a:r>
              <a:rPr lang="en-AU" dirty="0"/>
              <a:t>energy rating, which assesses the thermal performance of the building fabric, as a whole.</a:t>
            </a:r>
          </a:p>
          <a:p>
            <a:pPr marL="171450" indent="-171450">
              <a:buFont typeface="Arial" panose="020B0604020202020204" pitchFamily="34" charset="0"/>
              <a:buChar char="•"/>
            </a:pPr>
            <a:r>
              <a:rPr lang="en-AU" dirty="0"/>
              <a:t>All buildings assessed in this way must achieve a </a:t>
            </a:r>
            <a:r>
              <a:rPr lang="en-AU" b="1" dirty="0"/>
              <a:t>minimum </a:t>
            </a:r>
            <a:r>
              <a:rPr lang="en-AU" b="1" dirty="0" smtClean="0"/>
              <a:t>7 </a:t>
            </a:r>
            <a:r>
              <a:rPr lang="en-AU" b="1" dirty="0"/>
              <a:t>star rating</a:t>
            </a:r>
            <a:r>
              <a:rPr lang="en-AU" dirty="0"/>
              <a:t>, from a rating system that runs from 0 to 10 stars. Zero stars means that the building has </a:t>
            </a:r>
            <a:r>
              <a:rPr lang="en-AU" dirty="0" smtClean="0"/>
              <a:t>little to no </a:t>
            </a:r>
            <a:r>
              <a:rPr lang="en-AU" dirty="0"/>
              <a:t>energy efficiency features or savings, while 10 stars means that the building should not need additional energy to heat it or to cool it to a comfortable temperature. </a:t>
            </a:r>
          </a:p>
          <a:p>
            <a:pPr marL="171450" indent="-171450">
              <a:buFont typeface="Arial" panose="020B0604020202020204" pitchFamily="34" charset="0"/>
              <a:buChar char="•"/>
            </a:pPr>
            <a:r>
              <a:rPr lang="en-AU" dirty="0"/>
              <a:t>There is a concession in the NCC for buildings in NCC climate zones 1 and 2, which have hot and humid weather. These concessions allow a building to rate only </a:t>
            </a:r>
            <a:r>
              <a:rPr lang="en-AU" dirty="0" smtClean="0"/>
              <a:t>6 </a:t>
            </a:r>
            <a:r>
              <a:rPr lang="en-AU" dirty="0"/>
              <a:t>or </a:t>
            </a:r>
            <a:r>
              <a:rPr lang="en-AU" dirty="0" smtClean="0"/>
              <a:t>6.5</a:t>
            </a:r>
            <a:r>
              <a:rPr lang="en-AU" dirty="0"/>
              <a:t>. stars, provided that it has a covered outdoor living area where</a:t>
            </a:r>
            <a:r>
              <a:rPr lang="en-AU" dirty="0" smtClean="0"/>
              <a:t>:</a:t>
            </a:r>
            <a:endParaRPr lang="en-AU" dirty="0"/>
          </a:p>
          <a:p>
            <a:pPr marL="628650" lvl="1" indent="-171450">
              <a:buFont typeface="Arial" panose="020B0604020202020204" pitchFamily="34" charset="0"/>
              <a:buChar char="•"/>
            </a:pPr>
            <a:r>
              <a:rPr lang="en-AU" dirty="0"/>
              <a:t>t</a:t>
            </a:r>
            <a:r>
              <a:rPr lang="en-AU" dirty="0" smtClean="0"/>
              <a:t>he </a:t>
            </a:r>
            <a:r>
              <a:rPr lang="en-AU" dirty="0"/>
              <a:t>covering meets minimum Total R-Value requirements, AND</a:t>
            </a:r>
          </a:p>
          <a:p>
            <a:pPr marL="628650" lvl="1" indent="-171450">
              <a:buFont typeface="Arial" panose="020B0604020202020204" pitchFamily="34" charset="0"/>
              <a:buChar char="•"/>
            </a:pPr>
            <a:r>
              <a:rPr lang="en-AU" dirty="0"/>
              <a:t>t</a:t>
            </a:r>
            <a:r>
              <a:rPr lang="en-AU" dirty="0" smtClean="0"/>
              <a:t>here </a:t>
            </a:r>
            <a:r>
              <a:rPr lang="en-AU" dirty="0"/>
              <a:t>is a permanent ceiling fan installed</a:t>
            </a:r>
            <a:r>
              <a:rPr lang="en-AU" dirty="0" smtClean="0"/>
              <a:t>.</a:t>
            </a:r>
          </a:p>
          <a:p>
            <a:pPr marL="628650" lvl="1" indent="-171450">
              <a:buFont typeface="Arial" panose="020B0604020202020204" pitchFamily="34" charset="0"/>
              <a:buChar char="•"/>
            </a:pPr>
            <a:endParaRPr lang="en-AU" dirty="0" smtClean="0"/>
          </a:p>
          <a:p>
            <a:pPr marL="0" indent="0">
              <a:buFont typeface="Arial" panose="020B0604020202020204" pitchFamily="34" charset="0"/>
              <a:buNone/>
            </a:pPr>
            <a:r>
              <a:rPr lang="en-AU" b="1" dirty="0" smtClean="0"/>
              <a:t>Individual </a:t>
            </a:r>
            <a:r>
              <a:rPr lang="en-AU" b="1" dirty="0"/>
              <a:t>heating and cooling loads:</a:t>
            </a:r>
          </a:p>
          <a:p>
            <a:pPr marL="171450" indent="-171450">
              <a:buFont typeface="Arial" panose="020B0604020202020204" pitchFamily="34" charset="0"/>
              <a:buChar char="•"/>
            </a:pPr>
            <a:r>
              <a:rPr lang="en-AU" dirty="0" smtClean="0"/>
              <a:t>Houses </a:t>
            </a:r>
            <a:r>
              <a:rPr lang="en-AU" dirty="0"/>
              <a:t>in some climate zones must also meet individual cooling and heating load limits, </a:t>
            </a:r>
            <a:r>
              <a:rPr lang="en-AU" dirty="0" smtClean="0"/>
              <a:t>specific </a:t>
            </a:r>
            <a:r>
              <a:rPr lang="en-AU" dirty="0"/>
              <a:t>to the climate zone. This applies in “mixed” climate zones where both heating and cooling are required at different times of the year. </a:t>
            </a:r>
          </a:p>
          <a:p>
            <a:pPr marL="171450" indent="-171450">
              <a:buFont typeface="Arial" panose="020B0604020202020204" pitchFamily="34" charset="0"/>
              <a:buChar char="•"/>
            </a:pPr>
            <a:r>
              <a:rPr lang="en-AU" dirty="0"/>
              <a:t>It </a:t>
            </a:r>
            <a:r>
              <a:rPr lang="en-AU" b="1" dirty="0"/>
              <a:t>doesn’t</a:t>
            </a:r>
            <a:r>
              <a:rPr lang="en-AU" dirty="0"/>
              <a:t> apply in climates that are dominated by hot or cold weather, for example the climate zones in much of the Northern Territory, Tasmania and some zones in Queensland and Western Australia</a:t>
            </a:r>
            <a:r>
              <a:rPr lang="en-AU" dirty="0" smtClean="0"/>
              <a:t>.</a:t>
            </a:r>
            <a:endParaRPr lang="en-AU" dirty="0"/>
          </a:p>
          <a:p>
            <a:pPr marL="171450" indent="-171450">
              <a:buFont typeface="Arial" panose="020B0604020202020204" pitchFamily="34" charset="0"/>
              <a:buChar char="•"/>
            </a:pPr>
            <a:r>
              <a:rPr lang="en-AU" dirty="0"/>
              <a:t>Where there are specific heating and cooling loads, it means that a building must meet energy efficiency requirements for </a:t>
            </a:r>
            <a:r>
              <a:rPr lang="en-AU" b="1" dirty="0"/>
              <a:t>both heating and cooling</a:t>
            </a:r>
            <a:r>
              <a:rPr lang="en-AU" dirty="0"/>
              <a:t>, as well as meeting the overall energy efficiency target. </a:t>
            </a:r>
          </a:p>
          <a:p>
            <a:pPr marL="171450" indent="-171450">
              <a:buFont typeface="Arial" panose="020B0604020202020204" pitchFamily="34" charset="0"/>
              <a:buChar char="•"/>
            </a:pPr>
            <a:r>
              <a:rPr lang="en-AU" dirty="0"/>
              <a:t>So, a house in a mixed climate, for example in Canberra or Adelaide, might perform really, really well in winter – i.e. it has a very low heating load – while performing badly in summer – i.e. having a high cooling load. When the two loads are </a:t>
            </a:r>
            <a:endParaRPr lang="en-AU" dirty="0" smtClean="0"/>
          </a:p>
          <a:p>
            <a:pPr marL="171450" indent="-171450">
              <a:buFont typeface="Arial" panose="020B0604020202020204" pitchFamily="34" charset="0"/>
              <a:buChar char="•"/>
            </a:pPr>
            <a:r>
              <a:rPr lang="en-AU" dirty="0" smtClean="0"/>
              <a:t>added </a:t>
            </a:r>
            <a:r>
              <a:rPr lang="en-AU" dirty="0"/>
              <a:t>together the building might remain under the total required for a </a:t>
            </a:r>
            <a:r>
              <a:rPr lang="en-AU" dirty="0" smtClean="0"/>
              <a:t>7 </a:t>
            </a:r>
            <a:r>
              <a:rPr lang="en-AU" dirty="0"/>
              <a:t>star overall rating, but if the building exceeds the cooling load limit, it cannot be given a </a:t>
            </a:r>
            <a:r>
              <a:rPr lang="en-AU" dirty="0" smtClean="0"/>
              <a:t>7 </a:t>
            </a:r>
            <a:r>
              <a:rPr lang="en-AU" dirty="0"/>
              <a:t>star NatHERS rating. This means that it would not comply with the building fabric efficiency requirements of </a:t>
            </a:r>
            <a:r>
              <a:rPr lang="en-AU" dirty="0" smtClean="0"/>
              <a:t>H6P1. </a:t>
            </a:r>
            <a:r>
              <a:rPr lang="en-AU" dirty="0"/>
              <a:t>(The builder/designer would have to change the design to reduce the use of energy to cool the building before the building could achieve a </a:t>
            </a:r>
            <a:r>
              <a:rPr lang="en-AU" dirty="0" smtClean="0"/>
              <a:t>7 </a:t>
            </a:r>
            <a:r>
              <a:rPr lang="en-AU" dirty="0"/>
              <a:t>star rating</a:t>
            </a:r>
            <a:r>
              <a:rPr lang="en-AU" dirty="0" smtClean="0"/>
              <a:t>.)</a:t>
            </a:r>
            <a:endParaRPr lang="en-AU" dirty="0"/>
          </a:p>
          <a:p>
            <a:pPr marL="171450" indent="-171450">
              <a:buFont typeface="Arial" panose="020B0604020202020204" pitchFamily="34" charset="0"/>
              <a:buChar char="•"/>
            </a:pPr>
            <a:r>
              <a:rPr lang="en-AU" dirty="0"/>
              <a:t>The actual heating loads, cooling loads and overall loads that a building must meet vary by climate zone. This is because it is not reasonable, for example to expect a house in a cooler climate zone, for example in Canberra, to use the same energy for heating in winter as a house in a milder climate zone, say in </a:t>
            </a:r>
            <a:r>
              <a:rPr lang="en-AU" dirty="0" smtClean="0"/>
              <a:t>Brisbane. </a:t>
            </a:r>
            <a:r>
              <a:rPr lang="en-AU" dirty="0"/>
              <a:t>This means that a house in Canberra with a </a:t>
            </a:r>
            <a:r>
              <a:rPr lang="en-AU" dirty="0" smtClean="0"/>
              <a:t>7 </a:t>
            </a:r>
            <a:r>
              <a:rPr lang="en-AU" dirty="0"/>
              <a:t>star rating will use more energy for heating than a similar house in </a:t>
            </a:r>
            <a:r>
              <a:rPr lang="en-AU" dirty="0" smtClean="0"/>
              <a:t>Brisbane </a:t>
            </a:r>
            <a:r>
              <a:rPr lang="en-AU" dirty="0"/>
              <a:t>which also receives a </a:t>
            </a:r>
            <a:r>
              <a:rPr lang="en-AU" dirty="0" smtClean="0"/>
              <a:t>7 </a:t>
            </a:r>
            <a:r>
              <a:rPr lang="en-AU" dirty="0"/>
              <a:t>star rating</a:t>
            </a:r>
            <a:r>
              <a:rPr lang="en-AU" dirty="0" smtClean="0"/>
              <a:t>.</a:t>
            </a:r>
            <a:endParaRPr lang="en-AU" dirty="0"/>
          </a:p>
          <a:p>
            <a:pPr marL="171450" indent="-171450">
              <a:buFont typeface="Arial" panose="020B0604020202020204" pitchFamily="34" charset="0"/>
              <a:buChar char="•"/>
            </a:pPr>
            <a:r>
              <a:rPr lang="en-AU" dirty="0"/>
              <a:t>The </a:t>
            </a:r>
            <a:r>
              <a:rPr lang="en-AU" i="1" dirty="0"/>
              <a:t>ABCB </a:t>
            </a:r>
            <a:r>
              <a:rPr lang="en-AU" i="1" dirty="0" smtClean="0"/>
              <a:t>Standard for </a:t>
            </a:r>
            <a:r>
              <a:rPr lang="en-AU" i="1" dirty="0"/>
              <a:t>NatHERS heating and cooling load limits</a:t>
            </a:r>
            <a:r>
              <a:rPr lang="en-AU" dirty="0"/>
              <a:t>, contains the separate heating and cooling load limits that apply to the design and construction of dwellings that are assessed using the NCC’s energy rating assessment pathway</a:t>
            </a:r>
            <a:r>
              <a:rPr lang="en-AU" dirty="0" smtClean="0"/>
              <a:t>.</a:t>
            </a:r>
            <a:endParaRPr lang="en-AU" dirty="0"/>
          </a:p>
          <a:p>
            <a:pPr marL="0" indent="0">
              <a:buFont typeface="Arial" panose="020B0604020202020204" pitchFamily="34" charset="0"/>
              <a:buNone/>
            </a:pPr>
            <a:endParaRPr lang="en-AU" dirty="0"/>
          </a:p>
          <a:p>
            <a:pPr marL="0" indent="0">
              <a:buFont typeface="Arial" panose="020B0604020202020204" pitchFamily="34" charset="0"/>
              <a:buNone/>
            </a:pPr>
            <a:r>
              <a:rPr lang="en-AU" b="1" dirty="0"/>
              <a:t>NatHERS assessment</a:t>
            </a:r>
          </a:p>
          <a:p>
            <a:pPr marL="171450" indent="-171450">
              <a:buFont typeface="Arial" panose="020B0604020202020204" pitchFamily="34" charset="0"/>
              <a:buChar char="•"/>
            </a:pPr>
            <a:r>
              <a:rPr lang="en-AU" dirty="0"/>
              <a:t>Only a rating done using a NatHERS accredited software tool is acceptable. </a:t>
            </a:r>
          </a:p>
          <a:p>
            <a:pPr marL="171450" indent="-171450">
              <a:buFont typeface="Arial" panose="020B0604020202020204" pitchFamily="34" charset="0"/>
              <a:buChar char="•"/>
            </a:pPr>
            <a:r>
              <a:rPr lang="en-AU" dirty="0"/>
              <a:t>NatHERS assessment can be complex, as a lot of building data needs to be entered correctly into the software. It must be done by a qualified, accredited assessor using the building plans and details that will be submitted for building approval. The NatHERS Assessor provides a formal certificate of the star rating, and stamps the building plans.</a:t>
            </a:r>
          </a:p>
          <a:p>
            <a:pPr marL="171450" indent="-171450">
              <a:buFont typeface="Arial" panose="020B0604020202020204" pitchFamily="34" charset="0"/>
              <a:buChar char="•"/>
            </a:pPr>
            <a:r>
              <a:rPr lang="en-AU" dirty="0" smtClean="0"/>
              <a:t>Once </a:t>
            </a:r>
            <a:r>
              <a:rPr lang="en-AU" dirty="0"/>
              <a:t>a star rating has been completed for the building and the plans have been stamped, salient details of the plans cannot be changed without doing another rating</a:t>
            </a:r>
            <a:r>
              <a:rPr lang="en-AU" dirty="0" smtClean="0"/>
              <a:t>.</a:t>
            </a:r>
            <a:endParaRPr lang="en-AU" dirty="0"/>
          </a:p>
          <a:p>
            <a:pPr marL="171450" indent="-171450">
              <a:buFont typeface="Arial" panose="020B0604020202020204" pitchFamily="34" charset="0"/>
              <a:buChar char="•"/>
            </a:pPr>
            <a:r>
              <a:rPr lang="en-AU" dirty="0"/>
              <a:t>Some designers and builders will work with a NatHERS assessor early in the design process to ensure that a new building will achieve a high energy efficiency star rating, particularly as more people are prepared to pay a premium for good energy </a:t>
            </a:r>
            <a:r>
              <a:rPr lang="en-AU" dirty="0" smtClean="0"/>
              <a:t>efficiency.</a:t>
            </a:r>
          </a:p>
          <a:p>
            <a:pPr marL="171450" indent="-171450">
              <a:buFont typeface="Arial" panose="020B0604020202020204" pitchFamily="34" charset="0"/>
              <a:buChar char="•"/>
            </a:pPr>
            <a:r>
              <a:rPr lang="en-AU" dirty="0" smtClean="0"/>
              <a:t>The </a:t>
            </a:r>
            <a:r>
              <a:rPr lang="en-AU" dirty="0"/>
              <a:t>NatHERS software can be used to</a:t>
            </a:r>
            <a:r>
              <a:rPr lang="en-AU" dirty="0" smtClean="0"/>
              <a:t>:</a:t>
            </a:r>
            <a:endParaRPr lang="en-AU" dirty="0"/>
          </a:p>
          <a:p>
            <a:pPr marL="628650" lvl="1" indent="-171450">
              <a:buFont typeface="Arial" panose="020B0604020202020204" pitchFamily="34" charset="0"/>
              <a:buChar char="•"/>
            </a:pPr>
            <a:r>
              <a:rPr lang="en-AU" b="1" dirty="0"/>
              <a:t>Identify the elements of the building’s design that are contributing to poor energy efficiency and a poor star rating</a:t>
            </a:r>
            <a:r>
              <a:rPr lang="en-AU" dirty="0"/>
              <a:t>. For example, the software can identify that breaks in the building envelope are increasing the heating load, for example from exhaust fans or downlights. Or it might identify that large unshaded windows on the west of the building are increasing the cooling load</a:t>
            </a:r>
            <a:r>
              <a:rPr lang="en-AU" dirty="0" smtClean="0"/>
              <a:t>.</a:t>
            </a:r>
            <a:endParaRPr lang="en-AU" dirty="0"/>
          </a:p>
          <a:p>
            <a:pPr marL="628650" lvl="1" indent="-171450">
              <a:buFont typeface="Arial" panose="020B0604020202020204" pitchFamily="34" charset="0"/>
              <a:buChar char="•"/>
            </a:pPr>
            <a:r>
              <a:rPr lang="en-AU" b="1" dirty="0"/>
              <a:t>“Tweak” a building’s design and construction features to improve the energy efficiency and therefore the star rating.</a:t>
            </a:r>
            <a:r>
              <a:rPr lang="en-AU" dirty="0"/>
              <a:t> If this is done early in the design process, then big improvements can be made to energy efficiency relatively easily and cheaply. </a:t>
            </a:r>
          </a:p>
          <a:p>
            <a:pPr marL="171450" indent="-171450">
              <a:buFont typeface="Arial" panose="020B0604020202020204" pitchFamily="34" charset="0"/>
              <a:buChar char="•"/>
            </a:pPr>
            <a:r>
              <a:rPr lang="en-AU" dirty="0"/>
              <a:t>For example, there is a misconception that double glazing is always the solution for achieving good thermal performance, particularly in mixed climates, and double glazing can be expensive. But, in fact, altering the size of windows on different orientations and changing the shading on windows can go a long way towards improving a building’s energy efficiency and therefore its star rating. For example, increasing the width of the eaves on the east and west of a building to provide shade over glazing can help to reduce solar gain in summer</a:t>
            </a:r>
            <a:r>
              <a:rPr lang="en-AU" dirty="0" smtClean="0"/>
              <a:t>.</a:t>
            </a:r>
            <a:endParaRPr lang="en-AU" dirty="0"/>
          </a:p>
          <a:p>
            <a:pPr marL="171450" indent="-171450">
              <a:buFont typeface="Arial" panose="020B0604020202020204" pitchFamily="34" charset="0"/>
              <a:buChar char="•"/>
            </a:pPr>
            <a:r>
              <a:rPr lang="en-AU" dirty="0"/>
              <a:t>An experienced NatHERS assessor can identify the key elements contributing to a poor star rating and suggest less expensive improvements that can help to increase the rating.</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Other requirements:</a:t>
            </a:r>
          </a:p>
          <a:p>
            <a:pPr marL="171450" indent="-171450">
              <a:buFont typeface="Arial" panose="020B0604020202020204" pitchFamily="34" charset="0"/>
              <a:buChar char="•"/>
            </a:pPr>
            <a:r>
              <a:rPr lang="en-AU" dirty="0" smtClean="0"/>
              <a:t>A NatHERS rating is not sufficient on its own to comply with H6P1 and H6P2. </a:t>
            </a:r>
          </a:p>
          <a:p>
            <a:pPr marL="171450" indent="-171450">
              <a:buFont typeface="Arial" panose="020B0604020202020204" pitchFamily="34" charset="0"/>
              <a:buChar char="•"/>
            </a:pPr>
            <a:r>
              <a:rPr lang="en-AU" dirty="0" smtClean="0"/>
              <a:t>To meet these</a:t>
            </a:r>
            <a:r>
              <a:rPr lang="en-AU" baseline="0" dirty="0" smtClean="0"/>
              <a:t> Performance Requirements, t</a:t>
            </a:r>
            <a:r>
              <a:rPr lang="en-AU" dirty="0" smtClean="0"/>
              <a:t>he building also has to comply with the other common parts of the DTS Provisions such</a:t>
            </a:r>
            <a:r>
              <a:rPr lang="en-AU" baseline="0" dirty="0" smtClean="0"/>
              <a:t> as Part 13.5 of the Housing Provisions for building sealing (H6P1) and </a:t>
            </a:r>
            <a:r>
              <a:rPr lang="en-AU" dirty="0" smtClean="0"/>
              <a:t>Part 13.7 of the Housing Provisions</a:t>
            </a:r>
            <a:r>
              <a:rPr lang="en-AU" baseline="0" dirty="0" smtClean="0"/>
              <a:t> </a:t>
            </a:r>
            <a:r>
              <a:rPr lang="en-AU" dirty="0" smtClean="0"/>
              <a:t>for services</a:t>
            </a:r>
            <a:r>
              <a:rPr lang="en-AU" baseline="0" dirty="0" smtClean="0"/>
              <a:t> </a:t>
            </a:r>
            <a:r>
              <a:rPr lang="en-AU" dirty="0" smtClean="0"/>
              <a:t>(H6P2).</a:t>
            </a:r>
            <a:r>
              <a:rPr lang="en-AU" baseline="0" dirty="0" smtClean="0"/>
              <a:t> </a:t>
            </a:r>
            <a:endParaRPr lang="en-AU" dirty="0"/>
          </a:p>
          <a:p>
            <a:pPr marL="171450" indent="-171450">
              <a:buFont typeface="Arial" panose="020B0604020202020204" pitchFamily="34" charset="0"/>
              <a:buChar char="•"/>
            </a:pPr>
            <a:r>
              <a:rPr lang="en-AU" dirty="0" smtClean="0"/>
              <a:t>Later </a:t>
            </a:r>
            <a:r>
              <a:rPr lang="en-AU" dirty="0"/>
              <a:t>slides contain activities to work through some of the details of these other DTS Provisions for complying with </a:t>
            </a:r>
            <a:r>
              <a:rPr lang="en-AU" dirty="0" smtClean="0"/>
              <a:t>H6P2. </a:t>
            </a:r>
            <a:endParaRPr lang="en-AU" dirty="0"/>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b="1" dirty="0"/>
              <a:t>Points of potential confusion:</a:t>
            </a:r>
          </a:p>
          <a:p>
            <a:pPr marL="171450" indent="-171450">
              <a:buFont typeface="Arial" panose="020B0604020202020204" pitchFamily="34" charset="0"/>
              <a:buChar char="•"/>
            </a:pPr>
            <a:r>
              <a:rPr lang="en-AU" b="0" dirty="0"/>
              <a:t>When the NCC references a climate zone, it is referring to one of the eight climate zones described in Schedule </a:t>
            </a:r>
            <a:r>
              <a:rPr lang="en-AU" b="0" dirty="0" smtClean="0"/>
              <a:t>1 </a:t>
            </a:r>
            <a:r>
              <a:rPr lang="en-AU" b="0" dirty="0"/>
              <a:t>Definitions in the NCC</a:t>
            </a:r>
            <a:r>
              <a:rPr lang="en-AU" b="0" dirty="0" smtClean="0"/>
              <a:t>.</a:t>
            </a:r>
            <a:endParaRPr lang="en-AU" b="0" dirty="0"/>
          </a:p>
          <a:p>
            <a:pPr marL="171450" indent="-171450">
              <a:buFont typeface="Arial" panose="020B0604020202020204" pitchFamily="34" charset="0"/>
              <a:buChar char="•"/>
            </a:pPr>
            <a:r>
              <a:rPr lang="en-AU" b="0" dirty="0"/>
              <a:t>The climate zones used in the NatHERS software are not the same as the NCC climate zones. NatHERS software uses a more detailed set of climate zones (69 as at early 2021) that recognise a wide set of climate differences including wind patterns. This doesn’t change the assessment of which NCC climate zone a building falls into</a:t>
            </a:r>
            <a:r>
              <a:rPr lang="en-AU" b="0" dirty="0" smtClean="0"/>
              <a:t>.</a:t>
            </a:r>
            <a:endParaRPr lang="en-AU" b="0" dirty="0"/>
          </a:p>
          <a:p>
            <a:pPr marL="171450" indent="-171450">
              <a:buFont typeface="Arial" panose="020B0604020202020204" pitchFamily="34" charset="0"/>
              <a:buChar char="•"/>
            </a:pPr>
            <a:r>
              <a:rPr lang="en-AU" b="0" dirty="0"/>
              <a:t>Energy efficiency star ratings similar to NatHERS ratings are used for other purposes in some States/Territories. For example, the ACT requires buildings being bought and sold to advertise an energy efficiency rating, known as an EER. If the building is brand new and has never been occupied, a NatHERS rating can be used as the EER (this is usually the NatHERS rating that the building received in order to gain building approval). If the building has been occupied, however, the EER is not quite the same as a NatHERS rating. It is done using different software and rates houses on a scale of 1-6 stars only. </a:t>
            </a:r>
          </a:p>
          <a:p>
            <a:pPr marL="171450" indent="-171450">
              <a:buFont typeface="Arial" panose="020B0604020202020204" pitchFamily="34" charset="0"/>
              <a:buChar char="•"/>
            </a:pPr>
            <a:r>
              <a:rPr lang="en-AU" b="0" dirty="0"/>
              <a:t>An </a:t>
            </a:r>
            <a:r>
              <a:rPr lang="en-AU" b="0" dirty="0" smtClean="0"/>
              <a:t>existing house that receives a 6 star EER rating would </a:t>
            </a:r>
            <a:r>
              <a:rPr lang="en-AU" b="0" dirty="0"/>
              <a:t>not necessarily achieve a </a:t>
            </a:r>
            <a:r>
              <a:rPr lang="en-AU" b="0" dirty="0" smtClean="0"/>
              <a:t>7</a:t>
            </a:r>
            <a:r>
              <a:rPr lang="en-AU" b="0" baseline="0" dirty="0" smtClean="0"/>
              <a:t> </a:t>
            </a:r>
            <a:r>
              <a:rPr lang="en-AU" b="0" dirty="0" smtClean="0"/>
              <a:t>star </a:t>
            </a:r>
            <a:r>
              <a:rPr lang="en-AU" b="0" dirty="0"/>
              <a:t>NatHERS star rating. If a trainee is working in the ACT or nearby, they need to understand the difference between these two rating schemes. An EER is simpler and cheaper than a NatHERS assessment, but you </a:t>
            </a:r>
            <a:r>
              <a:rPr lang="en-AU" b="1" dirty="0"/>
              <a:t>can’t</a:t>
            </a:r>
            <a:r>
              <a:rPr lang="en-AU" b="0" dirty="0"/>
              <a:t> use an EER star rating to apply for building approval for a new building or renovations.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NSW uses a similar rating</a:t>
            </a:r>
            <a:r>
              <a:rPr lang="en-AU" baseline="0" dirty="0" smtClean="0"/>
              <a:t> systems called BASIX</a:t>
            </a:r>
            <a:r>
              <a:rPr lang="en-AU" dirty="0" smtClean="0"/>
              <a:t>.</a:t>
            </a:r>
            <a:r>
              <a:rPr lang="en-AU" baseline="0" dirty="0" smtClean="0"/>
              <a:t> This tool provides NSW homes with the same level of performance as NatHERS 7 star.</a:t>
            </a:r>
            <a:endParaRPr lang="en-AU" dirty="0" smtClean="0"/>
          </a:p>
          <a:p>
            <a:pPr marL="171450" indent="-171450">
              <a:buFont typeface="Arial" panose="020B0604020202020204" pitchFamily="34" charset="0"/>
              <a:buChar char="•"/>
            </a:pPr>
            <a:endParaRPr lang="en-AU" b="0" dirty="0"/>
          </a:p>
        </p:txBody>
      </p:sp>
      <p:sp>
        <p:nvSpPr>
          <p:cNvPr id="4" name="Slide Number Placeholder 3"/>
          <p:cNvSpPr>
            <a:spLocks noGrp="1"/>
          </p:cNvSpPr>
          <p:nvPr>
            <p:ph type="sldNum" sz="quarter" idx="5"/>
          </p:nvPr>
        </p:nvSpPr>
        <p:spPr/>
        <p:txBody>
          <a:bodyPr/>
          <a:lstStyle/>
          <a:p>
            <a:fld id="{0E50A956-E16B-47C1-852D-BC3DD0564875}" type="slidenum">
              <a:rPr lang="en-AU" smtClean="0"/>
              <a:t>9</a:t>
            </a:fld>
            <a:endParaRPr lang="en-AU" dirty="0"/>
          </a:p>
        </p:txBody>
      </p:sp>
    </p:spTree>
    <p:extLst>
      <p:ext uri="{BB962C8B-B14F-4D97-AF65-F5344CB8AC3E}">
        <p14:creationId xmlns:p14="http://schemas.microsoft.com/office/powerpoint/2010/main" val="911134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2.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4.jpeg"/><Relationship Id="rId7"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4.jpeg"/><Relationship Id="rId4" Type="http://schemas.openxmlformats.org/officeDocument/2006/relationships/image" Target="../media/image15.jpeg"/><Relationship Id="rId9"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5.png"/><Relationship Id="rId7"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8.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34.xml"/><Relationship Id="rId5" Type="http://schemas.openxmlformats.org/officeDocument/2006/relationships/image" Target="../media/image1.jpeg"/><Relationship Id="rId4" Type="http://schemas.openxmlformats.org/officeDocument/2006/relationships/image" Target="../media/image21.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22.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2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25.jpeg"/><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jpeg"/><Relationship Id="rId4" Type="http://schemas.openxmlformats.org/officeDocument/2006/relationships/image" Target="../media/image26.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5761037"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16248614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52" userDrawn="1">
          <p15:clr>
            <a:srgbClr val="FBAE40"/>
          </p15:clr>
        </p15:guide>
        <p15:guide id="3" orient="horz" pos="4133" userDrawn="1">
          <p15:clr>
            <a:srgbClr val="FBAE40"/>
          </p15:clr>
        </p15:guide>
        <p15:guide id="4" pos="7469" userDrawn="1">
          <p15:clr>
            <a:srgbClr val="FBAE40"/>
          </p15:clr>
        </p15:guide>
        <p15:guide id="5" pos="3840" userDrawn="1">
          <p15:clr>
            <a:srgbClr val="FBAE40"/>
          </p15:clr>
        </p15:guide>
        <p15:guide id="6" pos="211" userDrawn="1">
          <p15:clr>
            <a:srgbClr val="FBAE40"/>
          </p15:clr>
        </p15:guide>
        <p15:guide id="7" pos="75" userDrawn="1">
          <p15:clr>
            <a:srgbClr val="FBAE40"/>
          </p15:clr>
        </p15:guide>
        <p15:guide id="8" orient="horz" pos="731" userDrawn="1">
          <p15:clr>
            <a:srgbClr val="FBAE40"/>
          </p15:clr>
        </p15:guide>
        <p15:guide id="9" pos="6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82921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2" name="Logo Group">
            <a:extLst>
              <a:ext uri="{FF2B5EF4-FFF2-40B4-BE49-F238E27FC236}">
                <a16:creationId xmlns="" xmlns:a16="http://schemas.microsoft.com/office/drawing/2014/main" id="{02AB6868-BD6C-434E-A43B-35E5BD57B0EF}"/>
              </a:ext>
            </a:extLst>
          </p:cNvPr>
          <p:cNvGrpSpPr/>
          <p:nvPr userDrawn="1"/>
        </p:nvGrpSpPr>
        <p:grpSpPr>
          <a:xfrm>
            <a:off x="6889735" y="4860492"/>
            <a:ext cx="4322543" cy="1159140"/>
            <a:chOff x="6813533" y="4919386"/>
            <a:chExt cx="4322543" cy="1159140"/>
          </a:xfrm>
        </p:grpSpPr>
        <p:pic>
          <p:nvPicPr>
            <p:cNvPr id="33" name="Volume One Logo" descr="Icon&#10;&#10;Description automatically generated">
              <a:extLst>
                <a:ext uri="{FF2B5EF4-FFF2-40B4-BE49-F238E27FC236}">
                  <a16:creationId xmlns="" xmlns:a16="http://schemas.microsoft.com/office/drawing/2014/main" id="{656C93CD-BA91-40CD-9A99-6C5B4CC2B67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80" r="6" b="2027"/>
            <a:stretch/>
          </p:blipFill>
          <p:spPr>
            <a:xfrm>
              <a:off x="6813533" y="4948542"/>
              <a:ext cx="1080000" cy="1113395"/>
            </a:xfrm>
            <a:prstGeom prst="rect">
              <a:avLst/>
            </a:prstGeom>
          </p:spPr>
        </p:pic>
        <p:pic>
          <p:nvPicPr>
            <p:cNvPr id="41" name="Volume Two Logo" descr="A close up of a sign&#10;&#10;Description automatically generated">
              <a:extLst>
                <a:ext uri="{FF2B5EF4-FFF2-40B4-BE49-F238E27FC236}">
                  <a16:creationId xmlns="" xmlns:a16="http://schemas.microsoft.com/office/drawing/2014/main" id="{7BAEB512-3F86-4B4B-B4D1-31ECF250229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42" name="Volume Three Logo" descr="Icon&#10;&#10;Description automatically generated">
              <a:extLst>
                <a:ext uri="{FF2B5EF4-FFF2-40B4-BE49-F238E27FC236}">
                  <a16:creationId xmlns="" xmlns:a16="http://schemas.microsoft.com/office/drawing/2014/main" id="{B3ED102E-638D-4027-BE3E-BE299E3BF4A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 b="3911"/>
            <a:stretch/>
          </p:blipFill>
          <p:spPr>
            <a:xfrm>
              <a:off x="10056076" y="4919386"/>
              <a:ext cx="1080000" cy="1116859"/>
            </a:xfrm>
            <a:prstGeom prst="rect">
              <a:avLst/>
            </a:prstGeom>
          </p:spPr>
        </p:pic>
      </p:grpSp>
      <p:cxnSp>
        <p:nvCxnSpPr>
          <p:cNvPr id="48" name="Straight Connector 47">
            <a:extLst>
              <a:ext uri="{FF2B5EF4-FFF2-40B4-BE49-F238E27FC236}">
                <a16:creationId xmlns="" xmlns:a16="http://schemas.microsoft.com/office/drawing/2014/main" id="{F969FE4F-4AC7-48FA-93C2-B1333A56B492}"/>
              </a:ext>
            </a:extLst>
          </p:cNvPr>
          <p:cNvCxnSpPr>
            <a:cxnSpLocks/>
          </p:cNvCxnSpPr>
          <p:nvPr userDrawn="1"/>
        </p:nvCxnSpPr>
        <p:spPr>
          <a:xfrm>
            <a:off x="6652298" y="3916450"/>
            <a:ext cx="4683125"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9" name="MOdule Title Placeholder">
            <a:extLst>
              <a:ext uri="{FF2B5EF4-FFF2-40B4-BE49-F238E27FC236}">
                <a16:creationId xmlns="" xmlns:a16="http://schemas.microsoft.com/office/drawing/2014/main" id="{93423113-9E48-4537-BE97-FB8CB2C86676}"/>
              </a:ext>
            </a:extLst>
          </p:cNvPr>
          <p:cNvSpPr>
            <a:spLocks noGrp="1"/>
          </p:cNvSpPr>
          <p:nvPr>
            <p:ph type="body" sz="quarter" idx="10" hasCustomPrompt="1"/>
          </p:nvPr>
        </p:nvSpPr>
        <p:spPr>
          <a:xfrm>
            <a:off x="6652298" y="555179"/>
            <a:ext cx="4683125" cy="3163966"/>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 xmlns:a16="http://schemas.microsoft.com/office/drawing/2014/main" id="{76D11A82-BD37-4D13-BB7C-3D8D766A406F}"/>
              </a:ext>
            </a:extLst>
          </p:cNvPr>
          <p:cNvSpPr txBox="1"/>
          <p:nvPr userDrawn="1"/>
        </p:nvSpPr>
        <p:spPr>
          <a:xfrm>
            <a:off x="8288831"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3747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500"/>
                                        <p:tgtEl>
                                          <p:spTgt spid="49">
                                            <p:txEl>
                                              <p:pRg st="0" end="0"/>
                                            </p:txEl>
                                          </p:spTgt>
                                        </p:tgtEl>
                                      </p:cBhvr>
                                    </p:animEffect>
                                  </p:childTnLst>
                                </p:cTn>
                              </p:par>
                            </p:childTnLst>
                          </p:cTn>
                        </p:par>
                        <p:par>
                          <p:cTn id="20" fill="hold">
                            <p:stCondLst>
                              <p:cond delay="4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par>
                          <p:cTn id="24" fill="hold">
                            <p:stCondLst>
                              <p:cond delay="5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500"/>
                                        <p:tgtEl>
                                          <p:spTgt spid="31"/>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dissolve">
                      <p:cBhvr>
                        <p:cTn dur="500"/>
                        <p:tgtEl>
                          <p:spTgt spid="49"/>
                        </p:tgtEl>
                      </p:cBhvr>
                    </p:animEffect>
                  </p:childTnLst>
                </p:cTn>
              </p:par>
            </p:tnLst>
          </p:tmpl>
        </p:tmplLst>
      </p:bldP>
      <p:bldP spid="31"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re final slide">
    <p:spTree>
      <p:nvGrpSpPr>
        <p:cNvPr id="1" name=""/>
        <p:cNvGrpSpPr/>
        <p:nvPr/>
      </p:nvGrpSpPr>
      <p:grpSpPr>
        <a:xfrm>
          <a:off x="0" y="0"/>
          <a:ext cx="0" cy="0"/>
          <a:chOff x="0" y="0"/>
          <a:chExt cx="0" cy="0"/>
        </a:xfrm>
      </p:grpSpPr>
      <p:sp>
        <p:nvSpPr>
          <p:cNvPr id="13"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4" name="Slide Title">
            <a:extLst>
              <a:ext uri="{FF2B5EF4-FFF2-40B4-BE49-F238E27FC236}">
                <a16:creationId xmlns="" xmlns:a16="http://schemas.microsoft.com/office/drawing/2014/main"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0"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pic>
        <p:nvPicPr>
          <p:cNvPr id="6" name="Volume One Logo" descr="Volume One icon">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2" name="Volume Two Logo" descr="Volume Two icon">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1" name="Volume Three Logo" descr="Volume Three icon">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49741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sp>
        <p:nvSpPr>
          <p:cNvPr id="40" name="MOdule Title Placeholder">
            <a:extLst>
              <a:ext uri="{FF2B5EF4-FFF2-40B4-BE49-F238E27FC236}">
                <a16:creationId xmlns="" xmlns:a16="http://schemas.microsoft.com/office/drawing/2014/main" id="{082AA8BB-477A-499A-B7D8-A44C06777F17}"/>
              </a:ext>
            </a:extLst>
          </p:cNvPr>
          <p:cNvSpPr>
            <a:spLocks noGrp="1"/>
          </p:cNvSpPr>
          <p:nvPr>
            <p:ph type="body" sz="quarter" idx="10" hasCustomPrompt="1"/>
          </p:nvPr>
        </p:nvSpPr>
        <p:spPr>
          <a:xfrm>
            <a:off x="6674070" y="555175"/>
            <a:ext cx="4683125" cy="3163970"/>
          </a:xfrm>
        </p:spPr>
        <p:txBody>
          <a:bodyPr anchor="b"/>
          <a:lstStyle>
            <a:lvl1pPr algn="ctr">
              <a:buNone/>
              <a:defRPr sz="3600" b="1"/>
            </a:lvl1pPr>
          </a:lstStyle>
          <a:p>
            <a:pPr lvl="0"/>
            <a:r>
              <a:rPr lang="en-US" dirty="0"/>
              <a:t>Module title here in sentence case</a:t>
            </a:r>
            <a:endParaRPr lang="en-AU" dirty="0"/>
          </a:p>
        </p:txBody>
      </p:sp>
      <p:cxnSp>
        <p:nvCxnSpPr>
          <p:cNvPr id="39"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1" name="NCC Tutor title">
            <a:extLst>
              <a:ext uri="{FF2B5EF4-FFF2-40B4-BE49-F238E27FC236}">
                <a16:creationId xmlns="" xmlns:a16="http://schemas.microsoft.com/office/drawing/2014/main" id="{91ADC937-95B5-426A-BDA6-A3A25FC8DEAE}"/>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pic>
        <p:nvPicPr>
          <p:cNvPr id="31" name="Volume One icon" descr="Icon&#10;&#10;Description automatically generated">
            <a:extLst>
              <a:ext uri="{FF2B5EF4-FFF2-40B4-BE49-F238E27FC236}">
                <a16:creationId xmlns="" xmlns:a16="http://schemas.microsoft.com/office/drawing/2014/main" id="{1144ECF1-30E3-4F94-ADFB-809A1FD39E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80" r="6" b="2027"/>
          <a:stretch/>
        </p:blipFill>
        <p:spPr>
          <a:xfrm>
            <a:off x="8435037" y="4880279"/>
            <a:ext cx="1161189" cy="1112400"/>
          </a:xfrm>
          <a:prstGeom prst="rect">
            <a:avLst/>
          </a:prstGeom>
        </p:spPr>
      </p:pic>
    </p:spTree>
    <p:custDataLst>
      <p:tags r:id="rId1"/>
    </p:custDataLst>
    <p:extLst>
      <p:ext uri="{BB962C8B-B14F-4D97-AF65-F5344CB8AC3E}">
        <p14:creationId xmlns:p14="http://schemas.microsoft.com/office/powerpoint/2010/main" val="263479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 One final slide">
    <p:spTree>
      <p:nvGrpSpPr>
        <p:cNvPr id="1" name=""/>
        <p:cNvGrpSpPr/>
        <p:nvPr/>
      </p:nvGrpSpPr>
      <p:grpSpPr>
        <a:xfrm>
          <a:off x="0" y="0"/>
          <a:ext cx="0" cy="0"/>
          <a:chOff x="0" y="0"/>
          <a:chExt cx="0" cy="0"/>
        </a:xfrm>
      </p:grpSpPr>
      <p:sp>
        <p:nvSpPr>
          <p:cNvPr id="8" name="Blue background">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E6BE14E1-748E-4B5B-B480-99A51401201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Banner Logo" descr="NCC Volume One Logo. A stylised multi-storey building in bright blue.">
            <a:extLst>
              <a:ext uri="{FF2B5EF4-FFF2-40B4-BE49-F238E27FC236}">
                <a16:creationId xmlns="" xmlns:a16="http://schemas.microsoft.com/office/drawing/2014/main" id="{FA7DE926-4B22-4669-B4C2-856FB0FFA7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2361" cy="1622361"/>
          </a:xfrm>
          <a:prstGeom prst="rect">
            <a:avLst/>
          </a:prstGeom>
        </p:spPr>
      </p:pic>
      <p:pic>
        <p:nvPicPr>
          <p:cNvPr id="9" name="Volume One Logo" descr="Volume One icon">
            <a:extLst>
              <a:ext uri="{FF2B5EF4-FFF2-40B4-BE49-F238E27FC236}">
                <a16:creationId xmlns="" xmlns:a16="http://schemas.microsoft.com/office/drawing/2014/main" id="{CB3830D5-76FD-4926-8E71-B880DDF59BA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4" name="Volume Two Logo" descr="Volume Two icon">
            <a:extLst>
              <a:ext uri="{FF2B5EF4-FFF2-40B4-BE49-F238E27FC236}">
                <a16:creationId xmlns="" xmlns:a16="http://schemas.microsoft.com/office/drawing/2014/main" id="{5DCA19E3-EAE3-449A-88D4-6D8EE28EBAC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a:extLst>
              <a:ext uri="{FF2B5EF4-FFF2-40B4-BE49-F238E27FC236}">
                <a16:creationId xmlns="" xmlns:a16="http://schemas.microsoft.com/office/drawing/2014/main" id="{CBBCCEDC-7B65-41A6-88F8-E300DDB4D78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31312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l Two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7" name="Volume Two Logo" descr="A close up of a sign&#10;&#10;Description automatically generated">
            <a:extLst>
              <a:ext uri="{FF2B5EF4-FFF2-40B4-BE49-F238E27FC236}">
                <a16:creationId xmlns="" xmlns:a16="http://schemas.microsoft.com/office/drawing/2014/main" id="{C3D3E5C5-C5D9-451B-94D1-E6DC683020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201" r="6" b="6"/>
          <a:stretch/>
        </p:blipFill>
        <p:spPr>
          <a:xfrm>
            <a:off x="8487061" y="4906237"/>
            <a:ext cx="1080000" cy="1113395"/>
          </a:xfrm>
          <a:prstGeom prst="rect">
            <a:avLst/>
          </a:prstGeom>
        </p:spPr>
      </p:pic>
      <p:cxnSp>
        <p:nvCxnSpPr>
          <p:cNvPr id="39" name="Straight Connector 38">
            <a:extLst>
              <a:ext uri="{FF2B5EF4-FFF2-40B4-BE49-F238E27FC236}">
                <a16:creationId xmlns="" xmlns:a16="http://schemas.microsoft.com/office/drawing/2014/main" id="{B293FB77-C16E-46CF-8CDC-005A2CD4DF5F}"/>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5DE4E80C-6AFC-4FD4-9FFA-38744967D1A3}"/>
              </a:ext>
            </a:extLst>
          </p:cNvPr>
          <p:cNvSpPr>
            <a:spLocks noGrp="1"/>
          </p:cNvSpPr>
          <p:nvPr>
            <p:ph type="body" sz="quarter" idx="10" hasCustomPrompt="1"/>
          </p:nvPr>
        </p:nvSpPr>
        <p:spPr>
          <a:xfrm>
            <a:off x="6674070" y="566061"/>
            <a:ext cx="4683125" cy="3153084"/>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E8EF219C-39A1-4D3A-8EA4-94D70AADD3B2}"/>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858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 Two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Logo" descr="NCC Volume Two Logo. A stylised house in bright red.">
            <a:extLst>
              <a:ext uri="{FF2B5EF4-FFF2-40B4-BE49-F238E27FC236}">
                <a16:creationId xmlns="" xmlns:a16="http://schemas.microsoft.com/office/drawing/2014/main" id="{D18EBA45-13F9-4B66-AB74-B13D2CC452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9" name="Volume One Logo" descr="Volume One icon">
            <a:extLst>
              <a:ext uri="{FF2B5EF4-FFF2-40B4-BE49-F238E27FC236}">
                <a16:creationId xmlns="" xmlns:a16="http://schemas.microsoft.com/office/drawing/2014/main" id="{76BDEF9D-2610-44D6-B71A-B3DABC16E3B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4" name="Volume Two Logo" descr="Volume Two icon">
            <a:extLst>
              <a:ext uri="{FF2B5EF4-FFF2-40B4-BE49-F238E27FC236}">
                <a16:creationId xmlns="" xmlns:a16="http://schemas.microsoft.com/office/drawing/2014/main" id="{4B003636-5D59-48E7-983C-B30421BDDD3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 xmlns:a16="http://schemas.microsoft.com/office/drawing/2014/main" id="{ED82B860-1B34-4DC4-9FB6-CB764C3D435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10756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ol Three Title slide">
    <p:spTree>
      <p:nvGrpSpPr>
        <p:cNvPr id="1" name=""/>
        <p:cNvGrpSpPr/>
        <p:nvPr/>
      </p:nvGrpSpPr>
      <p:grpSpPr>
        <a:xfrm>
          <a:off x="0" y="0"/>
          <a:ext cx="0" cy="0"/>
          <a:chOff x="0" y="0"/>
          <a:chExt cx="0" cy="0"/>
        </a:xfrm>
      </p:grpSpPr>
      <p:grpSp>
        <p:nvGrpSpPr>
          <p:cNvPr id="1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12" name="Rectangle 11">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16" name="Rectangle 1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19" name="Rectangle 1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21" name="Rectangle 2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23" name="Rectangle 2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26" name="Rectangle 2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pic>
        <p:nvPicPr>
          <p:cNvPr id="33" name="Volume Three icon" descr="Icon&#10;&#10;Description automatically generated">
            <a:extLst>
              <a:ext uri="{FF2B5EF4-FFF2-40B4-BE49-F238E27FC236}">
                <a16:creationId xmlns="" xmlns:a16="http://schemas.microsoft.com/office/drawing/2014/main" id="{A35C43B3-F8F6-4913-9806-26CA25B452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 b="3911"/>
          <a:stretch/>
        </p:blipFill>
        <p:spPr>
          <a:xfrm>
            <a:off x="8487700" y="4933066"/>
            <a:ext cx="1080000" cy="1037841"/>
          </a:xfrm>
          <a:prstGeom prst="rect">
            <a:avLst/>
          </a:prstGeom>
        </p:spPr>
      </p:pic>
      <p:cxnSp>
        <p:nvCxnSpPr>
          <p:cNvPr id="39" name="Straight Connector 38">
            <a:extLst>
              <a:ext uri="{FF2B5EF4-FFF2-40B4-BE49-F238E27FC236}">
                <a16:creationId xmlns="" xmlns:a16="http://schemas.microsoft.com/office/drawing/2014/main" id="{9A7CD7DF-4FF0-4132-8B9A-48280D79DE4F}"/>
              </a:ext>
            </a:extLst>
          </p:cNvPr>
          <p:cNvCxnSpPr>
            <a:cxnSpLocks/>
          </p:cNvCxnSpPr>
          <p:nvPr userDrawn="1"/>
        </p:nvCxnSpPr>
        <p:spPr>
          <a:xfrm>
            <a:off x="6652298" y="3916450"/>
            <a:ext cx="471578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 xmlns:a16="http://schemas.microsoft.com/office/drawing/2014/main" id="{7A71E773-6C4D-481A-898C-26074CBE6872}"/>
              </a:ext>
            </a:extLst>
          </p:cNvPr>
          <p:cNvSpPr>
            <a:spLocks noGrp="1"/>
          </p:cNvSpPr>
          <p:nvPr>
            <p:ph type="body" sz="quarter" idx="10" hasCustomPrompt="1"/>
          </p:nvPr>
        </p:nvSpPr>
        <p:spPr>
          <a:xfrm>
            <a:off x="6684956" y="555177"/>
            <a:ext cx="4683125" cy="3163968"/>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 xmlns:a16="http://schemas.microsoft.com/office/drawing/2014/main"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5061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dissolve">
                                      <p:cBhvr>
                                        <p:cTn id="3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l Three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B446DCBF-FBC8-47F0-8318-F19954299C5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4" name="Title logo" descr="NCC Volume 3 Logo. A stylised tap with a drop of water falling from it, in bright green.">
            <a:extLst>
              <a:ext uri="{FF2B5EF4-FFF2-40B4-BE49-F238E27FC236}">
                <a16:creationId xmlns="" xmlns:a16="http://schemas.microsoft.com/office/drawing/2014/main" id="{1EF8326A-463F-4E09-B382-C12145DC007B}"/>
              </a:ext>
              <a:ext uri="{C183D7F6-B498-43B3-948B-1728B52AA6E4}">
                <adec:decorative xmlns=""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9" name="Volume One Logo" descr="Volume One icon">
            <a:extLst>
              <a:ext uri="{FF2B5EF4-FFF2-40B4-BE49-F238E27FC236}">
                <a16:creationId xmlns="" xmlns:a16="http://schemas.microsoft.com/office/drawing/2014/main" id="{1731123D-61AD-4594-99F1-097E4D423A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3" name="Volume Two Logo" descr="Volume Two icon">
            <a:extLst>
              <a:ext uri="{FF2B5EF4-FFF2-40B4-BE49-F238E27FC236}">
                <a16:creationId xmlns="" xmlns:a16="http://schemas.microsoft.com/office/drawing/2014/main" id="{200A38D2-4D8E-4FC6-AB43-5F1F5DFC28F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 xmlns:a16="http://schemas.microsoft.com/office/drawing/2014/main" id="{B275588B-6871-4398-BBA3-9E05C6704A8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26043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 xmlns:a16="http://schemas.microsoft.com/office/drawing/2014/main"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FD954AFE-8BDE-4409-8467-E0DC2498EB9A}"/>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 xmlns:a16="http://schemas.microsoft.com/office/drawing/2014/main"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44198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1915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B9AC15-98AE-4666-8562-52E6882B9B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C074F01E-6942-4B35-8023-71E37211C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C1CB632-D647-4495-BD05-5B41D7EBDAC6}"/>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 xmlns:a16="http://schemas.microsoft.com/office/drawing/2014/main"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414834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 xmlns:a16="http://schemas.microsoft.com/office/drawing/2014/main"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3969A13-F310-4DD6-8A13-5577962E6817}"/>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 xmlns:a16="http://schemas.microsoft.com/office/drawing/2014/main"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56914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66576-D9BE-4564-9B74-18490FAC391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0818A964-EA98-4664-AF81-27A3EFF41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 xmlns:a16="http://schemas.microsoft.com/office/drawing/2014/main" id="{0B584CAA-9FC0-45E1-897C-331939C417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 xmlns:a16="http://schemas.microsoft.com/office/drawing/2014/main" id="{D038EEE6-1996-4FB9-8492-F38D75400919}"/>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6" name="Footer Placeholder 5">
            <a:extLst>
              <a:ext uri="{FF2B5EF4-FFF2-40B4-BE49-F238E27FC236}">
                <a16:creationId xmlns="" xmlns:a16="http://schemas.microsoft.com/office/drawing/2014/main"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460841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00295B-F756-451B-82F7-1147A190149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718CF46-A52C-4B13-84B5-A392CE9F4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 xmlns:a16="http://schemas.microsoft.com/office/drawing/2014/main"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F8EE057-FF1C-42F7-900E-21B8EAAC3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 xmlns:a16="http://schemas.microsoft.com/office/drawing/2014/main" id="{E8A2DC4B-669D-4018-9C3E-DCF45ABC2160}"/>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8" name="Footer Placeholder 7">
            <a:extLst>
              <a:ext uri="{FF2B5EF4-FFF2-40B4-BE49-F238E27FC236}">
                <a16:creationId xmlns="" xmlns:a16="http://schemas.microsoft.com/office/drawing/2014/main"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 xmlns:a16="http://schemas.microsoft.com/office/drawing/2014/main"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956916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FBC75-DCD0-4B85-9A95-43BEF220D63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221F0C04-E8A1-4E45-843E-FA50864BFA14}"/>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4" name="Footer Placeholder 3">
            <a:extLst>
              <a:ext uri="{FF2B5EF4-FFF2-40B4-BE49-F238E27FC236}">
                <a16:creationId xmlns="" xmlns:a16="http://schemas.microsoft.com/office/drawing/2014/main"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 xmlns:a16="http://schemas.microsoft.com/office/drawing/2014/main"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548403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781C552-929F-4A47-AE1F-88E58F49E968}"/>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3" name="Footer Placeholder 2">
            <a:extLst>
              <a:ext uri="{FF2B5EF4-FFF2-40B4-BE49-F238E27FC236}">
                <a16:creationId xmlns="" xmlns:a16="http://schemas.microsoft.com/office/drawing/2014/main"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 xmlns:a16="http://schemas.microsoft.com/office/drawing/2014/main"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089897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DA735EF-8D89-4E77-9CB5-AD3A6CBB5F03}"/>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6" name="Footer Placeholder 5">
            <a:extLst>
              <a:ext uri="{FF2B5EF4-FFF2-40B4-BE49-F238E27FC236}">
                <a16:creationId xmlns="" xmlns:a16="http://schemas.microsoft.com/office/drawing/2014/main"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06471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 xmlns:a16="http://schemas.microsoft.com/office/drawing/2014/main"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 xmlns:a16="http://schemas.microsoft.com/office/drawing/2014/main"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EF8064E-C222-4AA7-ABC9-F87B18D14845}"/>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6" name="Footer Placeholder 5">
            <a:extLst>
              <a:ext uri="{FF2B5EF4-FFF2-40B4-BE49-F238E27FC236}">
                <a16:creationId xmlns="" xmlns:a16="http://schemas.microsoft.com/office/drawing/2014/main"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 xmlns:a16="http://schemas.microsoft.com/office/drawing/2014/main"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960437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ECFBA-EC1E-4B5A-AEE3-E6703241F10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BDAA4E1F-85CA-481D-A51F-3BC1FDDC1E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D7E0787B-7D7C-4ABB-902A-AD2D38A08224}"/>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 xmlns:a16="http://schemas.microsoft.com/office/drawing/2014/main"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064774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48E9EB-C98C-4E3B-9CB5-CB20429363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 xmlns:a16="http://schemas.microsoft.com/office/drawing/2014/main" id="{E182D213-D3C7-4AB5-B901-6E422182E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2058E313-51F0-4F79-9E2A-2879DCEF1686}"/>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 xmlns:a16="http://schemas.microsoft.com/office/drawing/2014/main"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 xmlns:a16="http://schemas.microsoft.com/office/drawing/2014/main"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22235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2 equal columns no animations</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482978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r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26711"/>
            <a:ext cx="5192854" cy="1188000"/>
            <a:chOff x="651589" y="726711"/>
            <a:chExt cx="5192854" cy="1188000"/>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1670"/>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6711"/>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671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26711"/>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5224"/>
            <a:ext cx="5192854" cy="1188000"/>
            <a:chOff x="651589" y="2045224"/>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5224"/>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5224"/>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70183"/>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5224"/>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5776"/>
            <a:ext cx="5192854" cy="1188000"/>
            <a:chOff x="651589" y="3405776"/>
            <a:chExt cx="5192854" cy="1188000"/>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5776"/>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30735"/>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5776"/>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5776"/>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6094"/>
              <a:ext cx="1188000" cy="1138083"/>
            </a:xfrm>
            <a:prstGeom prst="rect">
              <a:avLst/>
            </a:prstGeom>
          </p:spPr>
        </p:pic>
      </p:grpSp>
      <p:sp>
        <p:nvSpPr>
          <p:cNvPr id="49" name="MOdule Title Placeholder">
            <a:extLst>
              <a:ext uri="{FF2B5EF4-FFF2-40B4-BE49-F238E27FC236}">
                <a16:creationId xmlns:a16="http://schemas.microsoft.com/office/drawing/2014/main" xmlns="" id="{93423113-9E48-4537-BE97-FB8CB2C86676}"/>
              </a:ext>
            </a:extLst>
          </p:cNvPr>
          <p:cNvSpPr>
            <a:spLocks noGrp="1"/>
          </p:cNvSpPr>
          <p:nvPr>
            <p:ph type="body" sz="quarter" idx="10" hasCustomPrompt="1"/>
          </p:nvPr>
        </p:nvSpPr>
        <p:spPr>
          <a:xfrm>
            <a:off x="6679684" y="751671"/>
            <a:ext cx="4683125" cy="2967474"/>
          </a:xfrm>
        </p:spPr>
        <p:txBody>
          <a:bodyPr anchor="b"/>
          <a:lstStyle>
            <a:lvl1pPr algn="ctr">
              <a:buNone/>
              <a:defRPr sz="3600" b="1"/>
            </a:lvl1pPr>
          </a:lstStyle>
          <a:p>
            <a:pPr lvl="0"/>
            <a:r>
              <a:rPr lang="en-US" dirty="0"/>
              <a:t>Module title here in sentence case</a:t>
            </a:r>
            <a:endParaRPr lang="en-AU" dirty="0"/>
          </a:p>
        </p:txBody>
      </p:sp>
      <p:sp>
        <p:nvSpPr>
          <p:cNvPr id="31" name="NCC Tutor title">
            <a:extLst>
              <a:ext uri="{FF2B5EF4-FFF2-40B4-BE49-F238E27FC236}">
                <a16:creationId xmlns:a16="http://schemas.microsoft.com/office/drawing/2014/main" xmlns="" id="{76D11A82-BD37-4D13-BB7C-3D8D766A406F}"/>
              </a:ext>
            </a:extLst>
          </p:cNvPr>
          <p:cNvSpPr txBox="1"/>
          <p:nvPr/>
        </p:nvSpPr>
        <p:spPr>
          <a:xfrm>
            <a:off x="8260801" y="4049105"/>
            <a:ext cx="1520890" cy="400110"/>
          </a:xfrm>
          <a:prstGeom prst="rect">
            <a:avLst/>
          </a:prstGeom>
          <a:noFill/>
        </p:spPr>
        <p:txBody>
          <a:bodyPr wrap="square" rtlCol="0">
            <a:spAutoFit/>
          </a:bodyPr>
          <a:lstStyle/>
          <a:p>
            <a:r>
              <a:rPr lang="en-AU" sz="2000" b="1" dirty="0"/>
              <a:t>NCC Tutor</a:t>
            </a:r>
          </a:p>
        </p:txBody>
      </p:sp>
      <p:cxnSp>
        <p:nvCxnSpPr>
          <p:cNvPr id="34" name="Straight Connector 33">
            <a:extLst>
              <a:ext uri="{FF2B5EF4-FFF2-40B4-BE49-F238E27FC236}">
                <a16:creationId xmlns:a16="http://schemas.microsoft.com/office/drawing/2014/main" xmlns="" id="{14CEF165-3653-4513-BF1C-987D24D76A87}"/>
              </a:ext>
            </a:extLst>
          </p:cNvPr>
          <p:cNvCxnSpPr>
            <a:cxnSpLocks/>
          </p:cNvCxnSpPr>
          <p:nvPr/>
        </p:nvCxnSpPr>
        <p:spPr>
          <a:xfrm>
            <a:off x="6679684" y="3916450"/>
            <a:ext cx="4683125"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6203" y="4868863"/>
            <a:ext cx="1077440" cy="107744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9240" y="4868863"/>
            <a:ext cx="1073469" cy="107346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8306" y="4868863"/>
            <a:ext cx="1087984" cy="1087984"/>
          </a:xfrm>
          <a:prstGeom prst="rect">
            <a:avLst/>
          </a:prstGeom>
        </p:spPr>
      </p:pic>
      <p:grpSp>
        <p:nvGrpSpPr>
          <p:cNvPr id="30"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7"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8" name="Rectangle 37">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ectangle 38">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0" name="Picture 39"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1" name="Rectangle 40">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2"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3" name="Rectangle 42">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4" name="Picture 43"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5" name="Rectangle 44">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Rectangle 45">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7"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48" name="Rectangle 47">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2" name="Picture 51"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grpSp>
        <p:nvGrpSpPr>
          <p:cNvPr id="53" name="Logo Group">
            <a:extLst>
              <a:ext uri="{FF2B5EF4-FFF2-40B4-BE49-F238E27FC236}">
                <a16:creationId xmlns="" xmlns:a16="http://schemas.microsoft.com/office/drawing/2014/main" id="{02AB6868-BD6C-434E-A43B-35E5BD57B0EF}"/>
              </a:ext>
            </a:extLst>
          </p:cNvPr>
          <p:cNvGrpSpPr/>
          <p:nvPr userDrawn="1"/>
        </p:nvGrpSpPr>
        <p:grpSpPr>
          <a:xfrm>
            <a:off x="6889735" y="4860492"/>
            <a:ext cx="4322543" cy="1159140"/>
            <a:chOff x="6813533" y="4919386"/>
            <a:chExt cx="4322543" cy="1159140"/>
          </a:xfrm>
        </p:grpSpPr>
        <p:pic>
          <p:nvPicPr>
            <p:cNvPr id="54" name="Volume One Logo" descr="Icon&#10;&#10;Description automatically generated">
              <a:extLst>
                <a:ext uri="{FF2B5EF4-FFF2-40B4-BE49-F238E27FC236}">
                  <a16:creationId xmlns="" xmlns:a16="http://schemas.microsoft.com/office/drawing/2014/main" id="{656C93CD-BA91-40CD-9A99-6C5B4CC2B6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2180" r="6" b="2027"/>
            <a:stretch/>
          </p:blipFill>
          <p:spPr>
            <a:xfrm>
              <a:off x="6813533" y="4948542"/>
              <a:ext cx="1080000" cy="1113395"/>
            </a:xfrm>
            <a:prstGeom prst="rect">
              <a:avLst/>
            </a:prstGeom>
          </p:spPr>
        </p:pic>
        <p:pic>
          <p:nvPicPr>
            <p:cNvPr id="55" name="Volume Two Logo" descr="A close up of a sign&#10;&#10;Description automatically generated">
              <a:extLst>
                <a:ext uri="{FF2B5EF4-FFF2-40B4-BE49-F238E27FC236}">
                  <a16:creationId xmlns="" xmlns:a16="http://schemas.microsoft.com/office/drawing/2014/main" id="{7BAEB512-3F86-4B4B-B4D1-31ECF250229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4201" r="6" b="6"/>
            <a:stretch/>
          </p:blipFill>
          <p:spPr>
            <a:xfrm>
              <a:off x="8487061" y="4965131"/>
              <a:ext cx="1080000" cy="1113395"/>
            </a:xfrm>
            <a:prstGeom prst="rect">
              <a:avLst/>
            </a:prstGeom>
          </p:spPr>
        </p:pic>
        <p:pic>
          <p:nvPicPr>
            <p:cNvPr id="56" name="Volume Three Logo" descr="Icon&#10;&#10;Description automatically generated">
              <a:extLst>
                <a:ext uri="{FF2B5EF4-FFF2-40B4-BE49-F238E27FC236}">
                  <a16:creationId xmlns="" xmlns:a16="http://schemas.microsoft.com/office/drawing/2014/main" id="{B3ED102E-638D-4027-BE3E-BE299E3BF4A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7" b="3911"/>
            <a:stretch/>
          </p:blipFill>
          <p:spPr>
            <a:xfrm>
              <a:off x="10056076" y="4919386"/>
              <a:ext cx="1080000" cy="1116859"/>
            </a:xfrm>
            <a:prstGeom prst="rect">
              <a:avLst/>
            </a:prstGeom>
          </p:spPr>
        </p:pic>
      </p:grpSp>
      <p:cxnSp>
        <p:nvCxnSpPr>
          <p:cNvPr id="57" name="Straight Connector 56">
            <a:extLst>
              <a:ext uri="{FF2B5EF4-FFF2-40B4-BE49-F238E27FC236}">
                <a16:creationId xmlns="" xmlns:a16="http://schemas.microsoft.com/office/drawing/2014/main" id="{F969FE4F-4AC7-48FA-93C2-B1333A56B492}"/>
              </a:ext>
            </a:extLst>
          </p:cNvPr>
          <p:cNvCxnSpPr>
            <a:cxnSpLocks/>
          </p:cNvCxnSpPr>
          <p:nvPr userDrawn="1"/>
        </p:nvCxnSpPr>
        <p:spPr>
          <a:xfrm>
            <a:off x="6652298" y="3916450"/>
            <a:ext cx="4683125"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8" name="NCC Tutor title">
            <a:extLst>
              <a:ext uri="{FF2B5EF4-FFF2-40B4-BE49-F238E27FC236}">
                <a16:creationId xmlns="" xmlns:a16="http://schemas.microsoft.com/office/drawing/2014/main" id="{76D11A82-BD37-4D13-BB7C-3D8D766A406F}"/>
              </a:ext>
            </a:extLst>
          </p:cNvPr>
          <p:cNvSpPr txBox="1"/>
          <p:nvPr userDrawn="1"/>
        </p:nvSpPr>
        <p:spPr>
          <a:xfrm>
            <a:off x="8288831"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333982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9"/>
                                          </p:stCondLst>
                                        </p:cTn>
                                        <p:tgtEl>
                                          <p:spTgt spid="2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999"/>
                                          </p:stCondLst>
                                        </p:cTn>
                                        <p:tgtEl>
                                          <p:spTgt spid="2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999"/>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9" presetClass="entr" presetSubtype="0" fill="hold" grpId="0" nodeType="afterEffect">
                                  <p:stCondLst>
                                    <p:cond delay="50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dissolve">
                                      <p:cBhvr>
                                        <p:cTn id="19" dur="1000"/>
                                        <p:tgtEl>
                                          <p:spTgt spid="49">
                                            <p:txEl>
                                              <p:pRg st="0" end="0"/>
                                            </p:txEl>
                                          </p:spTgt>
                                        </p:tgtEl>
                                      </p:cBhvr>
                                    </p:animEffect>
                                  </p:childTnLst>
                                </p:cTn>
                              </p:par>
                            </p:childTnLst>
                          </p:cTn>
                        </p:par>
                        <p:par>
                          <p:cTn id="20" fill="hold">
                            <p:stCondLst>
                              <p:cond delay="5500"/>
                            </p:stCondLst>
                            <p:childTnLst>
                              <p:par>
                                <p:cTn id="21" presetID="9"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1000"/>
                                        <p:tgtEl>
                                          <p:spTgt spid="34"/>
                                        </p:tgtEl>
                                      </p:cBhvr>
                                    </p:animEffect>
                                  </p:childTnLst>
                                </p:cTn>
                              </p:par>
                            </p:childTnLst>
                          </p:cTn>
                        </p:par>
                        <p:par>
                          <p:cTn id="24" fill="hold">
                            <p:stCondLst>
                              <p:cond delay="6500"/>
                            </p:stCondLst>
                            <p:childTnLst>
                              <p:par>
                                <p:cTn id="25" presetID="9"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dissolve">
                                      <p:cBhvr>
                                        <p:cTn id="27" dur="1000"/>
                                        <p:tgtEl>
                                          <p:spTgt spid="31"/>
                                        </p:tgtEl>
                                      </p:cBhvr>
                                    </p:animEffect>
                                  </p:childTnLst>
                                </p:cTn>
                              </p:par>
                            </p:childTnLst>
                          </p:cTn>
                        </p:par>
                        <p:par>
                          <p:cTn id="28" fill="hold">
                            <p:stCondLst>
                              <p:cond delay="7500"/>
                            </p:stCondLst>
                            <p:childTnLst>
                              <p:par>
                                <p:cTn id="29" presetID="1" presetClass="entr" presetSubtype="0" fill="hold" nodeType="afterEffect">
                                  <p:stCondLst>
                                    <p:cond delay="0"/>
                                  </p:stCondLst>
                                  <p:childTnLst>
                                    <p:set>
                                      <p:cBhvr>
                                        <p:cTn id="30" dur="1" fill="hold">
                                          <p:stCondLst>
                                            <p:cond delay="999"/>
                                          </p:stCondLst>
                                        </p:cTn>
                                        <p:tgtEl>
                                          <p:spTgt spid="47"/>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nodeType="afterEffect">
                                  <p:stCondLst>
                                    <p:cond delay="0"/>
                                  </p:stCondLst>
                                  <p:childTnLst>
                                    <p:set>
                                      <p:cBhvr>
                                        <p:cTn id="33" dur="1" fill="hold">
                                          <p:stCondLst>
                                            <p:cond delay="999"/>
                                          </p:stCondLst>
                                        </p:cTn>
                                        <p:tgtEl>
                                          <p:spTgt spid="42"/>
                                        </p:tgtEl>
                                        <p:attrNameLst>
                                          <p:attrName>style.visibility</p:attrName>
                                        </p:attrNameLst>
                                      </p:cBhvr>
                                      <p:to>
                                        <p:strVal val="visible"/>
                                      </p:to>
                                    </p:set>
                                  </p:childTnLst>
                                </p:cTn>
                              </p:par>
                            </p:childTnLst>
                          </p:cTn>
                        </p:par>
                        <p:par>
                          <p:cTn id="34" fill="hold">
                            <p:stCondLst>
                              <p:cond delay="9500"/>
                            </p:stCondLst>
                            <p:childTnLst>
                              <p:par>
                                <p:cTn id="35" presetID="1" presetClass="entr" presetSubtype="0" fill="hold" nodeType="afterEffect">
                                  <p:stCondLst>
                                    <p:cond delay="0"/>
                                  </p:stCondLst>
                                  <p:childTnLst>
                                    <p:set>
                                      <p:cBhvr>
                                        <p:cTn id="36" dur="1" fill="hold">
                                          <p:stCondLst>
                                            <p:cond delay="999"/>
                                          </p:stCondLst>
                                        </p:cTn>
                                        <p:tgtEl>
                                          <p:spTgt spid="37"/>
                                        </p:tgtEl>
                                        <p:attrNameLst>
                                          <p:attrName>style.visibility</p:attrName>
                                        </p:attrNameLst>
                                      </p:cBhvr>
                                      <p:to>
                                        <p:strVal val="visible"/>
                                      </p:to>
                                    </p:set>
                                  </p:childTnLst>
                                </p:cTn>
                              </p:par>
                            </p:childTnLst>
                          </p:cTn>
                        </p:par>
                        <p:par>
                          <p:cTn id="37" fill="hold">
                            <p:stCondLst>
                              <p:cond delay="10500"/>
                            </p:stCondLst>
                            <p:childTnLst>
                              <p:par>
                                <p:cTn id="38" presetID="1" presetClass="entr" presetSubtype="0" fill="hold"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11500"/>
                            </p:stCondLst>
                            <p:childTnLst>
                              <p:par>
                                <p:cTn id="41" presetID="9"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dissolve">
                                      <p:cBhvr>
                                        <p:cTn id="43" dur="1000"/>
                                        <p:tgtEl>
                                          <p:spTgt spid="57"/>
                                        </p:tgtEl>
                                      </p:cBhvr>
                                    </p:animEffect>
                                  </p:childTnLst>
                                </p:cTn>
                              </p:par>
                            </p:childTnLst>
                          </p:cTn>
                        </p:par>
                        <p:par>
                          <p:cTn id="44" fill="hold">
                            <p:stCondLst>
                              <p:cond delay="12500"/>
                            </p:stCondLst>
                            <p:childTnLst>
                              <p:par>
                                <p:cTn id="45" presetID="9"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dissolve">
                                      <p:cBhvr>
                                        <p:cTn id="47" dur="500"/>
                                        <p:tgtEl>
                                          <p:spTgt spid="58"/>
                                        </p:tgtEl>
                                      </p:cBhvr>
                                    </p:animEffect>
                                  </p:childTnLst>
                                </p:cTn>
                              </p:par>
                            </p:childTnLst>
                          </p:cTn>
                        </p:par>
                        <p:par>
                          <p:cTn id="48" fill="hold">
                            <p:stCondLst>
                              <p:cond delay="13000"/>
                            </p:stCondLst>
                            <p:childTnLst>
                              <p:par>
                                <p:cTn id="49" presetID="9" presetClass="entr" presetSubtype="0"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dissolve">
                                      <p:cBhvr>
                                        <p:cTn id="51"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tmplLst>
          <p:tmpl lvl="1">
            <p:tnLst>
              <p:par>
                <p:cTn presetID="9" presetClass="entr" presetSubtype="0" fill="hold" nodeType="after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dissolve">
                      <p:cBhvr>
                        <p:cTn dur="1000"/>
                        <p:tgtEl>
                          <p:spTgt spid="49"/>
                        </p:tgtEl>
                      </p:cBhvr>
                    </p:animEffect>
                  </p:childTnLst>
                </p:cTn>
              </p:par>
            </p:tnLst>
          </p:tmpl>
        </p:tmplLst>
      </p:bldP>
      <p:bldP spid="31" grpId="0"/>
      <p:bldP spid="58" grpId="0"/>
    </p:bldLst>
  </p:timing>
  <p:extLst mod="1">
    <p:ext uri="{DCECCB84-F9BA-43D5-87BE-67443E8EF086}">
      <p15:sldGuideLst xmlns:p15="http://schemas.microsoft.com/office/powerpoint/2012/main">
        <p15:guide id="1" pos="4203">
          <p15:clr>
            <a:srgbClr val="FBAE40"/>
          </p15:clr>
        </p15:guide>
        <p15:guide id="2" pos="7151">
          <p15:clr>
            <a:srgbClr val="FBAE40"/>
          </p15:clr>
        </p15:guide>
        <p15:guide id="3" orient="horz" pos="3067">
          <p15:clr>
            <a:srgbClr val="FBAE40"/>
          </p15:clr>
        </p15:guide>
        <p15:guide id="4" orient="horz" pos="3748">
          <p15:clr>
            <a:srgbClr val="FBAE40"/>
          </p15:clr>
        </p15:guide>
        <p15:guide id="0" orient="horz" pos="2160" userDrawn="1">
          <p15:clr>
            <a:srgbClr val="FBAE40"/>
          </p15:clr>
        </p15:guide>
        <p15:guide id="5"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re basic text">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Main slide text">
            <a:extLst>
              <a:ext uri="{FF2B5EF4-FFF2-40B4-BE49-F238E27FC236}">
                <a16:creationId xmlns:a16="http://schemas.microsoft.com/office/drawing/2014/main" xmlns="" id="{8F87CAC9-08C4-4C4F-BF83-40751681DF68}"/>
              </a:ext>
            </a:extLst>
          </p:cNvPr>
          <p:cNvSpPr>
            <a:spLocks noGrp="1"/>
          </p:cNvSpPr>
          <p:nvPr>
            <p:ph type="body" sz="quarter" idx="10" hasCustomPrompt="1"/>
          </p:nvPr>
        </p:nvSpPr>
        <p:spPr>
          <a:xfrm>
            <a:off x="334963" y="2006600"/>
            <a:ext cx="11522075"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Title">
            <a:extLst>
              <a:ext uri="{FF2B5EF4-FFF2-40B4-BE49-F238E27FC236}">
                <a16:creationId xmlns:a16="http://schemas.microsoft.com/office/drawing/2014/main" xmlns=""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Tree>
    <p:custDataLst>
      <p:tags r:id="rId1"/>
    </p:custDataLst>
    <p:extLst>
      <p:ext uri="{BB962C8B-B14F-4D97-AF65-F5344CB8AC3E}">
        <p14:creationId xmlns:p14="http://schemas.microsoft.com/office/powerpoint/2010/main" val="17249411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04">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guide id="10" orient="horz" pos="125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re 2 equal column slide">
    <p:spTree>
      <p:nvGrpSpPr>
        <p:cNvPr id="1" name=""/>
        <p:cNvGrpSpPr/>
        <p:nvPr/>
      </p:nvGrpSpPr>
      <p:grpSpPr>
        <a:xfrm>
          <a:off x="0" y="0"/>
          <a:ext cx="0" cy="0"/>
          <a:chOff x="0" y="0"/>
          <a:chExt cx="0" cy="0"/>
        </a:xfrm>
      </p:grpSpPr>
      <p:sp>
        <p:nvSpPr>
          <p:cNvPr id="10" name="Blue banner">
            <a:extLst>
              <a:ext uri="{FF2B5EF4-FFF2-40B4-BE49-F238E27FC236}">
                <a16:creationId xmlns:a16="http://schemas.microsoft.com/office/drawing/2014/main" xmlns="" id="{BBAA17AF-0AF9-4A6F-99C9-54C166C20FBA}"/>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a16="http://schemas.microsoft.com/office/drawing/2014/main" xmlns=""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a16="http://schemas.microsoft.com/office/drawing/2014/main" xmlns=""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a16="http://schemas.microsoft.com/office/drawing/2014/main" xmlns="" id="{4EC5CCBD-10C7-49DF-AD86-FF9280B85A73}"/>
              </a:ext>
            </a:extLst>
          </p:cNvPr>
          <p:cNvCxnSpPr>
            <a:cxnSpLocks/>
          </p:cNvCxnSpPr>
          <p:nvPr/>
        </p:nvCxnSpPr>
        <p:spPr>
          <a:xfrm>
            <a:off x="6096000" y="196545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a16="http://schemas.microsoft.com/office/drawing/2014/main" xmlns=""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16514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re unequal columns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5138"/>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a16="http://schemas.microsoft.com/office/drawing/2014/main" xmlns=""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3" name="Right hand text box">
            <a:extLst>
              <a:ext uri="{FF2B5EF4-FFF2-40B4-BE49-F238E27FC236}">
                <a16:creationId xmlns:a16="http://schemas.microsoft.com/office/drawing/2014/main" xmlns="" id="{78F7BB00-DFA7-479F-B681-1E7FF5E9A5D7}"/>
              </a:ext>
            </a:extLst>
          </p:cNvPr>
          <p:cNvSpPr>
            <a:spLocks noGrp="1"/>
          </p:cNvSpPr>
          <p:nvPr>
            <p:ph type="body" sz="quarter" idx="12"/>
          </p:nvPr>
        </p:nvSpPr>
        <p:spPr>
          <a:xfrm>
            <a:off x="334963" y="1993900"/>
            <a:ext cx="3322637" cy="454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13" name="Dividing Line">
            <a:extLst>
              <a:ext uri="{FF2B5EF4-FFF2-40B4-BE49-F238E27FC236}">
                <a16:creationId xmlns:a16="http://schemas.microsoft.com/office/drawing/2014/main" xmlns="" id="{9E16AE22-46DE-423F-BE7B-3EE48A06E7E8}"/>
              </a:ext>
            </a:extLst>
          </p:cNvPr>
          <p:cNvCxnSpPr>
            <a:cxnSpLocks/>
          </p:cNvCxnSpPr>
          <p:nvPr/>
        </p:nvCxnSpPr>
        <p:spPr>
          <a:xfrm>
            <a:off x="4085914" y="1983960"/>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7" name="Left hand text box">
            <a:extLst>
              <a:ext uri="{FF2B5EF4-FFF2-40B4-BE49-F238E27FC236}">
                <a16:creationId xmlns:a16="http://schemas.microsoft.com/office/drawing/2014/main" xmlns="" id="{CEED358A-E15B-4A96-B239-689EF7351A0C}"/>
              </a:ext>
            </a:extLst>
          </p:cNvPr>
          <p:cNvSpPr>
            <a:spLocks noGrp="1"/>
          </p:cNvSpPr>
          <p:nvPr>
            <p:ph type="body" sz="quarter" idx="13"/>
          </p:nvPr>
        </p:nvSpPr>
        <p:spPr>
          <a:xfrm>
            <a:off x="4492625" y="2006600"/>
            <a:ext cx="736441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ustDataLst>
      <p:tags r:id="rId1"/>
    </p:custDataLst>
    <p:extLst>
      <p:ext uri="{BB962C8B-B14F-4D97-AF65-F5344CB8AC3E}">
        <p14:creationId xmlns:p14="http://schemas.microsoft.com/office/powerpoint/2010/main" val="21517017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re 3 column slide">
    <p:spTree>
      <p:nvGrpSpPr>
        <p:cNvPr id="1" name=""/>
        <p:cNvGrpSpPr/>
        <p:nvPr/>
      </p:nvGrpSpPr>
      <p:grpSpPr>
        <a:xfrm>
          <a:off x="0" y="0"/>
          <a:ext cx="0" cy="0"/>
          <a:chOff x="0" y="0"/>
          <a:chExt cx="0" cy="0"/>
        </a:xfrm>
      </p:grpSpPr>
      <p:cxnSp>
        <p:nvCxnSpPr>
          <p:cNvPr id="15" name="First line">
            <a:extLst>
              <a:ext uri="{FF2B5EF4-FFF2-40B4-BE49-F238E27FC236}">
                <a16:creationId xmlns:a16="http://schemas.microsoft.com/office/drawing/2014/main" xmlns="" id="{B71716FC-46AD-4F76-9ABF-576704040DB9}"/>
              </a:ext>
            </a:extLst>
          </p:cNvPr>
          <p:cNvCxnSpPr>
            <a:cxnSpLocks/>
          </p:cNvCxnSpPr>
          <p:nvPr/>
        </p:nvCxnSpPr>
        <p:spPr>
          <a:xfrm>
            <a:off x="4023741"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cxnSp>
        <p:nvCxnSpPr>
          <p:cNvPr id="16" name="Second line">
            <a:extLst>
              <a:ext uri="{FF2B5EF4-FFF2-40B4-BE49-F238E27FC236}">
                <a16:creationId xmlns:a16="http://schemas.microsoft.com/office/drawing/2014/main" xmlns="" id="{2CE66CE2-621D-4E81-91DC-E7BA442BDF46}"/>
              </a:ext>
            </a:extLst>
          </p:cNvPr>
          <p:cNvCxnSpPr>
            <a:cxnSpLocks/>
          </p:cNvCxnSpPr>
          <p:nvPr/>
        </p:nvCxnSpPr>
        <p:spPr>
          <a:xfrm>
            <a:off x="8130159" y="1994134"/>
            <a:ext cx="0" cy="4644000"/>
          </a:xfrm>
          <a:prstGeom prst="line">
            <a:avLst/>
          </a:prstGeom>
          <a:ln w="28575">
            <a:solidFill>
              <a:srgbClr val="002E5D"/>
            </a:solidFill>
          </a:ln>
        </p:spPr>
        <p:style>
          <a:lnRef idx="1">
            <a:schemeClr val="accent3"/>
          </a:lnRef>
          <a:fillRef idx="0">
            <a:schemeClr val="accent3"/>
          </a:fillRef>
          <a:effectRef idx="0">
            <a:schemeClr val="accent3"/>
          </a:effectRef>
          <a:fontRef idx="minor">
            <a:schemeClr val="tx1"/>
          </a:fontRef>
        </p:style>
      </p:cxnSp>
      <p:sp>
        <p:nvSpPr>
          <p:cNvPr id="17" name="Blue banner">
            <a:extLst>
              <a:ext uri="{FF2B5EF4-FFF2-40B4-BE49-F238E27FC236}">
                <a16:creationId xmlns:a16="http://schemas.microsoft.com/office/drawing/2014/main" xmlns="" id="{A8579C19-C8C3-4EE9-BA8F-784009A71517}"/>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a16="http://schemas.microsoft.com/office/drawing/2014/main" xmlns=""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a16="http://schemas.microsoft.com/office/drawing/2014/main" xmlns="" id="{6D0A282E-ED69-49A6-B4CA-E48A51CD93CB}"/>
              </a:ext>
            </a:extLst>
          </p:cNvPr>
          <p:cNvSpPr>
            <a:spLocks noGrp="1"/>
          </p:cNvSpPr>
          <p:nvPr>
            <p:ph type="body" sz="quarter" idx="12" hasCustomPrompt="1"/>
          </p:nvPr>
        </p:nvSpPr>
        <p:spPr>
          <a:xfrm>
            <a:off x="339592" y="1994134"/>
            <a:ext cx="3365500" cy="4632325"/>
          </a:xfrm>
        </p:spPr>
        <p:txBody>
          <a:bodyPr/>
          <a:lstStyle>
            <a:lvl1pPr>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ntre text box">
            <a:extLst>
              <a:ext uri="{FF2B5EF4-FFF2-40B4-BE49-F238E27FC236}">
                <a16:creationId xmlns:a16="http://schemas.microsoft.com/office/drawing/2014/main" xmlns=""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Right hand text box">
            <a:extLst>
              <a:ext uri="{FF2B5EF4-FFF2-40B4-BE49-F238E27FC236}">
                <a16:creationId xmlns:a16="http://schemas.microsoft.com/office/drawing/2014/main" xmlns=""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9288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re 4 column slide">
    <p:spTree>
      <p:nvGrpSpPr>
        <p:cNvPr id="1" name=""/>
        <p:cNvGrpSpPr/>
        <p:nvPr/>
      </p:nvGrpSpPr>
      <p:grpSpPr>
        <a:xfrm>
          <a:off x="0" y="0"/>
          <a:ext cx="0" cy="0"/>
          <a:chOff x="0" y="0"/>
          <a:chExt cx="0" cy="0"/>
        </a:xfrm>
      </p:grpSpPr>
      <p:cxnSp>
        <p:nvCxnSpPr>
          <p:cNvPr id="16" name="Left Horizontal Line">
            <a:extLst>
              <a:ext uri="{FF2B5EF4-FFF2-40B4-BE49-F238E27FC236}">
                <a16:creationId xmlns:a16="http://schemas.microsoft.com/office/drawing/2014/main" xmlns="" id="{BF000365-23DC-4DE8-B098-26165EF63383}"/>
              </a:ext>
            </a:extLst>
          </p:cNvPr>
          <p:cNvCxnSpPr/>
          <p:nvPr/>
        </p:nvCxnSpPr>
        <p:spPr>
          <a:xfrm>
            <a:off x="326074"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7" name="Right Horizontal Line">
            <a:extLst>
              <a:ext uri="{FF2B5EF4-FFF2-40B4-BE49-F238E27FC236}">
                <a16:creationId xmlns:a16="http://schemas.microsoft.com/office/drawing/2014/main" xmlns="" id="{18AF0C00-027B-4175-9EDC-CDA64B2569BD}"/>
              </a:ext>
            </a:extLst>
          </p:cNvPr>
          <p:cNvCxnSpPr/>
          <p:nvPr/>
        </p:nvCxnSpPr>
        <p:spPr>
          <a:xfrm>
            <a:off x="6647626" y="4250958"/>
            <a:ext cx="5220000" cy="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a16="http://schemas.microsoft.com/office/drawing/2014/main" xmlns="" id="{616BF609-3E8A-46EB-89C0-49BCEFDD126C}"/>
              </a:ext>
            </a:extLst>
          </p:cNvPr>
          <p:cNvCxnSpPr/>
          <p:nvPr/>
        </p:nvCxnSpPr>
        <p:spPr>
          <a:xfrm>
            <a:off x="6096000" y="20081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cxnSp>
        <p:nvCxnSpPr>
          <p:cNvPr id="19" name="Lower Vertical Line">
            <a:extLst>
              <a:ext uri="{FF2B5EF4-FFF2-40B4-BE49-F238E27FC236}">
                <a16:creationId xmlns:a16="http://schemas.microsoft.com/office/drawing/2014/main" xmlns="" id="{0C1778F2-D29C-4B32-94E9-E6220EE83654}"/>
              </a:ext>
            </a:extLst>
          </p:cNvPr>
          <p:cNvCxnSpPr/>
          <p:nvPr/>
        </p:nvCxnSpPr>
        <p:spPr>
          <a:xfrm>
            <a:off x="6096000" y="4543508"/>
            <a:ext cx="0" cy="1980000"/>
          </a:xfrm>
          <a:prstGeom prst="line">
            <a:avLst/>
          </a:prstGeom>
          <a:noFill/>
          <a:ln w="19050" cap="flat">
            <a:solidFill>
              <a:srgbClr val="002E5D"/>
            </a:solidFill>
            <a:prstDash val="solid"/>
            <a:miter lim="400000"/>
          </a:ln>
          <a:effectLst/>
        </p:spPr>
        <p:style>
          <a:lnRef idx="0">
            <a:scrgbClr r="0" g="0" b="0"/>
          </a:lnRef>
          <a:fillRef idx="0">
            <a:scrgbClr r="0" g="0" b="0"/>
          </a:fillRef>
          <a:effectRef idx="0">
            <a:scrgbClr r="0" g="0" b="0"/>
          </a:effectRef>
          <a:fontRef idx="none"/>
        </p:style>
      </p:cxnSp>
      <p:sp>
        <p:nvSpPr>
          <p:cNvPr id="20" name="Blue banner">
            <a:extLst>
              <a:ext uri="{FF2B5EF4-FFF2-40B4-BE49-F238E27FC236}">
                <a16:creationId xmlns:a16="http://schemas.microsoft.com/office/drawing/2014/main" xmlns="" id="{2CC7A163-6839-4B4E-85D9-E223081DEE0B}"/>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a16="http://schemas.microsoft.com/office/drawing/2014/main" xmlns=""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section format here</a:t>
            </a:r>
          </a:p>
        </p:txBody>
      </p:sp>
      <p:sp>
        <p:nvSpPr>
          <p:cNvPr id="3" name="Top left text">
            <a:extLst>
              <a:ext uri="{FF2B5EF4-FFF2-40B4-BE49-F238E27FC236}">
                <a16:creationId xmlns:a16="http://schemas.microsoft.com/office/drawing/2014/main" xmlns="" id="{35EFD5E8-F265-4D36-B191-E86ED25C185E}"/>
              </a:ext>
            </a:extLst>
          </p:cNvPr>
          <p:cNvSpPr>
            <a:spLocks noGrp="1"/>
          </p:cNvSpPr>
          <p:nvPr>
            <p:ph type="body" sz="quarter" idx="12" hasCustomPrompt="1"/>
          </p:nvPr>
        </p:nvSpPr>
        <p:spPr>
          <a:xfrm>
            <a:off x="341480" y="2006809"/>
            <a:ext cx="5219700" cy="1980000"/>
          </a:xfrm>
        </p:spPr>
        <p:txBody>
          <a:bodyPr/>
          <a:lstStyle>
            <a:lvl1pPr>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3" name="Top right text">
            <a:extLst>
              <a:ext uri="{FF2B5EF4-FFF2-40B4-BE49-F238E27FC236}">
                <a16:creationId xmlns:a16="http://schemas.microsoft.com/office/drawing/2014/main" xmlns="" id="{875FF3D7-AA3F-4DFD-97BD-68BE82A52A5F}"/>
              </a:ext>
            </a:extLst>
          </p:cNvPr>
          <p:cNvSpPr>
            <a:spLocks noGrp="1"/>
          </p:cNvSpPr>
          <p:nvPr>
            <p:ph type="body" sz="quarter" idx="13" hasCustomPrompt="1"/>
          </p:nvPr>
        </p:nvSpPr>
        <p:spPr>
          <a:xfrm>
            <a:off x="6630820" y="2006808"/>
            <a:ext cx="5219700" cy="1980000"/>
          </a:xfrm>
        </p:spPr>
        <p:txBody>
          <a:bodyPr/>
          <a:lstStyle>
            <a:lvl1pPr>
              <a:buNone/>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4" name="Bottom left text">
            <a:extLst>
              <a:ext uri="{FF2B5EF4-FFF2-40B4-BE49-F238E27FC236}">
                <a16:creationId xmlns:a16="http://schemas.microsoft.com/office/drawing/2014/main" xmlns="" id="{44C77E00-BD01-43B2-8527-C308D64F9871}"/>
              </a:ext>
            </a:extLst>
          </p:cNvPr>
          <p:cNvSpPr>
            <a:spLocks noGrp="1"/>
          </p:cNvSpPr>
          <p:nvPr>
            <p:ph type="body" sz="quarter" idx="14" hasCustomPrompt="1"/>
          </p:nvPr>
        </p:nvSpPr>
        <p:spPr>
          <a:xfrm>
            <a:off x="341480" y="4542081"/>
            <a:ext cx="5219700" cy="1980000"/>
          </a:xfrm>
        </p:spPr>
        <p:txBody>
          <a:bodyPr/>
          <a:lstStyle>
            <a:lvl1pPr>
              <a:buNone/>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5" name="Bottom right text">
            <a:extLst>
              <a:ext uri="{FF2B5EF4-FFF2-40B4-BE49-F238E27FC236}">
                <a16:creationId xmlns:a16="http://schemas.microsoft.com/office/drawing/2014/main" xmlns="" id="{BB4FF2EC-FF89-447F-B1D4-041770C99B6D}"/>
              </a:ext>
            </a:extLst>
          </p:cNvPr>
          <p:cNvSpPr>
            <a:spLocks noGrp="1"/>
          </p:cNvSpPr>
          <p:nvPr>
            <p:ph type="body" sz="quarter" idx="15" hasCustomPrompt="1"/>
          </p:nvPr>
        </p:nvSpPr>
        <p:spPr>
          <a:xfrm>
            <a:off x="6630820" y="4550460"/>
            <a:ext cx="5219700" cy="1980000"/>
          </a:xfrm>
        </p:spPr>
        <p:txBody>
          <a:bodyPr/>
          <a:lstStyle>
            <a:lvl1pPr>
              <a:buNone/>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2308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re blank slide">
    <p:spTree>
      <p:nvGrpSpPr>
        <p:cNvPr id="1" name=""/>
        <p:cNvGrpSpPr/>
        <p:nvPr/>
      </p:nvGrpSpPr>
      <p:grpSpPr>
        <a:xfrm>
          <a:off x="0" y="0"/>
          <a:ext cx="0" cy="0"/>
          <a:chOff x="0" y="0"/>
          <a:chExt cx="0" cy="0"/>
        </a:xfrm>
      </p:grpSpPr>
      <p:sp>
        <p:nvSpPr>
          <p:cNvPr id="4"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a16="http://schemas.microsoft.com/office/drawing/2014/main" xmlns=""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199135296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re final slide">
    <p:spTree>
      <p:nvGrpSpPr>
        <p:cNvPr id="1" name=""/>
        <p:cNvGrpSpPr/>
        <p:nvPr/>
      </p:nvGrpSpPr>
      <p:grpSpPr>
        <a:xfrm>
          <a:off x="0" y="0"/>
          <a:ext cx="0" cy="0"/>
          <a:chOff x="0" y="0"/>
          <a:chExt cx="0" cy="0"/>
        </a:xfrm>
      </p:grpSpPr>
      <p:sp>
        <p:nvSpPr>
          <p:cNvPr id="8"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0" name="Logo" descr="NCC Logo. A pattern of progressively thinner blue stripes on a white background, running diagonally from the bottom left corner to the top right corner.">
            <a:extLst>
              <a:ext uri="{FF2B5EF4-FFF2-40B4-BE49-F238E27FC236}">
                <a16:creationId xmlns:a16="http://schemas.microsoft.com/office/drawing/2014/main" xmlns="" id="{4D22B28F-DDF9-41AD-A157-823F7E3CF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2000" y="0"/>
            <a:ext cx="1620000" cy="1620000"/>
          </a:xfrm>
          <a:prstGeom prst="rect">
            <a:avLst/>
          </a:prstGeom>
        </p:spPr>
      </p:pic>
      <p:sp>
        <p:nvSpPr>
          <p:cNvPr id="14" name="Slide Title">
            <a:extLst>
              <a:ext uri="{FF2B5EF4-FFF2-40B4-BE49-F238E27FC236}">
                <a16:creationId xmlns:a16="http://schemas.microsoft.com/office/drawing/2014/main" xmlns="" id="{189A56DD-5284-4D9A-8F11-0953FDF4FE8B}"/>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
        <p:nvSpPr>
          <p:cNvPr id="9" name="Blue banner">
            <a:extLst>
              <a:ext uri="{FF2B5EF4-FFF2-40B4-BE49-F238E27FC236}">
                <a16:creationId xmlns="" xmlns:a16="http://schemas.microsoft.com/office/drawing/2014/main" id="{9E909DDA-84E6-4280-8981-D6CDA7BBE1E4}"/>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11" name="Logo" descr="NCC Logo. A pattern of progressively thinner blue stripes on a white background, running diagonally from the bottom left corner to the top right corner.">
            <a:extLst>
              <a:ext uri="{FF2B5EF4-FFF2-40B4-BE49-F238E27FC236}">
                <a16:creationId xmlns="" xmlns:a16="http://schemas.microsoft.com/office/drawing/2014/main" id="{4D22B28F-DDF9-41AD-A157-823F7E3CF2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600" y="0"/>
            <a:ext cx="1620000" cy="1620000"/>
          </a:xfrm>
          <a:prstGeom prst="rect">
            <a:avLst/>
          </a:prstGeom>
        </p:spPr>
      </p:pic>
      <p:pic>
        <p:nvPicPr>
          <p:cNvPr id="12" name="Volume One Logo" descr="Volume One icon">
            <a:extLst>
              <a:ext uri="{FF2B5EF4-FFF2-40B4-BE49-F238E27FC236}">
                <a16:creationId xmlns="" xmlns:a16="http://schemas.microsoft.com/office/drawing/2014/main" id="{B89A5013-DABC-4F5F-ACA8-674496E9B9E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180" r="6" b="2027"/>
          <a:stretch/>
        </p:blipFill>
        <p:spPr>
          <a:xfrm>
            <a:off x="1528980" y="2830249"/>
            <a:ext cx="2593451" cy="2673646"/>
          </a:xfrm>
          <a:prstGeom prst="rect">
            <a:avLst/>
          </a:prstGeom>
        </p:spPr>
      </p:pic>
      <p:pic>
        <p:nvPicPr>
          <p:cNvPr id="13" name="Volume Two Logo" descr="Volume Two icon">
            <a:extLst>
              <a:ext uri="{FF2B5EF4-FFF2-40B4-BE49-F238E27FC236}">
                <a16:creationId xmlns="" xmlns:a16="http://schemas.microsoft.com/office/drawing/2014/main" id="{DBDDCF4B-5DD8-4960-90E5-C67DE5E079E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4201" r="6" b="6"/>
          <a:stretch/>
        </p:blipFill>
        <p:spPr>
          <a:xfrm>
            <a:off x="5003318" y="2887399"/>
            <a:ext cx="2593452" cy="2673646"/>
          </a:xfrm>
          <a:prstGeom prst="rect">
            <a:avLst/>
          </a:prstGeom>
        </p:spPr>
      </p:pic>
      <p:pic>
        <p:nvPicPr>
          <p:cNvPr id="15" name="Volume Three Logo" descr="Volume Three icon">
            <a:extLst>
              <a:ext uri="{FF2B5EF4-FFF2-40B4-BE49-F238E27FC236}">
                <a16:creationId xmlns="" xmlns:a16="http://schemas.microsoft.com/office/drawing/2014/main" id="{C7E61D5D-BDE5-4537-B3C6-7A5BC280A62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7" b="3911"/>
          <a:stretch/>
        </p:blipFill>
        <p:spPr>
          <a:xfrm>
            <a:off x="8306405" y="2783985"/>
            <a:ext cx="2585410" cy="2673646"/>
          </a:xfrm>
          <a:prstGeom prst="rect">
            <a:avLst/>
          </a:prstGeom>
        </p:spPr>
      </p:pic>
    </p:spTree>
    <p:custDataLst>
      <p:tags r:id="rId1"/>
    </p:custDataLst>
    <p:extLst>
      <p:ext uri="{BB962C8B-B14F-4D97-AF65-F5344CB8AC3E}">
        <p14:creationId xmlns:p14="http://schemas.microsoft.com/office/powerpoint/2010/main" val="251670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p15:guide id="1" orient="horz" pos="2614">
          <p15:clr>
            <a:srgbClr val="FBAE40"/>
          </p15:clr>
        </p15:guide>
        <p15:guide id="2" pos="3840">
          <p15:clr>
            <a:srgbClr val="FBAE40"/>
          </p15:clr>
        </p15:guide>
        <p15:guide id="3" orient="horz" pos="1820">
          <p15:clr>
            <a:srgbClr val="FBAE40"/>
          </p15:clr>
        </p15:guide>
        <p15:guide id="4" orient="horz" pos="340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ol One Title slide">
    <p:spTree>
      <p:nvGrpSpPr>
        <p:cNvPr id="1" name=""/>
        <p:cNvGrpSpPr/>
        <p:nvPr/>
      </p:nvGrpSpPr>
      <p:grpSpPr>
        <a:xfrm>
          <a:off x="0" y="0"/>
          <a:ext cx="0" cy="0"/>
          <a:chOff x="0" y="0"/>
          <a:chExt cx="0" cy="0"/>
        </a:xfrm>
      </p:grpSpPr>
      <p:grpSp>
        <p:nvGrpSpPr>
          <p:cNvPr id="1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11" name="Picture 1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12" name="Rectangle 1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5"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16" name="Rectangle 15">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7"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19" name="Rectangle 18">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0"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21" name="Rectangle 20">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23" name="Rectangle 22">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25"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26" name="Rectangle 25">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9" name="Picture 28"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cxnSp>
        <p:nvCxnSpPr>
          <p:cNvPr id="39" name="Straight Connector 38">
            <a:extLst>
              <a:ext uri="{FF2B5EF4-FFF2-40B4-BE49-F238E27FC236}">
                <a16:creationId xmlns:a16="http://schemas.microsoft.com/office/drawing/2014/main" xmlns="" id="{53D23F43-82DD-49AE-B88A-C911A203C3CD}"/>
              </a:ext>
            </a:extLst>
          </p:cNvPr>
          <p:cNvCxnSpPr>
            <a:cxnSpLocks/>
          </p:cNvCxnSpPr>
          <p:nvPr/>
        </p:nvCxnSpPr>
        <p:spPr>
          <a:xfrm>
            <a:off x="7367778" y="3916450"/>
            <a:ext cx="3600423" cy="0"/>
          </a:xfrm>
          <a:prstGeom prst="line">
            <a:avLst/>
          </a:prstGeom>
          <a:ln w="57150">
            <a:solidFill>
              <a:srgbClr val="004680"/>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082AA8BB-477A-499A-B7D8-A44C06777F17}"/>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91ADC937-95B5-426A-BDA6-A3A25FC8DEAE}"/>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622" y="4523168"/>
            <a:ext cx="1425967" cy="1425967"/>
          </a:xfrm>
          <a:prstGeom prst="rect">
            <a:avLst/>
          </a:prstGeom>
        </p:spPr>
      </p:pic>
      <p:grpSp>
        <p:nvGrpSpPr>
          <p:cNvPr id="31"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32" name="Picture 31"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33" name="Rectangle 32">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37" name="Rectangle 36">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43" name="Rectangle 42">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45" name="Rectangle 44">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47" name="Rectangle 46">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50" name="Rectangle 49">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54" name="Blue dividing line">
            <a:extLst>
              <a:ext uri="{FF2B5EF4-FFF2-40B4-BE49-F238E27FC236}">
                <a16:creationId xmlns="" xmlns:a16="http://schemas.microsoft.com/office/drawing/2014/main" id="{53D23F43-82DD-49AE-B88A-C911A203C3CD}"/>
              </a:ext>
            </a:extLst>
          </p:cNvPr>
          <p:cNvCxnSpPr>
            <a:cxnSpLocks/>
          </p:cNvCxnSpPr>
          <p:nvPr userDrawn="1"/>
        </p:nvCxnSpPr>
        <p:spPr>
          <a:xfrm>
            <a:off x="6652298" y="3916450"/>
            <a:ext cx="4738681"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55" name="NCC Tutor title">
            <a:extLst>
              <a:ext uri="{FF2B5EF4-FFF2-40B4-BE49-F238E27FC236}">
                <a16:creationId xmlns="" xmlns:a16="http://schemas.microsoft.com/office/drawing/2014/main" id="{91ADC937-95B5-426A-BDA6-A3A25FC8DEAE}"/>
              </a:ext>
            </a:extLst>
          </p:cNvPr>
          <p:cNvSpPr txBox="1"/>
          <p:nvPr userDrawn="1"/>
        </p:nvSpPr>
        <p:spPr>
          <a:xfrm>
            <a:off x="8310603"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423061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25"/>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5"/>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49"/>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44"/>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36"/>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31"/>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dissolve">
                                      <p:cBhvr>
                                        <p:cTn id="43" dur="1000"/>
                                        <p:tgtEl>
                                          <p:spTgt spid="54"/>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5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ol On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02727" y="0"/>
            <a:ext cx="1620000" cy="1620000"/>
          </a:xfrm>
          <a:prstGeom prst="rect">
            <a:avLst/>
          </a:prstGeom>
        </p:spPr>
      </p:pic>
    </p:spTree>
    <p:custDataLst>
      <p:tags r:id="rId1"/>
    </p:custDataLst>
    <p:extLst>
      <p:ext uri="{BB962C8B-B14F-4D97-AF65-F5344CB8AC3E}">
        <p14:creationId xmlns:p14="http://schemas.microsoft.com/office/powerpoint/2010/main" val="21066633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un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uneven 2 column format here</a:t>
            </a:r>
          </a:p>
        </p:txBody>
      </p: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441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dissolve">
                                      <p:cBhvr>
                                        <p:cTn id="27" dur="500"/>
                                        <p:tgtEl>
                                          <p:spTgt spid="7">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dissolve">
                                      <p:cBhvr>
                                        <p:cTn id="30" dur="500"/>
                                        <p:tgtEl>
                                          <p:spTgt spid="7">
                                            <p:txEl>
                                              <p:pRg st="1" end="1"/>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dissolve">
                                      <p:cBhvr>
                                        <p:cTn id="33" dur="500"/>
                                        <p:tgtEl>
                                          <p:spTgt spid="7">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dissolve">
                                      <p:cBhvr>
                                        <p:cTn id="36" dur="500"/>
                                        <p:tgtEl>
                                          <p:spTgt spid="7">
                                            <p:txEl>
                                              <p:pRg st="3" end="3"/>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dissolve">
                                      <p:cBhvr>
                                        <p:cTn id="3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9"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dissolve">
                      <p:cBhvr>
                        <p:cTn dur="500"/>
                        <p:tgtEl>
                          <p:spTgt spid="7"/>
                        </p:tgtEl>
                      </p:cBhvr>
                    </p:animEffect>
                  </p:childTnLst>
                </p:cTn>
              </p:par>
            </p:tnLst>
          </p:tmpl>
        </p:tmplLst>
      </p:bldP>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Vol Two Title slide">
    <p:spTree>
      <p:nvGrpSpPr>
        <p:cNvPr id="1" name=""/>
        <p:cNvGrpSpPr/>
        <p:nvPr/>
      </p:nvGrpSpPr>
      <p:grpSpPr>
        <a:xfrm>
          <a:off x="0" y="0"/>
          <a:ext cx="0" cy="0"/>
          <a:chOff x="0" y="0"/>
          <a:chExt cx="0" cy="0"/>
        </a:xfrm>
      </p:grpSpPr>
      <p:sp>
        <p:nvSpPr>
          <p:cNvPr id="40" name="MOdule Title Placeholder">
            <a:extLst>
              <a:ext uri="{FF2B5EF4-FFF2-40B4-BE49-F238E27FC236}">
                <a16:creationId xmlns:a16="http://schemas.microsoft.com/office/drawing/2014/main" xmlns="" id="{5DE4E80C-6AFC-4FD4-9FFA-38744967D1A3}"/>
              </a:ext>
            </a:extLst>
          </p:cNvPr>
          <p:cNvSpPr>
            <a:spLocks noGrp="1"/>
          </p:cNvSpPr>
          <p:nvPr>
            <p:ph type="body" sz="quarter" idx="10" hasCustomPrompt="1"/>
          </p:nvPr>
        </p:nvSpPr>
        <p:spPr>
          <a:xfrm>
            <a:off x="6676632"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E8EF219C-39A1-4D3A-8EA4-94D70AADD3B2}"/>
              </a:ext>
            </a:extLst>
          </p:cNvPr>
          <p:cNvSpPr txBox="1"/>
          <p:nvPr/>
        </p:nvSpPr>
        <p:spPr>
          <a:xfrm>
            <a:off x="8313165" y="4049105"/>
            <a:ext cx="1520890" cy="400110"/>
          </a:xfrm>
          <a:prstGeom prst="rect">
            <a:avLst/>
          </a:prstGeom>
          <a:noFill/>
        </p:spPr>
        <p:txBody>
          <a:bodyPr wrap="square" rtlCol="0">
            <a:spAutoFit/>
          </a:bodyPr>
          <a:lstStyle/>
          <a:p>
            <a:r>
              <a:rPr lang="en-AU" sz="2000" b="1" dirty="0"/>
              <a:t>NCC Tutor</a:t>
            </a:r>
          </a:p>
        </p:txBody>
      </p:sp>
      <p:grpSp>
        <p:nvGrpSpPr>
          <p:cNvPr id="27"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6091"/>
            <a:chOff x="651589" y="713639"/>
            <a:chExt cx="5192854" cy="1206091"/>
          </a:xfrm>
        </p:grpSpPr>
        <p:pic>
          <p:nvPicPr>
            <p:cNvPr id="28" name="Picture 27">
              <a:extLst>
                <a:ext uri="{FF2B5EF4-FFF2-40B4-BE49-F238E27FC236}">
                  <a16:creationId xmlns="" xmlns:a16="http://schemas.microsoft.com/office/drawing/2014/main" id="{4BD164CA-A0A2-4B90-B984-24D5BABFA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89" y="729393"/>
              <a:ext cx="1190337" cy="1190337"/>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90338"/>
            <a:chOff x="651589" y="2040029"/>
            <a:chExt cx="5192854" cy="1190338"/>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a:extLst>
                <a:ext uri="{FF2B5EF4-FFF2-40B4-BE49-F238E27FC236}">
                  <a16:creationId xmlns="" xmlns:a16="http://schemas.microsoft.com/office/drawing/2014/main" id="{2B339079-4009-400B-87E5-7869B2825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1491" y="2042367"/>
              <a:ext cx="1188000" cy="1188000"/>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90337"/>
            <a:chOff x="651589" y="3400581"/>
            <a:chExt cx="5192854" cy="1190337"/>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a:extLst>
                <a:ext uri="{FF2B5EF4-FFF2-40B4-BE49-F238E27FC236}">
                  <a16:creationId xmlns="" xmlns:a16="http://schemas.microsoft.com/office/drawing/2014/main" id="{AE541C17-5EC9-4ED5-A2DE-443C21FD9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01" y="3400581"/>
              <a:ext cx="1190337" cy="1190337"/>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3"/>
            <a:ext cx="5192854" cy="1190340"/>
            <a:chOff x="651589" y="4761133"/>
            <a:chExt cx="5192854" cy="119034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chemeClr val="accent1"/>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a:extLst>
                <a:ext uri="{FF2B5EF4-FFF2-40B4-BE49-F238E27FC236}">
                  <a16:creationId xmlns="" xmlns:a16="http://schemas.microsoft.com/office/drawing/2014/main" id="{02FC2A78-319A-4FAE-88CA-7A84785D06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103" y="4761133"/>
              <a:ext cx="1190340" cy="1190340"/>
            </a:xfrm>
            <a:prstGeom prst="rect">
              <a:avLst/>
            </a:prstGeom>
          </p:spPr>
        </p:pic>
      </p:grpSp>
      <p:cxnSp>
        <p:nvCxnSpPr>
          <p:cNvPr id="71" name="Straight Connector 70">
            <a:extLst>
              <a:ext uri="{FF2B5EF4-FFF2-40B4-BE49-F238E27FC236}">
                <a16:creationId xmlns="" xmlns:a16="http://schemas.microsoft.com/office/drawing/2014/main" id="{B293FB77-C16E-46CF-8CDC-005A2CD4DF5F}"/>
              </a:ext>
            </a:extLst>
          </p:cNvPr>
          <p:cNvCxnSpPr>
            <a:cxnSpLocks/>
          </p:cNvCxnSpPr>
          <p:nvPr userDrawn="1"/>
        </p:nvCxnSpPr>
        <p:spPr>
          <a:xfrm>
            <a:off x="6621076" y="3877715"/>
            <a:ext cx="473868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13867" y="4543340"/>
            <a:ext cx="1383174" cy="1383174"/>
          </a:xfrm>
          <a:prstGeom prst="rect">
            <a:avLst/>
          </a:prstGeom>
        </p:spPr>
      </p:pic>
    </p:spTree>
    <p:custDataLst>
      <p:tags r:id="rId1"/>
    </p:custDataLst>
    <p:extLst>
      <p:ext uri="{BB962C8B-B14F-4D97-AF65-F5344CB8AC3E}">
        <p14:creationId xmlns:p14="http://schemas.microsoft.com/office/powerpoint/2010/main" val="216259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800"/>
                                  </p:stCondLst>
                                  <p:childTnLst>
                                    <p:set>
                                      <p:cBhvr>
                                        <p:cTn id="9" dur="1" fill="hold">
                                          <p:stCondLst>
                                            <p:cond delay="0"/>
                                          </p:stCondLst>
                                        </p:cTn>
                                        <p:tgtEl>
                                          <p:spTgt spid="60"/>
                                        </p:tgtEl>
                                        <p:attrNameLst>
                                          <p:attrName>style.visibility</p:attrName>
                                        </p:attrNameLst>
                                      </p:cBhvr>
                                      <p:to>
                                        <p:strVal val="visible"/>
                                      </p:to>
                                    </p:set>
                                  </p:childTnLst>
                                </p:cTn>
                              </p:par>
                            </p:childTnLst>
                          </p:cTn>
                        </p:par>
                        <p:par>
                          <p:cTn id="10" fill="hold">
                            <p:stCondLst>
                              <p:cond delay="800"/>
                            </p:stCondLst>
                            <p:childTnLst>
                              <p:par>
                                <p:cTn id="11" presetID="1" presetClass="entr" presetSubtype="0" fill="hold" nodeType="afterEffect">
                                  <p:stCondLst>
                                    <p:cond delay="800"/>
                                  </p:stCondLst>
                                  <p:childTnLst>
                                    <p:set>
                                      <p:cBhvr>
                                        <p:cTn id="12" dur="1" fill="hold">
                                          <p:stCondLst>
                                            <p:cond delay="0"/>
                                          </p:stCondLst>
                                        </p:cTn>
                                        <p:tgtEl>
                                          <p:spTgt spid="55"/>
                                        </p:tgtEl>
                                        <p:attrNameLst>
                                          <p:attrName>style.visibility</p:attrName>
                                        </p:attrNameLst>
                                      </p:cBhvr>
                                      <p:to>
                                        <p:strVal val="visible"/>
                                      </p:to>
                                    </p:set>
                                  </p:childTnLst>
                                </p:cTn>
                              </p:par>
                            </p:childTnLst>
                          </p:cTn>
                        </p:par>
                        <p:par>
                          <p:cTn id="13" fill="hold">
                            <p:stCondLst>
                              <p:cond delay="1600"/>
                            </p:stCondLst>
                            <p:childTnLst>
                              <p:par>
                                <p:cTn id="14" presetID="1" presetClass="entr" presetSubtype="0" fill="hold" nodeType="afterEffect">
                                  <p:stCondLst>
                                    <p:cond delay="6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2200"/>
                            </p:stCondLst>
                            <p:childTnLst>
                              <p:par>
                                <p:cTn id="17" presetID="10" presetClass="entr" presetSubtype="0" fill="hold" grpId="0" nodeType="afterEffect">
                                  <p:stCondLst>
                                    <p:cond delay="80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fade">
                                      <p:cBhvr>
                                        <p:cTn id="19" dur="500"/>
                                        <p:tgtEl>
                                          <p:spTgt spid="40">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30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4300"/>
                            </p:stCondLst>
                            <p:childTnLst>
                              <p:par>
                                <p:cTn id="25" presetID="10" presetClass="entr" presetSubtype="0" fill="hold" grpId="0" nodeType="afterEffect">
                                  <p:stCondLst>
                                    <p:cond delay="20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5000"/>
                            </p:stCondLst>
                            <p:childTnLst>
                              <p:par>
                                <p:cTn id="29" presetID="10" presetClass="entr" presetSubtype="0" fill="hold" nodeType="afterEffect">
                                  <p:stCondLst>
                                    <p:cond delay="30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afterEffect">
                  <p:stCondLst>
                    <p:cond delay="8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Vol Two blank slide">
    <p:spTree>
      <p:nvGrpSpPr>
        <p:cNvPr id="1" name=""/>
        <p:cNvGrpSpPr/>
        <p:nvPr/>
      </p:nvGrpSpPr>
      <p:grpSpPr>
        <a:xfrm>
          <a:off x="0" y="0"/>
          <a:ext cx="0" cy="0"/>
          <a:chOff x="0" y="0"/>
          <a:chExt cx="0" cy="0"/>
        </a:xfrm>
      </p:grpSpPr>
      <p:grpSp>
        <p:nvGrpSpPr>
          <p:cNvPr id="2" name="Group 1"/>
          <p:cNvGrpSpPr/>
          <p:nvPr/>
        </p:nvGrpSpPr>
        <p:grpSpPr>
          <a:xfrm>
            <a:off x="0" y="0"/>
            <a:ext cx="10440000" cy="1620000"/>
            <a:chOff x="0" y="0"/>
            <a:chExt cx="10440000" cy="1620000"/>
          </a:xfrm>
        </p:grpSpPr>
        <p:sp>
          <p:nvSpPr>
            <p:cNvPr id="11" name="Blue banner">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231577148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ol Two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8876" y="1"/>
            <a:ext cx="1619999" cy="1619999"/>
          </a:xfrm>
          <a:prstGeom prst="rect">
            <a:avLst/>
          </a:prstGeom>
        </p:spPr>
      </p:pic>
    </p:spTree>
    <p:custDataLst>
      <p:tags r:id="rId1"/>
    </p:custDataLst>
    <p:extLst>
      <p:ext uri="{BB962C8B-B14F-4D97-AF65-F5344CB8AC3E}">
        <p14:creationId xmlns:p14="http://schemas.microsoft.com/office/powerpoint/2010/main" val="10878060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ol Three Title slid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xmlns="" id="{9A7CD7DF-4FF0-4132-8B9A-48280D79DE4F}"/>
              </a:ext>
            </a:extLst>
          </p:cNvPr>
          <p:cNvCxnSpPr>
            <a:cxnSpLocks/>
          </p:cNvCxnSpPr>
          <p:nvPr/>
        </p:nvCxnSpPr>
        <p:spPr>
          <a:xfrm>
            <a:off x="7367778" y="3916450"/>
            <a:ext cx="3600423" cy="0"/>
          </a:xfrm>
          <a:prstGeom prst="line">
            <a:avLst/>
          </a:prstGeom>
          <a:ln w="57150">
            <a:solidFill>
              <a:srgbClr val="002E5D"/>
            </a:solidFill>
          </a:ln>
        </p:spPr>
        <p:style>
          <a:lnRef idx="1">
            <a:schemeClr val="accent1"/>
          </a:lnRef>
          <a:fillRef idx="0">
            <a:schemeClr val="accent1"/>
          </a:fillRef>
          <a:effectRef idx="0">
            <a:schemeClr val="accent1"/>
          </a:effectRef>
          <a:fontRef idx="minor">
            <a:schemeClr val="tx1"/>
          </a:fontRef>
        </p:style>
      </p:cxnSp>
      <p:sp>
        <p:nvSpPr>
          <p:cNvPr id="40" name="MOdule Title Placeholder">
            <a:extLst>
              <a:ext uri="{FF2B5EF4-FFF2-40B4-BE49-F238E27FC236}">
                <a16:creationId xmlns:a16="http://schemas.microsoft.com/office/drawing/2014/main" xmlns="" id="{7A71E773-6C4D-481A-898C-26074CBE6872}"/>
              </a:ext>
            </a:extLst>
          </p:cNvPr>
          <p:cNvSpPr>
            <a:spLocks noGrp="1"/>
          </p:cNvSpPr>
          <p:nvPr>
            <p:ph type="body" sz="quarter" idx="10" hasCustomPrompt="1"/>
          </p:nvPr>
        </p:nvSpPr>
        <p:spPr>
          <a:xfrm>
            <a:off x="6772044" y="1327219"/>
            <a:ext cx="4683125" cy="2391925"/>
          </a:xfrm>
        </p:spPr>
        <p:txBody>
          <a:bodyPr anchor="b"/>
          <a:lstStyle>
            <a:lvl1pPr algn="ctr">
              <a:buNone/>
              <a:defRPr sz="3600" b="1"/>
            </a:lvl1pPr>
          </a:lstStyle>
          <a:p>
            <a:pPr lvl="0"/>
            <a:r>
              <a:rPr lang="en-US" dirty="0"/>
              <a:t>Module title here in sentence case</a:t>
            </a:r>
            <a:endParaRPr lang="en-AU" dirty="0"/>
          </a:p>
        </p:txBody>
      </p:sp>
      <p:sp>
        <p:nvSpPr>
          <p:cNvPr id="41" name="NCC Tutor title">
            <a:extLst>
              <a:ext uri="{FF2B5EF4-FFF2-40B4-BE49-F238E27FC236}">
                <a16:creationId xmlns:a16="http://schemas.microsoft.com/office/drawing/2014/main" xmlns="" id="{B1CD21DC-884C-45D4-A37A-C90A31A03233}"/>
              </a:ext>
            </a:extLst>
          </p:cNvPr>
          <p:cNvSpPr txBox="1"/>
          <p:nvPr/>
        </p:nvSpPr>
        <p:spPr>
          <a:xfrm>
            <a:off x="8408577" y="4049105"/>
            <a:ext cx="1520890" cy="400110"/>
          </a:xfrm>
          <a:prstGeom prst="rect">
            <a:avLst/>
          </a:prstGeom>
          <a:noFill/>
        </p:spPr>
        <p:txBody>
          <a:bodyPr wrap="square" rtlCol="0">
            <a:spAutoFit/>
          </a:bodyPr>
          <a:lstStyle/>
          <a:p>
            <a:r>
              <a:rPr lang="en-AU" sz="2000" b="1" dirty="0"/>
              <a:t>NCC Tutor</a:t>
            </a:r>
          </a:p>
        </p:txBody>
      </p:sp>
      <p:grpSp>
        <p:nvGrpSpPr>
          <p:cNvPr id="30" name="Top row">
            <a:extLst>
              <a:ext uri="{FF2B5EF4-FFF2-40B4-BE49-F238E27FC236}">
                <a16:creationId xmlns:a16="http://schemas.microsoft.com/office/drawing/2014/main" xmlns="" id="{F05B772B-27A1-4949-BA61-86B23483233E}"/>
              </a:ext>
            </a:extLst>
          </p:cNvPr>
          <p:cNvGrpSpPr/>
          <p:nvPr/>
        </p:nvGrpSpPr>
        <p:grpSpPr>
          <a:xfrm>
            <a:off x="651589" y="713639"/>
            <a:ext cx="5192854" cy="1203754"/>
            <a:chOff x="651589" y="713639"/>
            <a:chExt cx="5192854" cy="1203754"/>
          </a:xfrm>
        </p:grpSpPr>
        <p:pic>
          <p:nvPicPr>
            <p:cNvPr id="31" name="Picture 30" descr="Background pattern&#10;&#10;Description automatically generated">
              <a:extLst>
                <a:ext uri="{FF2B5EF4-FFF2-40B4-BE49-F238E27FC236}">
                  <a16:creationId xmlns:a16="http://schemas.microsoft.com/office/drawing/2014/main" xmlns="" id="{4BD164CA-A0A2-4B90-B984-24D5BABFA5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589" y="756689"/>
              <a:ext cx="1188000" cy="1138083"/>
            </a:xfrm>
            <a:prstGeom prst="rect">
              <a:avLst/>
            </a:prstGeom>
          </p:spPr>
        </p:pic>
        <p:sp>
          <p:nvSpPr>
            <p:cNvPr id="32" name="Rectangle 31">
              <a:extLst>
                <a:ext uri="{FF2B5EF4-FFF2-40B4-BE49-F238E27FC236}">
                  <a16:creationId xmlns:a16="http://schemas.microsoft.com/office/drawing/2014/main" xmlns="" id="{62F34FCE-EA0E-496A-B22F-118E44D04566}"/>
                </a:ext>
              </a:extLst>
            </p:cNvPr>
            <p:cNvSpPr/>
            <p:nvPr/>
          </p:nvSpPr>
          <p:spPr>
            <a:xfrm>
              <a:off x="1973031" y="729393"/>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xmlns="" id="{E865A3FC-F3AD-4F89-ACA7-03E2BBF1BE4F}"/>
                </a:ext>
              </a:extLst>
            </p:cNvPr>
            <p:cNvSpPr/>
            <p:nvPr/>
          </p:nvSpPr>
          <p:spPr>
            <a:xfrm>
              <a:off x="3314739" y="729393"/>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xmlns="" id="{34154C8E-270A-42C5-9B4B-A81CB1F96DAB}"/>
                </a:ext>
              </a:extLst>
            </p:cNvPr>
            <p:cNvSpPr/>
            <p:nvPr/>
          </p:nvSpPr>
          <p:spPr>
            <a:xfrm>
              <a:off x="4656443" y="713639"/>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36" name="Second top row">
            <a:extLst>
              <a:ext uri="{FF2B5EF4-FFF2-40B4-BE49-F238E27FC236}">
                <a16:creationId xmlns:a16="http://schemas.microsoft.com/office/drawing/2014/main" xmlns="" id="{6929AD19-A5C7-42CC-B5EF-A53B7A8E9A10}"/>
              </a:ext>
            </a:extLst>
          </p:cNvPr>
          <p:cNvGrpSpPr/>
          <p:nvPr/>
        </p:nvGrpSpPr>
        <p:grpSpPr>
          <a:xfrm>
            <a:off x="651589" y="2040029"/>
            <a:ext cx="5192854" cy="1188000"/>
            <a:chOff x="651589" y="2040029"/>
            <a:chExt cx="5192854" cy="1188000"/>
          </a:xfrm>
        </p:grpSpPr>
        <p:sp>
          <p:nvSpPr>
            <p:cNvPr id="37" name="Rectangle 36">
              <a:extLst>
                <a:ext uri="{FF2B5EF4-FFF2-40B4-BE49-F238E27FC236}">
                  <a16:creationId xmlns:a16="http://schemas.microsoft.com/office/drawing/2014/main" xmlns="" id="{1F6F591B-5D99-47E2-8BF9-0308DD4360E7}"/>
                </a:ext>
              </a:extLst>
            </p:cNvPr>
            <p:cNvSpPr/>
            <p:nvPr/>
          </p:nvSpPr>
          <p:spPr>
            <a:xfrm>
              <a:off x="651589" y="2040029"/>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Rectangle 37">
              <a:extLst>
                <a:ext uri="{FF2B5EF4-FFF2-40B4-BE49-F238E27FC236}">
                  <a16:creationId xmlns:a16="http://schemas.microsoft.com/office/drawing/2014/main" xmlns="" id="{EBC4ADF4-54BC-42D0-9550-C8E1B1E717DE}"/>
                </a:ext>
              </a:extLst>
            </p:cNvPr>
            <p:cNvSpPr/>
            <p:nvPr/>
          </p:nvSpPr>
          <p:spPr>
            <a:xfrm>
              <a:off x="1986541" y="2040029"/>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2" name="Picture 41" descr="Background pattern&#10;&#10;Description automatically generated">
              <a:extLst>
                <a:ext uri="{FF2B5EF4-FFF2-40B4-BE49-F238E27FC236}">
                  <a16:creationId xmlns:a16="http://schemas.microsoft.com/office/drawing/2014/main" xmlns="" id="{2B339079-4009-400B-87E5-7869B28257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21491" y="2067325"/>
              <a:ext cx="1188000" cy="1138083"/>
            </a:xfrm>
            <a:prstGeom prst="rect">
              <a:avLst/>
            </a:prstGeom>
          </p:spPr>
        </p:pic>
        <p:sp>
          <p:nvSpPr>
            <p:cNvPr id="43" name="Rectangle 42">
              <a:extLst>
                <a:ext uri="{FF2B5EF4-FFF2-40B4-BE49-F238E27FC236}">
                  <a16:creationId xmlns:a16="http://schemas.microsoft.com/office/drawing/2014/main" xmlns="" id="{F5C4B525-52AF-4A83-B24B-42A08EA3DA5A}"/>
                </a:ext>
              </a:extLst>
            </p:cNvPr>
            <p:cNvSpPr/>
            <p:nvPr/>
          </p:nvSpPr>
          <p:spPr>
            <a:xfrm>
              <a:off x="4656443" y="2040029"/>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4" name="Second bottom row">
            <a:extLst>
              <a:ext uri="{FF2B5EF4-FFF2-40B4-BE49-F238E27FC236}">
                <a16:creationId xmlns:a16="http://schemas.microsoft.com/office/drawing/2014/main" xmlns="" id="{5AAC2D71-1B82-4460-8E54-8F6A2F48C367}"/>
              </a:ext>
            </a:extLst>
          </p:cNvPr>
          <p:cNvGrpSpPr/>
          <p:nvPr/>
        </p:nvGrpSpPr>
        <p:grpSpPr>
          <a:xfrm>
            <a:off x="651589" y="3400581"/>
            <a:ext cx="5192854" cy="1188001"/>
            <a:chOff x="651589" y="3400581"/>
            <a:chExt cx="5192854" cy="1188001"/>
          </a:xfrm>
        </p:grpSpPr>
        <p:sp>
          <p:nvSpPr>
            <p:cNvPr id="45" name="Rectangle 44">
              <a:extLst>
                <a:ext uri="{FF2B5EF4-FFF2-40B4-BE49-F238E27FC236}">
                  <a16:creationId xmlns:a16="http://schemas.microsoft.com/office/drawing/2014/main" xmlns="" id="{283B222C-12E9-455B-92E7-B107BD8A3CFC}"/>
                </a:ext>
              </a:extLst>
            </p:cNvPr>
            <p:cNvSpPr/>
            <p:nvPr/>
          </p:nvSpPr>
          <p:spPr>
            <a:xfrm>
              <a:off x="651589" y="3400582"/>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6" name="Picture 45" descr="Background pattern&#10;&#10;Description automatically generated">
              <a:extLst>
                <a:ext uri="{FF2B5EF4-FFF2-40B4-BE49-F238E27FC236}">
                  <a16:creationId xmlns:a16="http://schemas.microsoft.com/office/drawing/2014/main" xmlns="" id="{AE541C17-5EC9-4ED5-A2DE-443C21FD96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86540" y="3427878"/>
              <a:ext cx="1188000" cy="1138083"/>
            </a:xfrm>
            <a:prstGeom prst="rect">
              <a:avLst/>
            </a:prstGeom>
          </p:spPr>
        </p:pic>
        <p:sp>
          <p:nvSpPr>
            <p:cNvPr id="47" name="Rectangle 46">
              <a:extLst>
                <a:ext uri="{FF2B5EF4-FFF2-40B4-BE49-F238E27FC236}">
                  <a16:creationId xmlns:a16="http://schemas.microsoft.com/office/drawing/2014/main" xmlns="" id="{23574D7B-E8CA-448B-9297-FE4F95AE1DA2}"/>
                </a:ext>
              </a:extLst>
            </p:cNvPr>
            <p:cNvSpPr/>
            <p:nvPr/>
          </p:nvSpPr>
          <p:spPr>
            <a:xfrm>
              <a:off x="3321491" y="3400581"/>
              <a:ext cx="1188000" cy="1188000"/>
            </a:xfrm>
            <a:prstGeom prst="rect">
              <a:avLst/>
            </a:prstGeom>
            <a:solidFill>
              <a:srgbClr val="0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xmlns="" id="{418C5479-7042-454C-AF79-47E4B970DE45}"/>
                </a:ext>
              </a:extLst>
            </p:cNvPr>
            <p:cNvSpPr/>
            <p:nvPr/>
          </p:nvSpPr>
          <p:spPr>
            <a:xfrm>
              <a:off x="4656443" y="3400581"/>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49" name="Bottom Row">
            <a:extLst>
              <a:ext uri="{FF2B5EF4-FFF2-40B4-BE49-F238E27FC236}">
                <a16:creationId xmlns:a16="http://schemas.microsoft.com/office/drawing/2014/main" xmlns="" id="{4A25CC01-3E7B-478B-B1F9-1E61ABBCEF25}"/>
              </a:ext>
            </a:extLst>
          </p:cNvPr>
          <p:cNvGrpSpPr/>
          <p:nvPr/>
        </p:nvGrpSpPr>
        <p:grpSpPr>
          <a:xfrm>
            <a:off x="651589" y="4761135"/>
            <a:ext cx="5192854" cy="1188000"/>
            <a:chOff x="651589" y="4761135"/>
            <a:chExt cx="5192854" cy="1188000"/>
          </a:xfrm>
        </p:grpSpPr>
        <p:sp>
          <p:nvSpPr>
            <p:cNvPr id="50" name="Rectangle 49">
              <a:extLst>
                <a:ext uri="{FF2B5EF4-FFF2-40B4-BE49-F238E27FC236}">
                  <a16:creationId xmlns:a16="http://schemas.microsoft.com/office/drawing/2014/main" xmlns="" id="{0FD28BD7-B6E4-4F13-AA2E-A8CA8FB7F4DB}"/>
                </a:ext>
              </a:extLst>
            </p:cNvPr>
            <p:cNvSpPr/>
            <p:nvPr/>
          </p:nvSpPr>
          <p:spPr>
            <a:xfrm>
              <a:off x="651589" y="4761135"/>
              <a:ext cx="1188000" cy="1188000"/>
            </a:xfrm>
            <a:prstGeom prst="rect">
              <a:avLst/>
            </a:prstGeom>
            <a:solidFill>
              <a:srgbClr val="002E5D"/>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xmlns="" id="{762F4129-609B-475B-8F32-D7300FA29771}"/>
                </a:ext>
              </a:extLst>
            </p:cNvPr>
            <p:cNvSpPr/>
            <p:nvPr/>
          </p:nvSpPr>
          <p:spPr>
            <a:xfrm>
              <a:off x="1986540" y="4761135"/>
              <a:ext cx="1188000" cy="1188000"/>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xmlns="" id="{172DB60E-E9E7-4A63-8E21-D7D6448A61BE}"/>
                </a:ext>
              </a:extLst>
            </p:cNvPr>
            <p:cNvSpPr/>
            <p:nvPr/>
          </p:nvSpPr>
          <p:spPr>
            <a:xfrm>
              <a:off x="3321491" y="4761135"/>
              <a:ext cx="1188000" cy="1188000"/>
            </a:xfrm>
            <a:prstGeom prst="rect">
              <a:avLst/>
            </a:prstGeom>
            <a:solidFill>
              <a:srgbClr val="485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3" name="Picture 52" descr="Background pattern&#10;&#10;Description automatically generated">
              <a:extLst>
                <a:ext uri="{FF2B5EF4-FFF2-40B4-BE49-F238E27FC236}">
                  <a16:creationId xmlns:a16="http://schemas.microsoft.com/office/drawing/2014/main" xmlns="" id="{02FC2A78-319A-4FAE-88CA-7A84785D0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443" y="4788431"/>
              <a:ext cx="1188000" cy="1138083"/>
            </a:xfrm>
            <a:prstGeom prst="rect">
              <a:avLst/>
            </a:prstGeom>
          </p:spPr>
        </p:pic>
      </p:gr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46" y="4449215"/>
            <a:ext cx="1499920" cy="1499920"/>
          </a:xfrm>
          <a:prstGeom prst="rect">
            <a:avLst/>
          </a:prstGeom>
        </p:spPr>
      </p:pic>
      <p:grpSp>
        <p:nvGrpSpPr>
          <p:cNvPr id="26" name="Top row">
            <a:extLst>
              <a:ext uri="{FF2B5EF4-FFF2-40B4-BE49-F238E27FC236}">
                <a16:creationId xmlns="" xmlns:a16="http://schemas.microsoft.com/office/drawing/2014/main" id="{F05B772B-27A1-4949-BA61-86B23483233E}"/>
              </a:ext>
            </a:extLst>
          </p:cNvPr>
          <p:cNvGrpSpPr/>
          <p:nvPr userDrawn="1"/>
        </p:nvGrpSpPr>
        <p:grpSpPr>
          <a:xfrm>
            <a:off x="651589" y="713639"/>
            <a:ext cx="5192854" cy="1203754"/>
            <a:chOff x="651589" y="713639"/>
            <a:chExt cx="5192854" cy="1203754"/>
          </a:xfrm>
        </p:grpSpPr>
        <p:pic>
          <p:nvPicPr>
            <p:cNvPr id="28" name="Picture 27" descr="Background pattern&#10;&#10;Description automatically generated">
              <a:extLst>
                <a:ext uri="{FF2B5EF4-FFF2-40B4-BE49-F238E27FC236}">
                  <a16:creationId xmlns="" xmlns:a16="http://schemas.microsoft.com/office/drawing/2014/main" id="{4BD164CA-A0A2-4B90-B984-24D5BABFA5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651589" y="756689"/>
              <a:ext cx="1188000" cy="1138083"/>
            </a:xfrm>
            <a:prstGeom prst="rect">
              <a:avLst/>
            </a:prstGeom>
          </p:spPr>
        </p:pic>
        <p:sp>
          <p:nvSpPr>
            <p:cNvPr id="29" name="Rectangle 28">
              <a:extLst>
                <a:ext uri="{FF2B5EF4-FFF2-40B4-BE49-F238E27FC236}">
                  <a16:creationId xmlns="" xmlns:a16="http://schemas.microsoft.com/office/drawing/2014/main" id="{62F34FCE-EA0E-496A-B22F-118E44D04566}"/>
                </a:ext>
              </a:extLst>
            </p:cNvPr>
            <p:cNvSpPr/>
            <p:nvPr/>
          </p:nvSpPr>
          <p:spPr>
            <a:xfrm>
              <a:off x="1973031" y="729393"/>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 xmlns:a16="http://schemas.microsoft.com/office/drawing/2014/main" id="{E865A3FC-F3AD-4F89-ACA7-03E2BBF1BE4F}"/>
                </a:ext>
              </a:extLst>
            </p:cNvPr>
            <p:cNvSpPr/>
            <p:nvPr/>
          </p:nvSpPr>
          <p:spPr>
            <a:xfrm>
              <a:off x="3314739" y="729393"/>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 xmlns:a16="http://schemas.microsoft.com/office/drawing/2014/main" id="{34154C8E-270A-42C5-9B4B-A81CB1F96DAB}"/>
                </a:ext>
              </a:extLst>
            </p:cNvPr>
            <p:cNvSpPr/>
            <p:nvPr/>
          </p:nvSpPr>
          <p:spPr>
            <a:xfrm>
              <a:off x="4656443" y="713639"/>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5" name="Second top row">
            <a:extLst>
              <a:ext uri="{FF2B5EF4-FFF2-40B4-BE49-F238E27FC236}">
                <a16:creationId xmlns="" xmlns:a16="http://schemas.microsoft.com/office/drawing/2014/main" id="{6929AD19-A5C7-42CC-B5EF-A53B7A8E9A10}"/>
              </a:ext>
            </a:extLst>
          </p:cNvPr>
          <p:cNvGrpSpPr/>
          <p:nvPr userDrawn="1"/>
        </p:nvGrpSpPr>
        <p:grpSpPr>
          <a:xfrm>
            <a:off x="651589" y="2040029"/>
            <a:ext cx="5192854" cy="1188000"/>
            <a:chOff x="651589" y="2040029"/>
            <a:chExt cx="5192854" cy="1188000"/>
          </a:xfrm>
        </p:grpSpPr>
        <p:sp>
          <p:nvSpPr>
            <p:cNvPr id="56" name="Rectangle 55">
              <a:extLst>
                <a:ext uri="{FF2B5EF4-FFF2-40B4-BE49-F238E27FC236}">
                  <a16:creationId xmlns="" xmlns:a16="http://schemas.microsoft.com/office/drawing/2014/main" id="{1F6F591B-5D99-47E2-8BF9-0308DD4360E7}"/>
                </a:ext>
              </a:extLst>
            </p:cNvPr>
            <p:cNvSpPr/>
            <p:nvPr/>
          </p:nvSpPr>
          <p:spPr>
            <a:xfrm>
              <a:off x="651589" y="2040029"/>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7" name="Rectangle 56">
              <a:extLst>
                <a:ext uri="{FF2B5EF4-FFF2-40B4-BE49-F238E27FC236}">
                  <a16:creationId xmlns="" xmlns:a16="http://schemas.microsoft.com/office/drawing/2014/main" id="{EBC4ADF4-54BC-42D0-9550-C8E1B1E717DE}"/>
                </a:ext>
              </a:extLst>
            </p:cNvPr>
            <p:cNvSpPr/>
            <p:nvPr/>
          </p:nvSpPr>
          <p:spPr>
            <a:xfrm>
              <a:off x="1986541" y="2040029"/>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8" name="Picture 57" descr="Background pattern&#10;&#10;Description automatically generated">
              <a:extLst>
                <a:ext uri="{FF2B5EF4-FFF2-40B4-BE49-F238E27FC236}">
                  <a16:creationId xmlns="" xmlns:a16="http://schemas.microsoft.com/office/drawing/2014/main" id="{2B339079-4009-400B-87E5-7869B28257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3321491" y="2067325"/>
              <a:ext cx="1188000" cy="1138083"/>
            </a:xfrm>
            <a:prstGeom prst="rect">
              <a:avLst/>
            </a:prstGeom>
          </p:spPr>
        </p:pic>
        <p:sp>
          <p:nvSpPr>
            <p:cNvPr id="59" name="Rectangle 58">
              <a:extLst>
                <a:ext uri="{FF2B5EF4-FFF2-40B4-BE49-F238E27FC236}">
                  <a16:creationId xmlns="" xmlns:a16="http://schemas.microsoft.com/office/drawing/2014/main" id="{F5C4B525-52AF-4A83-B24B-42A08EA3DA5A}"/>
                </a:ext>
              </a:extLst>
            </p:cNvPr>
            <p:cNvSpPr/>
            <p:nvPr/>
          </p:nvSpPr>
          <p:spPr>
            <a:xfrm>
              <a:off x="4656443" y="2040029"/>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0" name="Second bottom row">
            <a:extLst>
              <a:ext uri="{FF2B5EF4-FFF2-40B4-BE49-F238E27FC236}">
                <a16:creationId xmlns="" xmlns:a16="http://schemas.microsoft.com/office/drawing/2014/main" id="{5AAC2D71-1B82-4460-8E54-8F6A2F48C367}"/>
              </a:ext>
            </a:extLst>
          </p:cNvPr>
          <p:cNvGrpSpPr/>
          <p:nvPr userDrawn="1"/>
        </p:nvGrpSpPr>
        <p:grpSpPr>
          <a:xfrm>
            <a:off x="651589" y="3400581"/>
            <a:ext cx="5192854" cy="1188001"/>
            <a:chOff x="651589" y="3400581"/>
            <a:chExt cx="5192854" cy="1188001"/>
          </a:xfrm>
        </p:grpSpPr>
        <p:sp>
          <p:nvSpPr>
            <p:cNvPr id="61" name="Rectangle 60">
              <a:extLst>
                <a:ext uri="{FF2B5EF4-FFF2-40B4-BE49-F238E27FC236}">
                  <a16:creationId xmlns="" xmlns:a16="http://schemas.microsoft.com/office/drawing/2014/main" id="{283B222C-12E9-455B-92E7-B107BD8A3CFC}"/>
                </a:ext>
              </a:extLst>
            </p:cNvPr>
            <p:cNvSpPr/>
            <p:nvPr/>
          </p:nvSpPr>
          <p:spPr>
            <a:xfrm>
              <a:off x="651589" y="3400582"/>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2" name="Picture 61" descr="Background pattern&#10;&#10;Description automatically generated">
              <a:extLst>
                <a:ext uri="{FF2B5EF4-FFF2-40B4-BE49-F238E27FC236}">
                  <a16:creationId xmlns="" xmlns:a16="http://schemas.microsoft.com/office/drawing/2014/main" id="{AE541C17-5EC9-4ED5-A2DE-443C21FD9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1986540" y="3427878"/>
              <a:ext cx="1188000" cy="1138083"/>
            </a:xfrm>
            <a:prstGeom prst="rect">
              <a:avLst/>
            </a:prstGeom>
          </p:spPr>
        </p:pic>
        <p:sp>
          <p:nvSpPr>
            <p:cNvPr id="63" name="Rectangle 62">
              <a:extLst>
                <a:ext uri="{FF2B5EF4-FFF2-40B4-BE49-F238E27FC236}">
                  <a16:creationId xmlns="" xmlns:a16="http://schemas.microsoft.com/office/drawing/2014/main" id="{23574D7B-E8CA-448B-9297-FE4F95AE1DA2}"/>
                </a:ext>
              </a:extLst>
            </p:cNvPr>
            <p:cNvSpPr/>
            <p:nvPr/>
          </p:nvSpPr>
          <p:spPr>
            <a:xfrm>
              <a:off x="3321491" y="3400581"/>
              <a:ext cx="1188000" cy="1188000"/>
            </a:xfrm>
            <a:prstGeom prst="rect">
              <a:avLst/>
            </a:prstGeom>
            <a:solidFill>
              <a:srgbClr val="193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 xmlns:a16="http://schemas.microsoft.com/office/drawing/2014/main" id="{418C5479-7042-454C-AF79-47E4B970DE45}"/>
                </a:ext>
              </a:extLst>
            </p:cNvPr>
            <p:cNvSpPr/>
            <p:nvPr/>
          </p:nvSpPr>
          <p:spPr>
            <a:xfrm>
              <a:off x="4656443" y="3400581"/>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grpSp>
      <p:grpSp>
        <p:nvGrpSpPr>
          <p:cNvPr id="65" name="Bottom Row">
            <a:extLst>
              <a:ext uri="{FF2B5EF4-FFF2-40B4-BE49-F238E27FC236}">
                <a16:creationId xmlns="" xmlns:a16="http://schemas.microsoft.com/office/drawing/2014/main" id="{4A25CC01-3E7B-478B-B1F9-1E61ABBCEF25}"/>
              </a:ext>
            </a:extLst>
          </p:cNvPr>
          <p:cNvGrpSpPr/>
          <p:nvPr userDrawn="1"/>
        </p:nvGrpSpPr>
        <p:grpSpPr>
          <a:xfrm>
            <a:off x="651589" y="4761135"/>
            <a:ext cx="5192854" cy="1188000"/>
            <a:chOff x="651589" y="4761135"/>
            <a:chExt cx="5192854" cy="1188000"/>
          </a:xfrm>
        </p:grpSpPr>
        <p:sp>
          <p:nvSpPr>
            <p:cNvPr id="66" name="Rectangle 65">
              <a:extLst>
                <a:ext uri="{FF2B5EF4-FFF2-40B4-BE49-F238E27FC236}">
                  <a16:creationId xmlns="" xmlns:a16="http://schemas.microsoft.com/office/drawing/2014/main" id="{0FD28BD7-B6E4-4F13-AA2E-A8CA8FB7F4DB}"/>
                </a:ext>
              </a:extLst>
            </p:cNvPr>
            <p:cNvSpPr/>
            <p:nvPr/>
          </p:nvSpPr>
          <p:spPr>
            <a:xfrm>
              <a:off x="651589" y="4761135"/>
              <a:ext cx="1188000" cy="1188000"/>
            </a:xfrm>
            <a:prstGeom prst="rect">
              <a:avLst/>
            </a:prstGeom>
            <a:solidFill>
              <a:srgbClr val="193C6A"/>
            </a:solidFill>
            <a:ln>
              <a:solidFill>
                <a:srgbClr val="193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Rectangle 66">
              <a:extLst>
                <a:ext uri="{FF2B5EF4-FFF2-40B4-BE49-F238E27FC236}">
                  <a16:creationId xmlns="" xmlns:a16="http://schemas.microsoft.com/office/drawing/2014/main" id="{762F4129-609B-475B-8F32-D7300FA29771}"/>
                </a:ext>
              </a:extLst>
            </p:cNvPr>
            <p:cNvSpPr/>
            <p:nvPr/>
          </p:nvSpPr>
          <p:spPr>
            <a:xfrm>
              <a:off x="1986540" y="4761135"/>
              <a:ext cx="1188000" cy="11880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a:extLst>
                <a:ext uri="{FF2B5EF4-FFF2-40B4-BE49-F238E27FC236}">
                  <a16:creationId xmlns="" xmlns:a16="http://schemas.microsoft.com/office/drawing/2014/main" id="{172DB60E-E9E7-4A63-8E21-D7D6448A61BE}"/>
                </a:ext>
              </a:extLst>
            </p:cNvPr>
            <p:cNvSpPr/>
            <p:nvPr/>
          </p:nvSpPr>
          <p:spPr>
            <a:xfrm>
              <a:off x="3321491" y="4761135"/>
              <a:ext cx="1188000" cy="1188000"/>
            </a:xfrm>
            <a:prstGeom prst="rect">
              <a:avLst/>
            </a:prstGeom>
            <a:solidFill>
              <a:srgbClr val="576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9" name="Picture 68" descr="Background pattern&#10;&#10;Description automatically generated">
              <a:extLst>
                <a:ext uri="{FF2B5EF4-FFF2-40B4-BE49-F238E27FC236}">
                  <a16:creationId xmlns="" xmlns:a16="http://schemas.microsoft.com/office/drawing/2014/main" id="{02FC2A78-319A-4FAE-88CA-7A84785D06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 b="4207"/>
            <a:stretch/>
          </p:blipFill>
          <p:spPr>
            <a:xfrm>
              <a:off x="4656443" y="4788431"/>
              <a:ext cx="1188000" cy="1138083"/>
            </a:xfrm>
            <a:prstGeom prst="rect">
              <a:avLst/>
            </a:prstGeom>
          </p:spPr>
        </p:pic>
      </p:grpSp>
      <p:cxnSp>
        <p:nvCxnSpPr>
          <p:cNvPr id="70" name="Straight Connector 69">
            <a:extLst>
              <a:ext uri="{FF2B5EF4-FFF2-40B4-BE49-F238E27FC236}">
                <a16:creationId xmlns="" xmlns:a16="http://schemas.microsoft.com/office/drawing/2014/main" id="{9A7CD7DF-4FF0-4132-8B9A-48280D79DE4F}"/>
              </a:ext>
            </a:extLst>
          </p:cNvPr>
          <p:cNvCxnSpPr>
            <a:cxnSpLocks/>
          </p:cNvCxnSpPr>
          <p:nvPr userDrawn="1"/>
        </p:nvCxnSpPr>
        <p:spPr>
          <a:xfrm>
            <a:off x="6652298" y="3916450"/>
            <a:ext cx="4715783" cy="0"/>
          </a:xfrm>
          <a:prstGeom prst="line">
            <a:avLst/>
          </a:prstGeom>
          <a:ln w="57150">
            <a:solidFill>
              <a:srgbClr val="193C6A"/>
            </a:solidFill>
          </a:ln>
        </p:spPr>
        <p:style>
          <a:lnRef idx="1">
            <a:schemeClr val="accent1"/>
          </a:lnRef>
          <a:fillRef idx="0">
            <a:schemeClr val="accent1"/>
          </a:fillRef>
          <a:effectRef idx="0">
            <a:schemeClr val="accent1"/>
          </a:effectRef>
          <a:fontRef idx="minor">
            <a:schemeClr val="tx1"/>
          </a:fontRef>
        </p:style>
      </p:cxnSp>
      <p:sp>
        <p:nvSpPr>
          <p:cNvPr id="71" name="NCC Tutor title">
            <a:extLst>
              <a:ext uri="{FF2B5EF4-FFF2-40B4-BE49-F238E27FC236}">
                <a16:creationId xmlns="" xmlns:a16="http://schemas.microsoft.com/office/drawing/2014/main" id="{B1CD21DC-884C-45D4-A37A-C90A31A03233}"/>
              </a:ext>
            </a:extLst>
          </p:cNvPr>
          <p:cNvSpPr txBox="1"/>
          <p:nvPr userDrawn="1"/>
        </p:nvSpPr>
        <p:spPr>
          <a:xfrm>
            <a:off x="8321489" y="4049105"/>
            <a:ext cx="1520890" cy="400110"/>
          </a:xfrm>
          <a:prstGeom prst="rect">
            <a:avLst/>
          </a:prstGeom>
          <a:noFill/>
        </p:spPr>
        <p:txBody>
          <a:bodyPr wrap="square" rtlCol="0">
            <a:spAutoFit/>
          </a:bodyPr>
          <a:lstStyle/>
          <a:p>
            <a:r>
              <a:rPr lang="en-AU" sz="2000" b="1" dirty="0"/>
              <a:t>NCC Tutor</a:t>
            </a:r>
          </a:p>
        </p:txBody>
      </p:sp>
    </p:spTree>
    <p:custDataLst>
      <p:tags r:id="rId1"/>
    </p:custDataLst>
    <p:extLst>
      <p:ext uri="{BB962C8B-B14F-4D97-AF65-F5344CB8AC3E}">
        <p14:creationId xmlns:p14="http://schemas.microsoft.com/office/powerpoint/2010/main" val="180572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49"/>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4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36"/>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30"/>
                                        </p:tgtEl>
                                        <p:attrNameLst>
                                          <p:attrName>style.visibility</p:attrName>
                                        </p:attrNameLst>
                                      </p:cBhvr>
                                      <p:to>
                                        <p:strVal val="visible"/>
                                      </p:to>
                                    </p:se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dissolve">
                                      <p:cBhvr>
                                        <p:cTn id="19" dur="500"/>
                                        <p:tgtEl>
                                          <p:spTgt spid="40">
                                            <p:txEl>
                                              <p:pRg st="0" end="0"/>
                                            </p:txEl>
                                          </p:spTgt>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dissolve">
                                      <p:cBhvr>
                                        <p:cTn id="23" dur="1000"/>
                                        <p:tgtEl>
                                          <p:spTgt spid="39"/>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childTnLst>
                          </p:cTn>
                        </p:par>
                        <p:par>
                          <p:cTn id="28" fill="hold">
                            <p:stCondLst>
                              <p:cond delay="5000"/>
                            </p:stCondLst>
                            <p:childTnLst>
                              <p:par>
                                <p:cTn id="29" presetID="1" presetClass="entr" presetSubtype="0" fill="hold" nodeType="afterEffect">
                                  <p:stCondLst>
                                    <p:cond delay="0"/>
                                  </p:stCondLst>
                                  <p:childTnLst>
                                    <p:set>
                                      <p:cBhvr>
                                        <p:cTn id="30" dur="1" fill="hold">
                                          <p:stCondLst>
                                            <p:cond delay="749"/>
                                          </p:stCondLst>
                                        </p:cTn>
                                        <p:tgtEl>
                                          <p:spTgt spid="65"/>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0"/>
                                  </p:stCondLst>
                                  <p:childTnLst>
                                    <p:set>
                                      <p:cBhvr>
                                        <p:cTn id="33" dur="1" fill="hold">
                                          <p:stCondLst>
                                            <p:cond delay="749"/>
                                          </p:stCondLst>
                                        </p:cTn>
                                        <p:tgtEl>
                                          <p:spTgt spid="60"/>
                                        </p:tgtEl>
                                        <p:attrNameLst>
                                          <p:attrName>style.visibility</p:attrName>
                                        </p:attrNameLst>
                                      </p:cBhvr>
                                      <p:to>
                                        <p:strVal val="visible"/>
                                      </p:to>
                                    </p:set>
                                  </p:childTnLst>
                                </p:cTn>
                              </p:par>
                            </p:childTnLst>
                          </p:cTn>
                        </p:par>
                        <p:par>
                          <p:cTn id="34" fill="hold">
                            <p:stCondLst>
                              <p:cond delay="6500"/>
                            </p:stCondLst>
                            <p:childTnLst>
                              <p:par>
                                <p:cTn id="35" presetID="1" presetClass="entr" presetSubtype="0" fill="hold" nodeType="afterEffect">
                                  <p:stCondLst>
                                    <p:cond delay="0"/>
                                  </p:stCondLst>
                                  <p:childTnLst>
                                    <p:set>
                                      <p:cBhvr>
                                        <p:cTn id="36" dur="1" fill="hold">
                                          <p:stCondLst>
                                            <p:cond delay="749"/>
                                          </p:stCondLst>
                                        </p:cTn>
                                        <p:tgtEl>
                                          <p:spTgt spid="55"/>
                                        </p:tgtEl>
                                        <p:attrNameLst>
                                          <p:attrName>style.visibility</p:attrName>
                                        </p:attrNameLst>
                                      </p:cBhvr>
                                      <p:to>
                                        <p:strVal val="visible"/>
                                      </p:to>
                                    </p:set>
                                  </p:childTnLst>
                                </p:cTn>
                              </p:par>
                            </p:childTnLst>
                          </p:cTn>
                        </p:par>
                        <p:par>
                          <p:cTn id="37" fill="hold">
                            <p:stCondLst>
                              <p:cond delay="7250"/>
                            </p:stCondLst>
                            <p:childTnLst>
                              <p:par>
                                <p:cTn id="38" presetID="1" presetClass="entr" presetSubtype="0" fill="hold" nodeType="afterEffect">
                                  <p:stCondLst>
                                    <p:cond delay="0"/>
                                  </p:stCondLst>
                                  <p:childTnLst>
                                    <p:set>
                                      <p:cBhvr>
                                        <p:cTn id="39" dur="1" fill="hold">
                                          <p:stCondLst>
                                            <p:cond delay="749"/>
                                          </p:stCondLst>
                                        </p:cTn>
                                        <p:tgtEl>
                                          <p:spTgt spid="26"/>
                                        </p:tgtEl>
                                        <p:attrNameLst>
                                          <p:attrName>style.visibility</p:attrName>
                                        </p:attrNameLst>
                                      </p:cBhvr>
                                      <p:to>
                                        <p:strVal val="visible"/>
                                      </p:to>
                                    </p:set>
                                  </p:childTnLst>
                                </p:cTn>
                              </p:par>
                            </p:childTnLst>
                          </p:cTn>
                        </p:par>
                        <p:par>
                          <p:cTn id="40" fill="hold">
                            <p:stCondLst>
                              <p:cond delay="8000"/>
                            </p:stCondLst>
                            <p:childTnLst>
                              <p:par>
                                <p:cTn id="41" presetID="9"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dissolve">
                                      <p:cBhvr>
                                        <p:cTn id="43" dur="1000"/>
                                        <p:tgtEl>
                                          <p:spTgt spid="70"/>
                                        </p:tgtEl>
                                      </p:cBhvr>
                                    </p:animEffect>
                                  </p:childTnLst>
                                </p:cTn>
                              </p:par>
                            </p:childTnLst>
                          </p:cTn>
                        </p:par>
                        <p:par>
                          <p:cTn id="44" fill="hold">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dissolv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9"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dissolve">
                      <p:cBhvr>
                        <p:cTn dur="500"/>
                        <p:tgtEl>
                          <p:spTgt spid="40"/>
                        </p:tgtEl>
                      </p:cBhvr>
                    </p:animEffect>
                  </p:childTnLst>
                </p:cTn>
              </p:par>
            </p:tnLst>
          </p:tmpl>
        </p:tmplLst>
      </p:bldP>
      <p:bldP spid="41" grpId="0"/>
      <p:bldP spid="71"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Vol Three blank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Title</a:t>
              </a: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spTree>
    <p:custDataLst>
      <p:tags r:id="rId1"/>
    </p:custDataLst>
    <p:extLst>
      <p:ext uri="{BB962C8B-B14F-4D97-AF65-F5344CB8AC3E}">
        <p14:creationId xmlns:p14="http://schemas.microsoft.com/office/powerpoint/2010/main" val="13119565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Vol Three final slide">
    <p:spTree>
      <p:nvGrpSpPr>
        <p:cNvPr id="1" name=""/>
        <p:cNvGrpSpPr/>
        <p:nvPr/>
      </p:nvGrpSpPr>
      <p:grpSpPr>
        <a:xfrm>
          <a:off x="0" y="0"/>
          <a:ext cx="0" cy="0"/>
          <a:chOff x="0" y="0"/>
          <a:chExt cx="0" cy="0"/>
        </a:xfrm>
      </p:grpSpPr>
      <p:grpSp>
        <p:nvGrpSpPr>
          <p:cNvPr id="7" name="Banner and Title" descr="Banner with title">
            <a:extLst>
              <a:ext uri="{FF2B5EF4-FFF2-40B4-BE49-F238E27FC236}">
                <a16:creationId xmlns:a16="http://schemas.microsoft.com/office/drawing/2014/main" xmlns="" id="{0119A6E4-C47F-4F6E-AB3E-88F28A8BF907}"/>
              </a:ext>
            </a:extLst>
          </p:cNvPr>
          <p:cNvGrpSpPr/>
          <p:nvPr/>
        </p:nvGrpSpPr>
        <p:grpSpPr>
          <a:xfrm>
            <a:off x="0" y="0"/>
            <a:ext cx="10440000" cy="1620000"/>
            <a:chOff x="0" y="0"/>
            <a:chExt cx="10440000" cy="1620000"/>
          </a:xfrm>
        </p:grpSpPr>
        <p:sp>
          <p:nvSpPr>
            <p:cNvPr id="8" name="Rectangle 7">
              <a:extLst>
                <a:ext uri="{FF2B5EF4-FFF2-40B4-BE49-F238E27FC236}">
                  <a16:creationId xmlns:a16="http://schemas.microsoft.com/office/drawing/2014/main" xmlns="" id="{DF60311E-C90B-455B-8094-37BD86C0DC95}"/>
                </a:ext>
              </a:extLst>
            </p:cNvPr>
            <p:cNvSpPr/>
            <p:nvPr/>
          </p:nvSpPr>
          <p:spPr>
            <a:xfrm>
              <a:off x="0" y="0"/>
              <a:ext cx="10440000" cy="1620000"/>
            </a:xfrm>
            <a:prstGeom prst="rect">
              <a:avLst/>
            </a:prstGeom>
            <a:gradFill flip="none" rotWithShape="1">
              <a:gsLst>
                <a:gs pos="0">
                  <a:srgbClr val="004680"/>
                </a:gs>
                <a:gs pos="30000">
                  <a:srgbClr val="314B82"/>
                </a:gs>
                <a:gs pos="98000">
                  <a:srgbClr val="002E5D"/>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xmlns="" id="{CA86D1B4-3F4E-4B5D-8B54-E0544E29C134}"/>
                </a:ext>
              </a:extLst>
            </p:cNvPr>
            <p:cNvSpPr txBox="1"/>
            <p:nvPr/>
          </p:nvSpPr>
          <p:spPr>
            <a:xfrm>
              <a:off x="222176" y="296267"/>
              <a:ext cx="8177357" cy="646331"/>
            </a:xfrm>
            <a:prstGeom prst="rect">
              <a:avLst/>
            </a:prstGeom>
            <a:noFill/>
          </p:spPr>
          <p:txBody>
            <a:bodyPr wrap="square" rtlCol="0">
              <a:spAutoFit/>
            </a:bodyPr>
            <a:lstStyle/>
            <a:p>
              <a:r>
                <a:rPr lang="en-AU" sz="3600" b="1" dirty="0">
                  <a:solidFill>
                    <a:schemeClr val="bg1"/>
                  </a:solidFill>
                  <a:latin typeface="Arial" panose="020B0604020202020204" pitchFamily="34" charset="0"/>
                  <a:cs typeface="Arial" panose="020B0604020202020204" pitchFamily="34" charset="0"/>
                </a:rPr>
                <a:t>Questions?</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730" y="0"/>
            <a:ext cx="1620000" cy="16200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1" y="2895601"/>
            <a:ext cx="2513011" cy="251301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318" y="2889249"/>
            <a:ext cx="2519363" cy="251936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3587" y="2890043"/>
            <a:ext cx="2519364" cy="2519364"/>
          </a:xfrm>
          <a:prstGeom prst="rect">
            <a:avLst/>
          </a:prstGeom>
        </p:spPr>
      </p:pic>
    </p:spTree>
    <p:custDataLst>
      <p:tags r:id="rId1"/>
    </p:custDataLst>
    <p:extLst>
      <p:ext uri="{BB962C8B-B14F-4D97-AF65-F5344CB8AC3E}">
        <p14:creationId xmlns:p14="http://schemas.microsoft.com/office/powerpoint/2010/main" val="305239044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7CFC7-5ABB-474C-9A21-3A05DE0D168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a:extLst>
              <a:ext uri="{FF2B5EF4-FFF2-40B4-BE49-F238E27FC236}">
                <a16:creationId xmlns:a16="http://schemas.microsoft.com/office/drawing/2014/main" xmlns="" id="{512B8620-AFA6-4A3C-B8DE-A33EDA0992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a:extLst>
              <a:ext uri="{FF2B5EF4-FFF2-40B4-BE49-F238E27FC236}">
                <a16:creationId xmlns:a16="http://schemas.microsoft.com/office/drawing/2014/main" xmlns="" id="{FD954AFE-8BDE-4409-8467-E0DC2498EB9A}"/>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a16="http://schemas.microsoft.com/office/drawing/2014/main" xmlns="" id="{FD92C4D9-2F2A-420A-9F77-021CAE65502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24EF1157-9858-43BA-B732-871D670DAA2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177427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9AC15-98AE-4666-8562-52E6882B9B81}"/>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C074F01E-6942-4B35-8023-71E37211CCF7}"/>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C1CB632-D647-4495-BD05-5B41D7EBDAC6}"/>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a16="http://schemas.microsoft.com/office/drawing/2014/main" xmlns="" id="{B1AF18DB-E678-4EF0-BC9B-45C003FED3C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A50C407F-E34F-41AE-AD67-D729049B9558}"/>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2838590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FE685-3BBC-4770-B7A9-DCA4DA8F87D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BD048F1D-CEC9-46E2-9104-9F4450E7A7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93969A13-F310-4DD6-8A13-5577962E6817}"/>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a16="http://schemas.microsoft.com/office/drawing/2014/main" xmlns="" id="{D0158E7E-82AA-4002-865A-6409F6AC654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C87C7D90-4903-4E37-8BF8-57AAFBC5D0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566666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66576-D9BE-4564-9B74-18490FAC3919}"/>
              </a:ext>
            </a:extLst>
          </p:cNvPr>
          <p:cNvSpPr>
            <a:spLocks noGrp="1"/>
          </p:cNvSpPr>
          <p:nvPr>
            <p:ph type="title"/>
          </p:nvPr>
        </p:nvSpPr>
        <p:spPr/>
        <p:txBody>
          <a:body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0818A964-EA98-4664-AF81-27A3EFF41D86}"/>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a:extLst>
              <a:ext uri="{FF2B5EF4-FFF2-40B4-BE49-F238E27FC236}">
                <a16:creationId xmlns:a16="http://schemas.microsoft.com/office/drawing/2014/main" xmlns="" id="{0B584CAA-9FC0-45E1-897C-331939C4173D}"/>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a:extLst>
              <a:ext uri="{FF2B5EF4-FFF2-40B4-BE49-F238E27FC236}">
                <a16:creationId xmlns:a16="http://schemas.microsoft.com/office/drawing/2014/main" xmlns="" id="{D038EEE6-1996-4FB9-8492-F38D75400919}"/>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6" name="Footer Placeholder 5">
            <a:extLst>
              <a:ext uri="{FF2B5EF4-FFF2-40B4-BE49-F238E27FC236}">
                <a16:creationId xmlns:a16="http://schemas.microsoft.com/office/drawing/2014/main" xmlns="" id="{3A36CC97-9FDE-404C-A0B1-1C73C573C9C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0D2AA76-0983-47B8-B56B-33F2889A97EA}"/>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custDataLst>
      <p:tags r:id="rId1"/>
    </p:custDataLst>
    <p:extLst>
      <p:ext uri="{BB962C8B-B14F-4D97-AF65-F5344CB8AC3E}">
        <p14:creationId xmlns:p14="http://schemas.microsoft.com/office/powerpoint/2010/main" val="331877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unequal columns no animations">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92B437D0-5019-404C-A3E6-588F0645F4AA}"/>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Slide Title">
            <a:extLst>
              <a:ext uri="{FF2B5EF4-FFF2-40B4-BE49-F238E27FC236}">
                <a16:creationId xmlns="" xmlns:a16="http://schemas.microsoft.com/office/drawing/2014/main" id="{6BC08D57-6828-4140-96D6-7212DF97BE90}"/>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Uneven 2 columns no animations</a:t>
            </a:r>
          </a:p>
        </p:txBody>
      </p:sp>
      <p:sp>
        <p:nvSpPr>
          <p:cNvPr id="7" name="Left hand text box">
            <a:extLst>
              <a:ext uri="{FF2B5EF4-FFF2-40B4-BE49-F238E27FC236}">
                <a16:creationId xmlns="" xmlns:a16="http://schemas.microsoft.com/office/drawing/2014/main" id="{CEED358A-E15B-4A96-B239-689EF7351A0C}"/>
              </a:ext>
            </a:extLst>
          </p:cNvPr>
          <p:cNvSpPr>
            <a:spLocks noGrp="1"/>
          </p:cNvSpPr>
          <p:nvPr>
            <p:ph type="body" sz="quarter" idx="13" hasCustomPrompt="1"/>
          </p:nvPr>
        </p:nvSpPr>
        <p:spPr>
          <a:xfrm>
            <a:off x="4492625" y="2006600"/>
            <a:ext cx="7364413" cy="4537075"/>
          </a:xfrm>
        </p:spPr>
        <p:txBody>
          <a:bodyPr/>
          <a:lstStyle>
            <a:lvl1pPr>
              <a:defRPr/>
            </a:lvl1pPr>
          </a:lstStyle>
          <a:p>
            <a:pPr lvl="0"/>
            <a:r>
              <a:rPr lang="en-US" dirty="0"/>
              <a:t>Text here, or replace this placeholder with an image.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3" name="Dividing Line">
            <a:extLst>
              <a:ext uri="{FF2B5EF4-FFF2-40B4-BE49-F238E27FC236}">
                <a16:creationId xmlns="" xmlns:a16="http://schemas.microsoft.com/office/drawing/2014/main" id="{9E16AE22-46DE-423F-BE7B-3EE48A06E7E8}"/>
              </a:ext>
            </a:extLst>
          </p:cNvPr>
          <p:cNvCxnSpPr>
            <a:cxnSpLocks/>
          </p:cNvCxnSpPr>
          <p:nvPr userDrawn="1"/>
        </p:nvCxnSpPr>
        <p:spPr>
          <a:xfrm>
            <a:off x="4085914" y="1983960"/>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Right hand text box">
            <a:extLst>
              <a:ext uri="{FF2B5EF4-FFF2-40B4-BE49-F238E27FC236}">
                <a16:creationId xmlns="" xmlns:a16="http://schemas.microsoft.com/office/drawing/2014/main" id="{78F7BB00-DFA7-479F-B681-1E7FF5E9A5D7}"/>
              </a:ext>
            </a:extLst>
          </p:cNvPr>
          <p:cNvSpPr>
            <a:spLocks noGrp="1"/>
          </p:cNvSpPr>
          <p:nvPr>
            <p:ph type="body" sz="quarter" idx="12" hasCustomPrompt="1"/>
          </p:nvPr>
        </p:nvSpPr>
        <p:spPr>
          <a:xfrm>
            <a:off x="334963" y="1993900"/>
            <a:ext cx="3322637" cy="4549775"/>
          </a:xfrm>
        </p:spPr>
        <p:txBody>
          <a:bodyPr/>
          <a:lstStyle>
            <a:lvl1pPr>
              <a:defRPr/>
            </a:lvl1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92502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0295B-F756-451B-82F7-1147A190149A}"/>
              </a:ext>
            </a:extLst>
          </p:cNvPr>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a:extLst>
              <a:ext uri="{FF2B5EF4-FFF2-40B4-BE49-F238E27FC236}">
                <a16:creationId xmlns:a16="http://schemas.microsoft.com/office/drawing/2014/main" xmlns="" id="{E209D2DA-2F75-429A-AF53-DF1AD55E4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5718CF46-A52C-4B13-84B5-A392CE9F4086}"/>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a:extLst>
              <a:ext uri="{FF2B5EF4-FFF2-40B4-BE49-F238E27FC236}">
                <a16:creationId xmlns:a16="http://schemas.microsoft.com/office/drawing/2014/main" xmlns="" id="{EBA5AD4A-40E0-49BE-AD1B-EDA7B1AE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5F8EE057-FF1C-42F7-900E-21B8EAAC37F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a:extLst>
              <a:ext uri="{FF2B5EF4-FFF2-40B4-BE49-F238E27FC236}">
                <a16:creationId xmlns:a16="http://schemas.microsoft.com/office/drawing/2014/main" xmlns="" id="{E8A2DC4B-669D-4018-9C3E-DCF45ABC2160}"/>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8" name="Footer Placeholder 7">
            <a:extLst>
              <a:ext uri="{FF2B5EF4-FFF2-40B4-BE49-F238E27FC236}">
                <a16:creationId xmlns:a16="http://schemas.microsoft.com/office/drawing/2014/main" xmlns="" id="{4F587436-0B3F-4242-BC54-71CBE60F0B6E}"/>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xmlns="" id="{68390632-797C-4268-B2C3-1152134D3117}"/>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1787525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BC75-DCD0-4B85-9A95-43BEF220D631}"/>
              </a:ext>
            </a:extLst>
          </p:cNvPr>
          <p:cNvSpPr>
            <a:spLocks noGrp="1"/>
          </p:cNvSpPr>
          <p:nvPr>
            <p:ph type="title"/>
          </p:nvPr>
        </p:nvSpPr>
        <p:spPr/>
        <p:txBody>
          <a:bodyPr/>
          <a:lstStyle/>
          <a:p>
            <a:r>
              <a:rPr lang="en-US" smtClean="0"/>
              <a:t>Click to edit Master title style</a:t>
            </a:r>
            <a:endParaRPr lang="en-AU"/>
          </a:p>
        </p:txBody>
      </p:sp>
      <p:sp>
        <p:nvSpPr>
          <p:cNvPr id="3" name="Date Placeholder 2">
            <a:extLst>
              <a:ext uri="{FF2B5EF4-FFF2-40B4-BE49-F238E27FC236}">
                <a16:creationId xmlns:a16="http://schemas.microsoft.com/office/drawing/2014/main" xmlns="" id="{221F0C04-E8A1-4E45-843E-FA50864BFA14}"/>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4" name="Footer Placeholder 3">
            <a:extLst>
              <a:ext uri="{FF2B5EF4-FFF2-40B4-BE49-F238E27FC236}">
                <a16:creationId xmlns:a16="http://schemas.microsoft.com/office/drawing/2014/main" xmlns="" id="{137763D6-0071-448E-9FDE-C47DF0D41822}"/>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xmlns="" id="{03161949-3AE5-45CF-9E15-9DFFD15B6B4F}"/>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602195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81C552-929F-4A47-AE1F-88E58F49E968}"/>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3" name="Footer Placeholder 2">
            <a:extLst>
              <a:ext uri="{FF2B5EF4-FFF2-40B4-BE49-F238E27FC236}">
                <a16:creationId xmlns:a16="http://schemas.microsoft.com/office/drawing/2014/main" xmlns="" id="{D9B4DD8C-2399-4141-A0DE-0B4C66AE7D6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xmlns="" id="{AEE2FC91-9701-42E7-B6A1-BA5858FA02E4}"/>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4232543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1D46B-A954-4084-9053-7256278FC13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a:extLst>
              <a:ext uri="{FF2B5EF4-FFF2-40B4-BE49-F238E27FC236}">
                <a16:creationId xmlns:a16="http://schemas.microsoft.com/office/drawing/2014/main" xmlns="" id="{8CF240C4-0D83-48EE-BED2-36676EE07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a:extLst>
              <a:ext uri="{FF2B5EF4-FFF2-40B4-BE49-F238E27FC236}">
                <a16:creationId xmlns:a16="http://schemas.microsoft.com/office/drawing/2014/main" xmlns="" id="{231A2929-1B52-4E19-B81C-B1BAB0E21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EDA735EF-8D89-4E77-9CB5-AD3A6CBB5F03}"/>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6" name="Footer Placeholder 5">
            <a:extLst>
              <a:ext uri="{FF2B5EF4-FFF2-40B4-BE49-F238E27FC236}">
                <a16:creationId xmlns:a16="http://schemas.microsoft.com/office/drawing/2014/main" xmlns="" id="{20EAED65-2F9D-4EEC-BDBE-4FD90864581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19F2A496-45C1-4D2B-9AA7-28F7A2BEA149}"/>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3419686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7263-15EC-4422-A2D6-B997384E58B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a:extLst>
              <a:ext uri="{FF2B5EF4-FFF2-40B4-BE49-F238E27FC236}">
                <a16:creationId xmlns:a16="http://schemas.microsoft.com/office/drawing/2014/main" xmlns="" id="{A9032A45-3076-479E-86E4-117BC62CC6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4" name="Text Placeholder 3">
            <a:extLst>
              <a:ext uri="{FF2B5EF4-FFF2-40B4-BE49-F238E27FC236}">
                <a16:creationId xmlns:a16="http://schemas.microsoft.com/office/drawing/2014/main" xmlns="" id="{3B572F00-4960-419F-B533-C703AF451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2EF8064E-C222-4AA7-ABC9-F87B18D14845}"/>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6" name="Footer Placeholder 5">
            <a:extLst>
              <a:ext uri="{FF2B5EF4-FFF2-40B4-BE49-F238E27FC236}">
                <a16:creationId xmlns:a16="http://schemas.microsoft.com/office/drawing/2014/main" xmlns="" id="{B0A40B07-9B89-4C6D-B001-3FECEF35502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xmlns="" id="{2E3FAF4A-6E1A-4CE4-B3BF-3358AC446ED2}"/>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975448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1ECFBA-EC1E-4B5A-AEE3-E6703241F10E}"/>
              </a:ext>
            </a:extLst>
          </p:cNvPr>
          <p:cNvSpPr>
            <a:spLocks noGrp="1"/>
          </p:cNvSpPr>
          <p:nvPr>
            <p:ph type="title"/>
          </p:nvPr>
        </p:nvSpPr>
        <p:spPr/>
        <p:txBody>
          <a:bodyPr/>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BDAA4E1F-85CA-481D-A51F-3BC1FDDC1E95}"/>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D7E0787B-7D7C-4ABB-902A-AD2D38A08224}"/>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a16="http://schemas.microsoft.com/office/drawing/2014/main" xmlns="" id="{9E0CAE3C-7E68-44C0-8D75-345DDD05645F}"/>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30F0A22D-A04B-44DD-8FF8-A37A65F82515}"/>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616409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D48E9EB-C98C-4E3B-9CB5-CB2042936393}"/>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a:extLst>
              <a:ext uri="{FF2B5EF4-FFF2-40B4-BE49-F238E27FC236}">
                <a16:creationId xmlns:a16="http://schemas.microsoft.com/office/drawing/2014/main" xmlns="" id="{E182D213-D3C7-4AB5-B901-6E422182EC7F}"/>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a:extLst>
              <a:ext uri="{FF2B5EF4-FFF2-40B4-BE49-F238E27FC236}">
                <a16:creationId xmlns:a16="http://schemas.microsoft.com/office/drawing/2014/main" xmlns="" id="{2058E313-51F0-4F79-9E2A-2879DCEF1686}"/>
              </a:ext>
            </a:extLst>
          </p:cNvPr>
          <p:cNvSpPr>
            <a:spLocks noGrp="1"/>
          </p:cNvSpPr>
          <p:nvPr>
            <p:ph type="dt" sz="half" idx="10"/>
          </p:nvPr>
        </p:nvSpPr>
        <p:spPr/>
        <p:txBody>
          <a:bodyPr/>
          <a:lstStyle/>
          <a:p>
            <a:fld id="{C098415F-CD03-4A40-A433-A35058FDA385}" type="datetimeFigureOut">
              <a:rPr lang="en-AU" smtClean="0"/>
              <a:t>23/12/2022</a:t>
            </a:fld>
            <a:endParaRPr lang="en-AU" dirty="0"/>
          </a:p>
        </p:txBody>
      </p:sp>
      <p:sp>
        <p:nvSpPr>
          <p:cNvPr id="5" name="Footer Placeholder 4">
            <a:extLst>
              <a:ext uri="{FF2B5EF4-FFF2-40B4-BE49-F238E27FC236}">
                <a16:creationId xmlns:a16="http://schemas.microsoft.com/office/drawing/2014/main" xmlns="" id="{B03AED83-C2A1-4354-BB0E-DAF486BE61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xmlns="" id="{F744EFA9-695A-4FB9-9506-373573745B9B}"/>
              </a:ext>
            </a:extLst>
          </p:cNvPr>
          <p:cNvSpPr>
            <a:spLocks noGrp="1"/>
          </p:cNvSpPr>
          <p:nvPr>
            <p:ph type="sldNum" sz="quarter" idx="12"/>
          </p:nvPr>
        </p:nvSpPr>
        <p:spPr/>
        <p:txBody>
          <a:bodyPr/>
          <a:lstStyle/>
          <a:p>
            <a:fld id="{F4C6F568-3E22-4745-907E-25762B72BD51}" type="slidenum">
              <a:rPr lang="en-AU" smtClean="0"/>
              <a:t>‹#›</a:t>
            </a:fld>
            <a:endParaRPr lang="en-AU" dirty="0"/>
          </a:p>
        </p:txBody>
      </p:sp>
    </p:spTree>
    <p:extLst>
      <p:ext uri="{BB962C8B-B14F-4D97-AF65-F5344CB8AC3E}">
        <p14:creationId xmlns:p14="http://schemas.microsoft.com/office/powerpoint/2010/main" val="23661563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asic Slide with text">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Slide Title">
            <a:extLst>
              <a:ext uri="{FF2B5EF4-FFF2-40B4-BE49-F238E27FC236}">
                <a16:creationId xmlns="" xmlns:a16="http://schemas.microsoft.com/office/drawing/2014/main" id="{F6B3330E-9C6F-487C-8036-B9E4205C3AF5}"/>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Basic slide title here</a:t>
            </a:r>
          </a:p>
        </p:txBody>
      </p:sp>
      <p:sp>
        <p:nvSpPr>
          <p:cNvPr id="3" name="Main slide text">
            <a:extLst>
              <a:ext uri="{FF2B5EF4-FFF2-40B4-BE49-F238E27FC236}">
                <a16:creationId xmlns="" xmlns:a16="http://schemas.microsoft.com/office/drawing/2014/main" id="{8F87CAC9-08C4-4C4F-BF83-40751681DF68}"/>
              </a:ext>
            </a:extLst>
          </p:cNvPr>
          <p:cNvSpPr>
            <a:spLocks noGrp="1"/>
          </p:cNvSpPr>
          <p:nvPr>
            <p:ph type="body" sz="quarter" idx="10" hasCustomPrompt="1"/>
          </p:nvPr>
        </p:nvSpPr>
        <p:spPr>
          <a:xfrm>
            <a:off x="334963" y="2006600"/>
            <a:ext cx="5761037"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403370179"/>
      </p:ext>
    </p:extLst>
  </p:cSld>
  <p:clrMapOvr>
    <a:masterClrMapping/>
  </p:clrMapOvr>
  <p:extLst mod="1">
    <p:ext uri="{DCECCB84-F9BA-43D5-87BE-67443E8EF086}">
      <p15:sldGuideLst xmlns:p15="http://schemas.microsoft.com/office/powerpoint/2012/main">
        <p15:guide id="1" orient="horz" pos="1026">
          <p15:clr>
            <a:srgbClr val="FBAE40"/>
          </p15:clr>
        </p15:guide>
        <p15:guide id="2" pos="52">
          <p15:clr>
            <a:srgbClr val="FBAE40"/>
          </p15:clr>
        </p15:guide>
        <p15:guide id="3" orient="horz" pos="4133">
          <p15:clr>
            <a:srgbClr val="FBAE40"/>
          </p15:clr>
        </p15:guide>
        <p15:guide id="4" pos="7469">
          <p15:clr>
            <a:srgbClr val="FBAE40"/>
          </p15:clr>
        </p15:guide>
        <p15:guide id="5" pos="3840">
          <p15:clr>
            <a:srgbClr val="FBAE40"/>
          </p15:clr>
        </p15:guide>
        <p15:guide id="6" pos="211">
          <p15:clr>
            <a:srgbClr val="FBAE40"/>
          </p15:clr>
        </p15:guide>
        <p15:guide id="7" pos="75">
          <p15:clr>
            <a:srgbClr val="FBAE40"/>
          </p15:clr>
        </p15:guide>
        <p15:guide id="8" orient="horz" pos="731">
          <p15:clr>
            <a:srgbClr val="FBAE40"/>
          </p15:clr>
        </p15:guide>
        <p15:guide id="9" pos="610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or picture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AC84E2CA-6F26-4196-9C42-A6287C824100}"/>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3" name="Slide Title">
            <a:extLst>
              <a:ext uri="{FF2B5EF4-FFF2-40B4-BE49-F238E27FC236}">
                <a16:creationId xmlns="" xmlns:a16="http://schemas.microsoft.com/office/drawing/2014/main" id="{556F9D9D-331A-4E01-9E02-FB474BEF581E}"/>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Blank or picture slide title here</a:t>
            </a:r>
          </a:p>
        </p:txBody>
      </p:sp>
    </p:spTree>
    <p:custDataLst>
      <p:tags r:id="rId1"/>
    </p:custDataLst>
    <p:extLst>
      <p:ext uri="{BB962C8B-B14F-4D97-AF65-F5344CB8AC3E}">
        <p14:creationId xmlns:p14="http://schemas.microsoft.com/office/powerpoint/2010/main" val="69144510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hree columns slide">
    <p:spTree>
      <p:nvGrpSpPr>
        <p:cNvPr id="1" name=""/>
        <p:cNvGrpSpPr/>
        <p:nvPr/>
      </p:nvGrpSpPr>
      <p:grpSpPr>
        <a:xfrm>
          <a:off x="0" y="0"/>
          <a:ext cx="0" cy="0"/>
          <a:chOff x="0" y="0"/>
          <a:chExt cx="0" cy="0"/>
        </a:xfrm>
      </p:grpSpPr>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1816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3 column format here</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79190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9"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19" grpId="0" uiExpand="1">
        <p:tmplLst>
          <p:tmpl>
            <p:tnLst>
              <p:par>
                <p:cTn presetID="9"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dissolve">
                      <p:cBhvr>
                        <p:cTn dur="500"/>
                        <p:tgtEl>
                          <p:spTgt spid="19"/>
                        </p:tgtEl>
                      </p:cBhvr>
                    </p:animEffect>
                  </p:childTnLst>
                </p:cTn>
              </p:par>
            </p:tnLst>
          </p:tmpl>
        </p:tmplLst>
      </p:bldP>
      <p:bldP spid="20" grpId="0">
        <p:tmplLst>
          <p:tmpl>
            <p:tnLst>
              <p:par>
                <p:cTn presetID="9" presetClass="entr" presetSubtype="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wo equal columns slide">
    <p:spTree>
      <p:nvGrpSpPr>
        <p:cNvPr id="1" name=""/>
        <p:cNvGrpSpPr/>
        <p:nvPr/>
      </p:nvGrpSpPr>
      <p:grpSpPr>
        <a:xfrm>
          <a:off x="0" y="0"/>
          <a:ext cx="0" cy="0"/>
          <a:chOff x="0" y="0"/>
          <a:chExt cx="0" cy="0"/>
        </a:xfrm>
      </p:grpSpPr>
      <p:sp>
        <p:nvSpPr>
          <p:cNvPr id="10" name="Blue banner">
            <a:extLst>
              <a:ext uri="{FF2B5EF4-FFF2-40B4-BE49-F238E27FC236}">
                <a16:creationId xmlns="" xmlns:a16="http://schemas.microsoft.com/office/drawing/2014/main" id="{BBAA17AF-0AF9-4A6F-99C9-54C166C20FBA}"/>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1" name="Slide Title">
            <a:extLst>
              <a:ext uri="{FF2B5EF4-FFF2-40B4-BE49-F238E27FC236}">
                <a16:creationId xmlns="" xmlns:a16="http://schemas.microsoft.com/office/drawing/2014/main" id="{2D517E8A-987D-4CD2-AFB8-4227F2E41E6D}"/>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2 column format here</a:t>
            </a:r>
          </a:p>
        </p:txBody>
      </p:sp>
      <p:sp>
        <p:nvSpPr>
          <p:cNvPr id="18" name="Left hand text">
            <a:extLst>
              <a:ext uri="{FF2B5EF4-FFF2-40B4-BE49-F238E27FC236}">
                <a16:creationId xmlns="" xmlns:a16="http://schemas.microsoft.com/office/drawing/2014/main" id="{6E7DB875-7E4B-44D7-93F0-6A869C525897}"/>
              </a:ext>
            </a:extLst>
          </p:cNvPr>
          <p:cNvSpPr>
            <a:spLocks noGrp="1"/>
          </p:cNvSpPr>
          <p:nvPr>
            <p:ph type="body" sz="quarter" idx="10" hasCustomPrompt="1"/>
          </p:nvPr>
        </p:nvSpPr>
        <p:spPr>
          <a:xfrm>
            <a:off x="6457038" y="1985332"/>
            <a:ext cx="5400000" cy="4554538"/>
          </a:xfrm>
        </p:spPr>
        <p:txBody>
          <a:bodyPr/>
          <a:lstStyle>
            <a:lvl1pPr>
              <a:defRPr/>
            </a:lvl1pPr>
          </a:lstStyle>
          <a:p>
            <a:pPr lvl="0"/>
            <a:r>
              <a:rPr lang="en-US" dirty="0"/>
              <a:t>Bullet here</a:t>
            </a:r>
          </a:p>
          <a:p>
            <a:pPr lvl="0"/>
            <a:r>
              <a:rPr lang="en-US" dirty="0"/>
              <a:t>Bullet here</a:t>
            </a:r>
          </a:p>
          <a:p>
            <a:pPr lvl="0"/>
            <a:r>
              <a:rPr lang="en-US" dirty="0"/>
              <a:t>Bullet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Dividing Line">
            <a:extLst>
              <a:ext uri="{FF2B5EF4-FFF2-40B4-BE49-F238E27FC236}">
                <a16:creationId xmlns="" xmlns:a16="http://schemas.microsoft.com/office/drawing/2014/main" id="{4EC5CCBD-10C7-49DF-AD86-FF9280B85A73}"/>
              </a:ext>
            </a:extLst>
          </p:cNvPr>
          <p:cNvCxnSpPr>
            <a:cxnSpLocks/>
          </p:cNvCxnSpPr>
          <p:nvPr userDrawn="1"/>
        </p:nvCxnSpPr>
        <p:spPr>
          <a:xfrm>
            <a:off x="6096000" y="196545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a:extLst>
              <a:ext uri="{FF2B5EF4-FFF2-40B4-BE49-F238E27FC236}">
                <a16:creationId xmlns="" xmlns:a16="http://schemas.microsoft.com/office/drawing/2014/main" id="{FAC178B7-0B6B-4888-91E3-2860E9DB2377}"/>
              </a:ext>
            </a:extLst>
          </p:cNvPr>
          <p:cNvSpPr>
            <a:spLocks noGrp="1"/>
          </p:cNvSpPr>
          <p:nvPr>
            <p:ph type="body" sz="quarter" idx="12" hasCustomPrompt="1"/>
          </p:nvPr>
        </p:nvSpPr>
        <p:spPr>
          <a:xfrm>
            <a:off x="334962" y="1985333"/>
            <a:ext cx="5400000" cy="4554538"/>
          </a:xfrm>
        </p:spPr>
        <p:txBody>
          <a:bodyPr/>
          <a:lstStyle>
            <a:lvl1pPr>
              <a:defRPr/>
            </a:lvl1pPr>
          </a:lstStyle>
          <a:p>
            <a:pPr lvl="0"/>
            <a:r>
              <a:rPr lang="en-US" dirty="0"/>
              <a:t>Bullet here</a:t>
            </a:r>
          </a:p>
          <a:p>
            <a:pPr lvl="0"/>
            <a:r>
              <a:rPr lang="en-US" dirty="0"/>
              <a:t>Bullet here</a:t>
            </a:r>
          </a:p>
          <a:p>
            <a:pPr lvl="0"/>
            <a:r>
              <a:rPr lang="en-US" dirty="0"/>
              <a:t>Bullet here how close does this go to the line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211128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xEl>
                                              <p:pRg st="3" end="3"/>
                                            </p:txEl>
                                          </p:spTgt>
                                        </p:tgtEl>
                                        <p:attrNameLst>
                                          <p:attrName>style.visibility</p:attrName>
                                        </p:attrNameLst>
                                      </p:cBhvr>
                                      <p:to>
                                        <p:strVal val="visible"/>
                                      </p:to>
                                    </p:set>
                                    <p:animEffect transition="in" filter="dissolve">
                                      <p:cBhvr>
                                        <p:cTn id="18" dur="500"/>
                                        <p:tgtEl>
                                          <p:spTgt spid="20">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dissolve">
                                      <p:cBhvr>
                                        <p:cTn id="21" dur="500"/>
                                        <p:tgtEl>
                                          <p:spTgt spid="20">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dissolve">
                                      <p:cBhvr>
                                        <p:cTn id="24" dur="500"/>
                                        <p:tgtEl>
                                          <p:spTgt spid="20">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dissolve">
                                      <p:cBhvr>
                                        <p:cTn id="27" dur="500"/>
                                        <p:tgtEl>
                                          <p:spTgt spid="20">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dissolve">
                                      <p:cBhvr>
                                        <p:cTn id="35" dur="5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dissolve">
                                      <p:cBhvr>
                                        <p:cTn id="40" dur="500"/>
                                        <p:tgtEl>
                                          <p:spTgt spid="18">
                                            <p:txEl>
                                              <p:pRg st="1" end="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8">
                                            <p:txEl>
                                              <p:pRg st="2" end="2"/>
                                            </p:txEl>
                                          </p:spTgt>
                                        </p:tgtEl>
                                        <p:attrNameLst>
                                          <p:attrName>style.visibility</p:attrName>
                                        </p:attrNameLst>
                                      </p:cBhvr>
                                      <p:to>
                                        <p:strVal val="visible"/>
                                      </p:to>
                                    </p:set>
                                    <p:animEffect transition="in" filter="dissolve">
                                      <p:cBhvr>
                                        <p:cTn id="43" dur="500"/>
                                        <p:tgtEl>
                                          <p:spTgt spid="18">
                                            <p:txEl>
                                              <p:pRg st="2" end="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8">
                                            <p:txEl>
                                              <p:pRg st="3" end="3"/>
                                            </p:txEl>
                                          </p:spTgt>
                                        </p:tgtEl>
                                        <p:attrNameLst>
                                          <p:attrName>style.visibility</p:attrName>
                                        </p:attrNameLst>
                                      </p:cBhvr>
                                      <p:to>
                                        <p:strVal val="visible"/>
                                      </p:to>
                                    </p:set>
                                    <p:animEffect transition="in" filter="dissolve">
                                      <p:cBhvr>
                                        <p:cTn id="46" dur="500"/>
                                        <p:tgtEl>
                                          <p:spTgt spid="18">
                                            <p:txEl>
                                              <p:pRg st="3" end="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xEl>
                                              <p:pRg st="4" end="4"/>
                                            </p:txEl>
                                          </p:spTgt>
                                        </p:tgtEl>
                                        <p:attrNameLst>
                                          <p:attrName>style.visibility</p:attrName>
                                        </p:attrNameLst>
                                      </p:cBhvr>
                                      <p:to>
                                        <p:strVal val="visible"/>
                                      </p:to>
                                    </p:set>
                                    <p:animEffect transition="in" filter="dissolve">
                                      <p:cBhvr>
                                        <p:cTn id="49" dur="500"/>
                                        <p:tgtEl>
                                          <p:spTgt spid="18">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dissolve">
                                      <p:cBhvr>
                                        <p:cTn id="52" dur="500"/>
                                        <p:tgtEl>
                                          <p:spTgt spid="18">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8">
                                            <p:txEl>
                                              <p:pRg st="6" end="6"/>
                                            </p:txEl>
                                          </p:spTgt>
                                        </p:tgtEl>
                                        <p:attrNameLst>
                                          <p:attrName>style.visibility</p:attrName>
                                        </p:attrNameLst>
                                      </p:cBhvr>
                                      <p:to>
                                        <p:strVal val="visible"/>
                                      </p:to>
                                    </p:set>
                                    <p:animEffect transition="in" filter="dissolve">
                                      <p:cBhvr>
                                        <p:cTn id="55"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dissolve">
                      <p:cBhvr>
                        <p:cTn dur="500"/>
                        <p:tgtEl>
                          <p:spTgt spid="18"/>
                        </p:tgtEl>
                      </p:cBhvr>
                    </p:animEffect>
                  </p:childTnLst>
                </p:cTn>
              </p:par>
            </p:tnLst>
          </p:tmpl>
        </p:tmplLst>
      </p:bldP>
      <p:bldP spid="20" grpId="0" build="p">
        <p:tmplLst>
          <p:tmpl lvl="1">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dissolve">
                      <p:cBhvr>
                        <p:cTn dur="500"/>
                        <p:tgtEl>
                          <p:spTgt spid="20"/>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Four blocks slide">
    <p:spTree>
      <p:nvGrpSpPr>
        <p:cNvPr id="1" name=""/>
        <p:cNvGrpSpPr/>
        <p:nvPr/>
      </p:nvGrpSpPr>
      <p:grpSpPr>
        <a:xfrm>
          <a:off x="0" y="0"/>
          <a:ext cx="0" cy="0"/>
          <a:chOff x="0" y="0"/>
          <a:chExt cx="0" cy="0"/>
        </a:xfrm>
      </p:grpSpPr>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block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16225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Vol Two final slide">
    <p:spTree>
      <p:nvGrpSpPr>
        <p:cNvPr id="1" name=""/>
        <p:cNvGrpSpPr/>
        <p:nvPr/>
      </p:nvGrpSpPr>
      <p:grpSpPr>
        <a:xfrm>
          <a:off x="0" y="0"/>
          <a:ext cx="0" cy="0"/>
          <a:chOff x="0" y="0"/>
          <a:chExt cx="0" cy="0"/>
        </a:xfrm>
      </p:grpSpPr>
      <p:sp>
        <p:nvSpPr>
          <p:cNvPr id="8" name="Blue banner">
            <a:extLst>
              <a:ext uri="{FF2B5EF4-FFF2-40B4-BE49-F238E27FC236}">
                <a16:creationId xmlns="" xmlns:a16="http://schemas.microsoft.com/office/drawing/2014/main" id="{DF60311E-C90B-455B-8094-37BD86C0DC95}"/>
              </a:ext>
            </a:extLst>
          </p:cNvPr>
          <p:cNvSpPr/>
          <p:nvPr/>
        </p:nvSpPr>
        <p:spPr>
          <a:xfrm>
            <a:off x="0" y="0"/>
            <a:ext cx="10440000" cy="1620000"/>
          </a:xfrm>
          <a:prstGeom prst="rect">
            <a:avLst/>
          </a:prstGeom>
          <a:gradFill flip="none" rotWithShape="1">
            <a:gsLst>
              <a:gs pos="0">
                <a:schemeClr val="accent3"/>
              </a:gs>
              <a:gs pos="30000">
                <a:srgbClr val="314B82"/>
              </a:gs>
              <a:gs pos="98000">
                <a:schemeClr val="accent1"/>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lide Title">
            <a:extLst>
              <a:ext uri="{FF2B5EF4-FFF2-40B4-BE49-F238E27FC236}">
                <a16:creationId xmlns="" xmlns:a16="http://schemas.microsoft.com/office/drawing/2014/main" id="{FFCC10AC-DA7E-4FA8-B3EF-963651BE307A}"/>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Questions?</a:t>
            </a:r>
          </a:p>
        </p:txBody>
      </p:sp>
      <p:pic>
        <p:nvPicPr>
          <p:cNvPr id="13" name="Logo" descr="NCC Volume Two Logo. A stylised house in bright red.">
            <a:extLst>
              <a:ext uri="{FF2B5EF4-FFF2-40B4-BE49-F238E27FC236}">
                <a16:creationId xmlns="" xmlns:a16="http://schemas.microsoft.com/office/drawing/2014/main" id="{D18EBA45-13F9-4B66-AB74-B13D2CC452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pic>
        <p:nvPicPr>
          <p:cNvPr id="9" name="Volume One Logo">
            <a:extLst>
              <a:ext uri="{FF2B5EF4-FFF2-40B4-BE49-F238E27FC236}">
                <a16:creationId xmlns="" xmlns:a16="http://schemas.microsoft.com/office/drawing/2014/main" id="{76BDEF9D-2610-44D6-B71A-B3DABC16E3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142" y="2522892"/>
            <a:ext cx="3105289" cy="3105289"/>
          </a:xfrm>
          <a:prstGeom prst="rect">
            <a:avLst/>
          </a:prstGeom>
        </p:spPr>
      </p:pic>
      <p:pic>
        <p:nvPicPr>
          <p:cNvPr id="14" name="Volume Two Logo">
            <a:extLst>
              <a:ext uri="{FF2B5EF4-FFF2-40B4-BE49-F238E27FC236}">
                <a16:creationId xmlns="" xmlns:a16="http://schemas.microsoft.com/office/drawing/2014/main" id="{4B003636-5D59-48E7-983C-B30421BDDD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91480" y="2549220"/>
            <a:ext cx="3105290" cy="3105290"/>
          </a:xfrm>
          <a:prstGeom prst="rect">
            <a:avLst/>
          </a:prstGeom>
        </p:spPr>
      </p:pic>
      <p:pic>
        <p:nvPicPr>
          <p:cNvPr id="15" name="Volume Three Logo">
            <a:extLst>
              <a:ext uri="{FF2B5EF4-FFF2-40B4-BE49-F238E27FC236}">
                <a16:creationId xmlns="" xmlns:a16="http://schemas.microsoft.com/office/drawing/2014/main" id="{ED82B860-1B34-4DC4-9FB6-CB764C3D435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96154" y="2554154"/>
            <a:ext cx="3095661" cy="3095661"/>
          </a:xfrm>
          <a:prstGeom prst="rect">
            <a:avLst/>
          </a:prstGeom>
        </p:spPr>
      </p:pic>
    </p:spTree>
    <p:custDataLst>
      <p:tags r:id="rId1"/>
    </p:custDataLst>
    <p:extLst>
      <p:ext uri="{BB962C8B-B14F-4D97-AF65-F5344CB8AC3E}">
        <p14:creationId xmlns:p14="http://schemas.microsoft.com/office/powerpoint/2010/main" val="19691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no animations">
    <p:spTree>
      <p:nvGrpSpPr>
        <p:cNvPr id="1" name=""/>
        <p:cNvGrpSpPr/>
        <p:nvPr/>
      </p:nvGrpSpPr>
      <p:grpSpPr>
        <a:xfrm>
          <a:off x="0" y="0"/>
          <a:ext cx="0" cy="0"/>
          <a:chOff x="0" y="0"/>
          <a:chExt cx="0" cy="0"/>
        </a:xfrm>
      </p:grpSpPr>
      <p:sp>
        <p:nvSpPr>
          <p:cNvPr id="17" name="Blue banner">
            <a:extLst>
              <a:ext uri="{FF2B5EF4-FFF2-40B4-BE49-F238E27FC236}">
                <a16:creationId xmlns="" xmlns:a16="http://schemas.microsoft.com/office/drawing/2014/main" id="{A8579C19-C8C3-4EE9-BA8F-784009A71517}"/>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8" name="Slide Title">
            <a:extLst>
              <a:ext uri="{FF2B5EF4-FFF2-40B4-BE49-F238E27FC236}">
                <a16:creationId xmlns="" xmlns:a16="http://schemas.microsoft.com/office/drawing/2014/main" id="{B7014870-BC66-4B09-AEB9-8CBD453A1C42}"/>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3 blocks no animations</a:t>
            </a:r>
          </a:p>
        </p:txBody>
      </p:sp>
      <p:sp>
        <p:nvSpPr>
          <p:cNvPr id="3" name="Left hand text box">
            <a:extLst>
              <a:ext uri="{FF2B5EF4-FFF2-40B4-BE49-F238E27FC236}">
                <a16:creationId xmlns="" xmlns:a16="http://schemas.microsoft.com/office/drawing/2014/main" id="{6D0A282E-ED69-49A6-B4CA-E48A51CD93CB}"/>
              </a:ext>
            </a:extLst>
          </p:cNvPr>
          <p:cNvSpPr>
            <a:spLocks noGrp="1"/>
          </p:cNvSpPr>
          <p:nvPr>
            <p:ph type="body" sz="quarter" idx="12" hasCustomPrompt="1"/>
          </p:nvPr>
        </p:nvSpPr>
        <p:spPr>
          <a:xfrm>
            <a:off x="339592" y="1994134"/>
            <a:ext cx="3365500" cy="4632325"/>
          </a:xfrm>
        </p:spPr>
        <p:txBody>
          <a:bodyPr/>
          <a:lstStyle>
            <a:lvl1pPr>
              <a:defRPr baseline="0"/>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5" name="First line">
            <a:extLst>
              <a:ext uri="{FF2B5EF4-FFF2-40B4-BE49-F238E27FC236}">
                <a16:creationId xmlns="" xmlns:a16="http://schemas.microsoft.com/office/drawing/2014/main" id="{B71716FC-46AD-4F76-9ABF-576704040DB9}"/>
              </a:ext>
            </a:extLst>
          </p:cNvPr>
          <p:cNvCxnSpPr>
            <a:cxnSpLocks/>
          </p:cNvCxnSpPr>
          <p:nvPr userDrawn="1"/>
        </p:nvCxnSpPr>
        <p:spPr>
          <a:xfrm>
            <a:off x="4023741"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19" name="Centre text box">
            <a:extLst>
              <a:ext uri="{FF2B5EF4-FFF2-40B4-BE49-F238E27FC236}">
                <a16:creationId xmlns="" xmlns:a16="http://schemas.microsoft.com/office/drawing/2014/main" id="{F9567625-03CF-4510-8247-C73AC919D4E9}"/>
              </a:ext>
            </a:extLst>
          </p:cNvPr>
          <p:cNvSpPr>
            <a:spLocks noGrp="1"/>
          </p:cNvSpPr>
          <p:nvPr>
            <p:ph type="body" sz="quarter" idx="13" hasCustomPrompt="1"/>
          </p:nvPr>
        </p:nvSpPr>
        <p:spPr>
          <a:xfrm>
            <a:off x="4380490" y="2013850"/>
            <a:ext cx="3365500" cy="4632325"/>
          </a:xfrm>
        </p:spPr>
        <p:txBody>
          <a:bodyPr/>
          <a:lstStyle>
            <a:lvl1pPr>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Second line">
            <a:extLst>
              <a:ext uri="{FF2B5EF4-FFF2-40B4-BE49-F238E27FC236}">
                <a16:creationId xmlns="" xmlns:a16="http://schemas.microsoft.com/office/drawing/2014/main" id="{2CE66CE2-621D-4E81-91DC-E7BA442BDF46}"/>
              </a:ext>
            </a:extLst>
          </p:cNvPr>
          <p:cNvCxnSpPr>
            <a:cxnSpLocks/>
          </p:cNvCxnSpPr>
          <p:nvPr userDrawn="1"/>
        </p:nvCxnSpPr>
        <p:spPr>
          <a:xfrm>
            <a:off x="8130159" y="1994134"/>
            <a:ext cx="0" cy="4644000"/>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20" name="Right hand text box">
            <a:extLst>
              <a:ext uri="{FF2B5EF4-FFF2-40B4-BE49-F238E27FC236}">
                <a16:creationId xmlns="" xmlns:a16="http://schemas.microsoft.com/office/drawing/2014/main" id="{BB67D84C-9C2F-4818-B8B2-14AB1FB8FBD5}"/>
              </a:ext>
            </a:extLst>
          </p:cNvPr>
          <p:cNvSpPr>
            <a:spLocks noGrp="1"/>
          </p:cNvSpPr>
          <p:nvPr>
            <p:ph type="body" sz="quarter" idx="14" hasCustomPrompt="1"/>
          </p:nvPr>
        </p:nvSpPr>
        <p:spPr>
          <a:xfrm>
            <a:off x="8486907" y="1994133"/>
            <a:ext cx="3365500" cy="4632325"/>
          </a:xfrm>
        </p:spPr>
        <p:txBody>
          <a:bodyPr/>
          <a:lstStyle>
            <a:lvl1pPr>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44132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blocks slide">
    <p:spTree>
      <p:nvGrpSpPr>
        <p:cNvPr id="1" name=""/>
        <p:cNvGrpSpPr/>
        <p:nvPr/>
      </p:nvGrpSpPr>
      <p:grpSpPr>
        <a:xfrm>
          <a:off x="0" y="0"/>
          <a:ext cx="0" cy="0"/>
          <a:chOff x="0" y="0"/>
          <a:chExt cx="0" cy="0"/>
        </a:xfrm>
      </p:grpSpPr>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Title for 4 block format here</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32405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dissolve">
                                      <p:cBhvr>
                                        <p:cTn id="26" dur="500"/>
                                        <p:tgtEl>
                                          <p:spTgt spid="23"/>
                                        </p:tgtEl>
                                      </p:cBhvr>
                                    </p:animEffect>
                                  </p:childTnLst>
                                </p:cTn>
                              </p:par>
                              <p:par>
                                <p:cTn id="27" presetID="9"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ssolv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P spid="24" grpId="0">
        <p:tmplLst>
          <p:tmpl>
            <p:tnLst>
              <p:par>
                <p:cTn presetID="9"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dissolve">
                      <p:cBhvr>
                        <p:cTn dur="500"/>
                        <p:tgtEl>
                          <p:spTgt spid="24"/>
                        </p:tgtEl>
                      </p:cBhvr>
                    </p:animEffect>
                  </p:childTnLst>
                </p:cTn>
              </p:par>
            </p:tnLst>
          </p:tmpl>
        </p:tmplLst>
      </p:bldP>
      <p:bldP spid="23" grpId="0">
        <p:tmplLst>
          <p:tmpl>
            <p:tnLst>
              <p:par>
                <p:cTn presetID="9"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dissolve">
                      <p:cBhvr>
                        <p:cTn dur="500"/>
                        <p:tgtEl>
                          <p:spTgt spid="23"/>
                        </p:tgtEl>
                      </p:cBhvr>
                    </p:animEffect>
                  </p:childTnLst>
                </p:cTn>
              </p:par>
            </p:tnLst>
          </p:tmpl>
        </p:tmplLst>
      </p:bldP>
      <p:bldP spid="25" grpId="0">
        <p:tmplLst>
          <p:tmpl>
            <p:tnLst>
              <p:par>
                <p:cTn presetID="9"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dissolve">
                      <p:cBhvr>
                        <p:cTn dur="500"/>
                        <p:tgtEl>
                          <p:spTgt spid="2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locks no animations">
    <p:spTree>
      <p:nvGrpSpPr>
        <p:cNvPr id="1" name=""/>
        <p:cNvGrpSpPr/>
        <p:nvPr/>
      </p:nvGrpSpPr>
      <p:grpSpPr>
        <a:xfrm>
          <a:off x="0" y="0"/>
          <a:ext cx="0" cy="0"/>
          <a:chOff x="0" y="0"/>
          <a:chExt cx="0" cy="0"/>
        </a:xfrm>
      </p:grpSpPr>
      <p:sp>
        <p:nvSpPr>
          <p:cNvPr id="20" name="Blue banner">
            <a:extLst>
              <a:ext uri="{FF2B5EF4-FFF2-40B4-BE49-F238E27FC236}">
                <a16:creationId xmlns="" xmlns:a16="http://schemas.microsoft.com/office/drawing/2014/main" id="{2CC7A163-6839-4B4E-85D9-E223081DEE0B}"/>
              </a:ext>
            </a:extLst>
          </p:cNvPr>
          <p:cNvSpPr/>
          <p:nvPr userDrawn="1"/>
        </p:nvSpPr>
        <p:spPr>
          <a:xfrm>
            <a:off x="0" y="0"/>
            <a:ext cx="10440000" cy="1620000"/>
          </a:xfrm>
          <a:prstGeom prst="rect">
            <a:avLst/>
          </a:prstGeom>
          <a:gradFill flip="none" rotWithShape="1">
            <a:gsLst>
              <a:gs pos="0">
                <a:srgbClr val="5762A7"/>
              </a:gs>
              <a:gs pos="30000">
                <a:srgbClr val="314B82"/>
              </a:gs>
              <a:gs pos="98000">
                <a:srgbClr val="193C6A"/>
              </a:gs>
            </a:gsLst>
            <a:lin ang="2700000" scaled="1"/>
            <a:tileRect/>
          </a:gra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AU"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2" name="Slide Title">
            <a:extLst>
              <a:ext uri="{FF2B5EF4-FFF2-40B4-BE49-F238E27FC236}">
                <a16:creationId xmlns="" xmlns:a16="http://schemas.microsoft.com/office/drawing/2014/main" id="{8B4CB491-5D8C-4632-B806-992CA8366E71}"/>
              </a:ext>
            </a:extLst>
          </p:cNvPr>
          <p:cNvSpPr>
            <a:spLocks noGrp="1"/>
          </p:cNvSpPr>
          <p:nvPr>
            <p:ph type="body" sz="quarter" idx="11" hasCustomPrompt="1"/>
          </p:nvPr>
        </p:nvSpPr>
        <p:spPr>
          <a:xfrm>
            <a:off x="334962" y="314325"/>
            <a:ext cx="9363219" cy="981075"/>
          </a:xfrm>
        </p:spPr>
        <p:txBody>
          <a:bodyPr anchor="b"/>
          <a:lstStyle>
            <a:lvl1pPr marL="0" indent="0">
              <a:buNone/>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a:t>4 blocks no animations</a:t>
            </a:r>
          </a:p>
        </p:txBody>
      </p:sp>
      <p:sp>
        <p:nvSpPr>
          <p:cNvPr id="3" name="Top left text">
            <a:extLst>
              <a:ext uri="{FF2B5EF4-FFF2-40B4-BE49-F238E27FC236}">
                <a16:creationId xmlns="" xmlns:a16="http://schemas.microsoft.com/office/drawing/2014/main" id="{35EFD5E8-F265-4D36-B191-E86ED25C185E}"/>
              </a:ext>
            </a:extLst>
          </p:cNvPr>
          <p:cNvSpPr>
            <a:spLocks noGrp="1"/>
          </p:cNvSpPr>
          <p:nvPr>
            <p:ph type="body" sz="quarter" idx="12" hasCustomPrompt="1"/>
          </p:nvPr>
        </p:nvSpPr>
        <p:spPr>
          <a:xfrm>
            <a:off x="341480" y="2006809"/>
            <a:ext cx="5219700" cy="1980000"/>
          </a:xfrm>
        </p:spPr>
        <p:txBody>
          <a:bodyPr/>
          <a:lstStyle>
            <a:lvl1pPr marL="0" indent="0">
              <a:buNone/>
              <a:defRPr/>
            </a:lvl1pPr>
          </a:lstStyle>
          <a:p>
            <a:pPr lvl="0"/>
            <a:r>
              <a:rPr lang="en-US" dirty="0"/>
              <a:t>First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6" name="Left Horizontal Line">
            <a:extLst>
              <a:ext uri="{FF2B5EF4-FFF2-40B4-BE49-F238E27FC236}">
                <a16:creationId xmlns="" xmlns:a16="http://schemas.microsoft.com/office/drawing/2014/main" id="{BF000365-23DC-4DE8-B098-26165EF63383}"/>
              </a:ext>
            </a:extLst>
          </p:cNvPr>
          <p:cNvCxnSpPr/>
          <p:nvPr userDrawn="1"/>
        </p:nvCxnSpPr>
        <p:spPr>
          <a:xfrm>
            <a:off x="326074"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cxnSp>
        <p:nvCxnSpPr>
          <p:cNvPr id="18" name="Upper Vertical Line">
            <a:extLst>
              <a:ext uri="{FF2B5EF4-FFF2-40B4-BE49-F238E27FC236}">
                <a16:creationId xmlns="" xmlns:a16="http://schemas.microsoft.com/office/drawing/2014/main" id="{616BF609-3E8A-46EB-89C0-49BCEFDD126C}"/>
              </a:ext>
            </a:extLst>
          </p:cNvPr>
          <p:cNvCxnSpPr/>
          <p:nvPr userDrawn="1"/>
        </p:nvCxnSpPr>
        <p:spPr>
          <a:xfrm>
            <a:off x="6096000" y="20081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4" name="Bottom left text">
            <a:extLst>
              <a:ext uri="{FF2B5EF4-FFF2-40B4-BE49-F238E27FC236}">
                <a16:creationId xmlns="" xmlns:a16="http://schemas.microsoft.com/office/drawing/2014/main" id="{44C77E00-BD01-43B2-8527-C308D64F9871}"/>
              </a:ext>
            </a:extLst>
          </p:cNvPr>
          <p:cNvSpPr>
            <a:spLocks noGrp="1"/>
          </p:cNvSpPr>
          <p:nvPr>
            <p:ph type="body" sz="quarter" idx="14" hasCustomPrompt="1"/>
          </p:nvPr>
        </p:nvSpPr>
        <p:spPr>
          <a:xfrm>
            <a:off x="341480" y="4542081"/>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Second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9" name="Lower Vertical Line">
            <a:extLst>
              <a:ext uri="{FF2B5EF4-FFF2-40B4-BE49-F238E27FC236}">
                <a16:creationId xmlns="" xmlns:a16="http://schemas.microsoft.com/office/drawing/2014/main" id="{0C1778F2-D29C-4B32-94E9-E6220EE83654}"/>
              </a:ext>
            </a:extLst>
          </p:cNvPr>
          <p:cNvCxnSpPr/>
          <p:nvPr userDrawn="1"/>
        </p:nvCxnSpPr>
        <p:spPr>
          <a:xfrm>
            <a:off x="6096000" y="4543508"/>
            <a:ext cx="0" cy="198000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3" name="Top right text">
            <a:extLst>
              <a:ext uri="{FF2B5EF4-FFF2-40B4-BE49-F238E27FC236}">
                <a16:creationId xmlns="" xmlns:a16="http://schemas.microsoft.com/office/drawing/2014/main" id="{875FF3D7-AA3F-4DFD-97BD-68BE82A52A5F}"/>
              </a:ext>
            </a:extLst>
          </p:cNvPr>
          <p:cNvSpPr>
            <a:spLocks noGrp="1"/>
          </p:cNvSpPr>
          <p:nvPr>
            <p:ph type="body" sz="quarter" idx="13" hasCustomPrompt="1"/>
          </p:nvPr>
        </p:nvSpPr>
        <p:spPr>
          <a:xfrm>
            <a:off x="6630820" y="2006808"/>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Third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17" name="Right Horizontal Line">
            <a:extLst>
              <a:ext uri="{FF2B5EF4-FFF2-40B4-BE49-F238E27FC236}">
                <a16:creationId xmlns="" xmlns:a16="http://schemas.microsoft.com/office/drawing/2014/main" id="{18AF0C00-027B-4175-9EDC-CDA64B2569BD}"/>
              </a:ext>
            </a:extLst>
          </p:cNvPr>
          <p:cNvCxnSpPr/>
          <p:nvPr userDrawn="1"/>
        </p:nvCxnSpPr>
        <p:spPr>
          <a:xfrm>
            <a:off x="6647626" y="4250958"/>
            <a:ext cx="5220000" cy="0"/>
          </a:xfrm>
          <a:prstGeom prst="line">
            <a:avLst/>
          </a:prstGeom>
          <a:noFill/>
          <a:ln w="19050" cap="flat">
            <a:solidFill>
              <a:srgbClr val="193C6A"/>
            </a:solidFill>
            <a:prstDash val="solid"/>
            <a:miter lim="400000"/>
          </a:ln>
          <a:effectLst/>
        </p:spPr>
        <p:style>
          <a:lnRef idx="0">
            <a:scrgbClr r="0" g="0" b="0"/>
          </a:lnRef>
          <a:fillRef idx="0">
            <a:scrgbClr r="0" g="0" b="0"/>
          </a:fillRef>
          <a:effectRef idx="0">
            <a:scrgbClr r="0" g="0" b="0"/>
          </a:effectRef>
          <a:fontRef idx="none"/>
        </p:style>
      </p:cxnSp>
      <p:sp>
        <p:nvSpPr>
          <p:cNvPr id="25" name="Bottom right text">
            <a:extLst>
              <a:ext uri="{FF2B5EF4-FFF2-40B4-BE49-F238E27FC236}">
                <a16:creationId xmlns="" xmlns:a16="http://schemas.microsoft.com/office/drawing/2014/main" id="{BB4FF2EC-FF89-447F-B1D4-041770C99B6D}"/>
              </a:ext>
            </a:extLst>
          </p:cNvPr>
          <p:cNvSpPr>
            <a:spLocks noGrp="1"/>
          </p:cNvSpPr>
          <p:nvPr>
            <p:ph type="body" sz="quarter" idx="15" hasCustomPrompt="1"/>
          </p:nvPr>
        </p:nvSpPr>
        <p:spPr>
          <a:xfrm>
            <a:off x="6630820" y="4550460"/>
            <a:ext cx="5219700" cy="1980000"/>
          </a:xfrm>
        </p:spPr>
        <p:txBody>
          <a:bodyPr/>
          <a:lstStyle>
            <a:lvl1pPr marL="0" indent="0">
              <a:buNone/>
              <a:defRPr lang="en-US" sz="2800" kern="1200" dirty="0">
                <a:solidFill>
                  <a:schemeClr val="tx1"/>
                </a:solidFill>
                <a:latin typeface="+mn-lt"/>
                <a:ea typeface="+mn-ea"/>
                <a:cs typeface="+mn-cs"/>
              </a:defRPr>
            </a:lvl1pPr>
          </a:lstStyle>
          <a:p>
            <a:pPr lvl="0"/>
            <a:r>
              <a:rPr lang="en-US" dirty="0"/>
              <a:t>Fourth block here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ustDataLst>
      <p:tags r:id="rId1"/>
    </p:custDataLst>
    <p:extLst>
      <p:ext uri="{BB962C8B-B14F-4D97-AF65-F5344CB8AC3E}">
        <p14:creationId xmlns:p14="http://schemas.microsoft.com/office/powerpoint/2010/main" val="425066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theme" Target="../theme/theme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tags" Target="../tags/tag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 xmlns:a16="http://schemas.microsoft.com/office/drawing/2014/main"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 xmlns:a16="http://schemas.microsoft.com/office/drawing/2014/main"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23/12/2022</a:t>
            </a:fld>
            <a:endParaRPr lang="en-AU" dirty="0"/>
          </a:p>
        </p:txBody>
      </p:sp>
      <p:sp>
        <p:nvSpPr>
          <p:cNvPr id="5" name="Footer Placeholder 4">
            <a:extLst>
              <a:ext uri="{FF2B5EF4-FFF2-40B4-BE49-F238E27FC236}">
                <a16:creationId xmlns="" xmlns:a16="http://schemas.microsoft.com/office/drawing/2014/main"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 xmlns:a16="http://schemas.microsoft.com/office/drawing/2014/main"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1"/>
    </p:custDataLst>
    <p:extLst>
      <p:ext uri="{BB962C8B-B14F-4D97-AF65-F5344CB8AC3E}">
        <p14:creationId xmlns:p14="http://schemas.microsoft.com/office/powerpoint/2010/main" val="230444133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838" r:id="rId3"/>
    <p:sldLayoutId id="2147483781" r:id="rId4"/>
    <p:sldLayoutId id="2147483839" r:id="rId5"/>
    <p:sldLayoutId id="2147483782" r:id="rId6"/>
    <p:sldLayoutId id="2147483840" r:id="rId7"/>
    <p:sldLayoutId id="2147483783" r:id="rId8"/>
    <p:sldLayoutId id="2147483841" r:id="rId9"/>
    <p:sldLayoutId id="2147483791" r:id="rId10"/>
    <p:sldLayoutId id="2147483778" r:id="rId11"/>
    <p:sldLayoutId id="2147483792" r:id="rId12"/>
    <p:sldLayoutId id="2147483793" r:id="rId13"/>
    <p:sldLayoutId id="2147483807" r:id="rId14"/>
    <p:sldLayoutId id="2147483808" r:id="rId15"/>
    <p:sldLayoutId id="2147483822" r:id="rId16"/>
    <p:sldLayoutId id="2147483823" r:id="rId17"/>
    <p:sldLayoutId id="2147483837"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59299F-2727-4AF0-A2F0-552BC3B0F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a:extLst>
              <a:ext uri="{FF2B5EF4-FFF2-40B4-BE49-F238E27FC236}">
                <a16:creationId xmlns:a16="http://schemas.microsoft.com/office/drawing/2014/main" xmlns="" id="{93A812F5-CC5C-41A4-B788-4F7C1F4B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a:extLst>
              <a:ext uri="{FF2B5EF4-FFF2-40B4-BE49-F238E27FC236}">
                <a16:creationId xmlns:a16="http://schemas.microsoft.com/office/drawing/2014/main" xmlns="" id="{46CF5E15-B289-48CA-B6CA-9630D4B0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415F-CD03-4A40-A433-A35058FDA385}" type="datetimeFigureOut">
              <a:rPr lang="en-AU" smtClean="0"/>
              <a:t>23/12/2022</a:t>
            </a:fld>
            <a:endParaRPr lang="en-AU" dirty="0"/>
          </a:p>
        </p:txBody>
      </p:sp>
      <p:sp>
        <p:nvSpPr>
          <p:cNvPr id="5" name="Footer Placeholder 4">
            <a:extLst>
              <a:ext uri="{FF2B5EF4-FFF2-40B4-BE49-F238E27FC236}">
                <a16:creationId xmlns:a16="http://schemas.microsoft.com/office/drawing/2014/main" xmlns="" id="{5893290B-0790-4AF1-913A-F215DBC69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xmlns="" id="{47D5FB9E-98EF-4A4B-B9BF-2A81D2208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6F568-3E22-4745-907E-25762B72BD51}" type="slidenum">
              <a:rPr lang="en-AU" smtClean="0"/>
              <a:t>‹#›</a:t>
            </a:fld>
            <a:endParaRPr lang="en-AU" dirty="0"/>
          </a:p>
        </p:txBody>
      </p:sp>
    </p:spTree>
    <p:custDataLst>
      <p:tags r:id="rId35"/>
    </p:custDataLst>
    <p:extLst>
      <p:ext uri="{BB962C8B-B14F-4D97-AF65-F5344CB8AC3E}">
        <p14:creationId xmlns:p14="http://schemas.microsoft.com/office/powerpoint/2010/main" val="95432021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2.xml"/><Relationship Id="rId1" Type="http://schemas.openxmlformats.org/officeDocument/2006/relationships/tags" Target="../tags/tag51.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8.xml"/><Relationship Id="rId1" Type="http://schemas.openxmlformats.org/officeDocument/2006/relationships/tags" Target="../tags/tag6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8.xml"/><Relationship Id="rId1" Type="http://schemas.openxmlformats.org/officeDocument/2006/relationships/tags" Target="../tags/tag6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8.xml"/><Relationship Id="rId1" Type="http://schemas.openxmlformats.org/officeDocument/2006/relationships/tags" Target="../tags/tag6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8.xml"/><Relationship Id="rId1" Type="http://schemas.openxmlformats.org/officeDocument/2006/relationships/tags" Target="../tags/tag6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8.xml"/><Relationship Id="rId1" Type="http://schemas.openxmlformats.org/officeDocument/2006/relationships/tags" Target="../tags/tag64.xml"/><Relationship Id="rId5" Type="http://schemas.openxmlformats.org/officeDocument/2006/relationships/image" Target="../media/image37.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8.xml"/><Relationship Id="rId1" Type="http://schemas.openxmlformats.org/officeDocument/2006/relationships/tags" Target="../tags/tag6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0.xml"/><Relationship Id="rId1" Type="http://schemas.openxmlformats.org/officeDocument/2006/relationships/tags" Target="../tags/tag66.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9.xml"/><Relationship Id="rId1" Type="http://schemas.openxmlformats.org/officeDocument/2006/relationships/tags" Target="../tags/tag6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1.xml"/><Relationship Id="rId1" Type="http://schemas.openxmlformats.org/officeDocument/2006/relationships/tags" Target="../tags/tag6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0.xml"/><Relationship Id="rId1" Type="http://schemas.openxmlformats.org/officeDocument/2006/relationships/tags" Target="../tags/tag5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2.xml"/><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7.xml"/><Relationship Id="rId1" Type="http://schemas.openxmlformats.org/officeDocument/2006/relationships/tags" Target="../tags/tag53.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8.xml"/><Relationship Id="rId1" Type="http://schemas.openxmlformats.org/officeDocument/2006/relationships/tags" Target="../tags/tag54.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8.xml"/><Relationship Id="rId1" Type="http://schemas.openxmlformats.org/officeDocument/2006/relationships/tags" Target="../tags/tag5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8.xml"/><Relationship Id="rId1" Type="http://schemas.openxmlformats.org/officeDocument/2006/relationships/tags" Target="../tags/tag56.xml"/><Relationship Id="rId5" Type="http://schemas.openxmlformats.org/officeDocument/2006/relationships/image" Target="../media/image33.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9.svg"/><Relationship Id="rId2" Type="http://schemas.openxmlformats.org/officeDocument/2006/relationships/slideLayout" Target="../slideLayouts/slideLayout58.xml"/><Relationship Id="rId1" Type="http://schemas.openxmlformats.org/officeDocument/2006/relationships/tags" Target="../tags/tag5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8.xml"/><Relationship Id="rId1" Type="http://schemas.openxmlformats.org/officeDocument/2006/relationships/tags" Target="../tags/tag58.xml"/><Relationship Id="rId6" Type="http://schemas.openxmlformats.org/officeDocument/2006/relationships/image" Target="../media/image34.PNG"/><Relationship Id="rId5" Type="http://schemas.openxmlformats.org/officeDocument/2006/relationships/image" Target="../media/image36.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9.xml"/><Relationship Id="rId1" Type="http://schemas.openxmlformats.org/officeDocument/2006/relationships/tags" Target="../tags/tag59.xml"/><Relationship Id="rId6" Type="http://schemas.openxmlformats.org/officeDocument/2006/relationships/image" Target="../media/image11.png"/><Relationship Id="rId5" Type="http://schemas.openxmlformats.org/officeDocument/2006/relationships/hyperlink" Target="https://www.abcb.gov.au/sites/default/files/resources/2022/nathers-heating-cooling-load-limits-2022.pdf" TargetMode="External"/><Relationship Id="rId4" Type="http://schemas.openxmlformats.org/officeDocument/2006/relationships/hyperlink" Target="http://www.nathers.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ue background">
            <a:extLst>
              <a:ext uri="{FF2B5EF4-FFF2-40B4-BE49-F238E27FC236}">
                <a16:creationId xmlns="" xmlns:a16="http://schemas.microsoft.com/office/drawing/2014/main" id="{65128F86-7FCB-44AA-B161-CD2E61B0FC0F}"/>
              </a:ext>
            </a:extLst>
          </p:cNvPr>
          <p:cNvSpPr/>
          <p:nvPr/>
        </p:nvSpPr>
        <p:spPr>
          <a:xfrm>
            <a:off x="54428" y="54428"/>
            <a:ext cx="12078142" cy="674914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Your logo here square">
            <a:extLst>
              <a:ext uri="{FF2B5EF4-FFF2-40B4-BE49-F238E27FC236}">
                <a16:creationId xmlns="" xmlns:a16="http://schemas.microsoft.com/office/drawing/2014/main" id="{28CCEC61-A0D1-420F-98E1-3550603F8C6C}"/>
              </a:ext>
            </a:extLst>
          </p:cNvPr>
          <p:cNvSpPr/>
          <p:nvPr/>
        </p:nvSpPr>
        <p:spPr>
          <a:xfrm>
            <a:off x="3793479" y="771860"/>
            <a:ext cx="4612056" cy="2848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ln>
                  <a:solidFill>
                    <a:schemeClr val="bg1"/>
                  </a:solidFill>
                </a:ln>
                <a:noFill/>
              </a:rPr>
              <a:t>Your logo here</a:t>
            </a:r>
          </a:p>
        </p:txBody>
      </p:sp>
      <p:sp>
        <p:nvSpPr>
          <p:cNvPr id="3" name="Module title">
            <a:extLst>
              <a:ext uri="{FF2B5EF4-FFF2-40B4-BE49-F238E27FC236}">
                <a16:creationId xmlns="" xmlns:a16="http://schemas.microsoft.com/office/drawing/2014/main" id="{459A67CC-BAC3-4F97-A049-5BF4C6DB28C5}"/>
              </a:ext>
            </a:extLst>
          </p:cNvPr>
          <p:cNvSpPr txBox="1">
            <a:spLocks/>
          </p:cNvSpPr>
          <p:nvPr/>
        </p:nvSpPr>
        <p:spPr>
          <a:xfrm>
            <a:off x="1268323" y="2488092"/>
            <a:ext cx="9650352" cy="26683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193C6A"/>
                </a:solidFill>
                <a:latin typeface="Arial" panose="020B0604020202020204" pitchFamily="34" charset="0"/>
                <a:ea typeface="+mj-ea"/>
                <a:cs typeface="Arial" panose="020B0604020202020204" pitchFamily="34" charset="0"/>
              </a:defRPr>
            </a:lvl1pPr>
          </a:lstStyle>
          <a:p>
            <a:r>
              <a:rPr lang="en-AU" sz="5600" dirty="0">
                <a:solidFill>
                  <a:schemeClr val="bg1"/>
                </a:solidFill>
              </a:rPr>
              <a:t>Using the </a:t>
            </a:r>
            <a:br>
              <a:rPr lang="en-AU" sz="5600" dirty="0">
                <a:solidFill>
                  <a:schemeClr val="bg1"/>
                </a:solidFill>
              </a:rPr>
            </a:br>
            <a:r>
              <a:rPr lang="en-AU" sz="5600" dirty="0">
                <a:solidFill>
                  <a:schemeClr val="bg1"/>
                </a:solidFill>
              </a:rPr>
              <a:t>energy efficiency provisions </a:t>
            </a:r>
            <a:br>
              <a:rPr lang="en-AU" sz="5600" dirty="0">
                <a:solidFill>
                  <a:schemeClr val="bg1"/>
                </a:solidFill>
              </a:rPr>
            </a:br>
            <a:r>
              <a:rPr lang="en-AU" sz="5600" dirty="0">
                <a:solidFill>
                  <a:schemeClr val="bg1"/>
                </a:solidFill>
              </a:rPr>
              <a:t>in NCC Volume Two</a:t>
            </a:r>
          </a:p>
        </p:txBody>
      </p:sp>
      <p:cxnSp>
        <p:nvCxnSpPr>
          <p:cNvPr id="6" name="White dividing line">
            <a:extLst>
              <a:ext uri="{FF2B5EF4-FFF2-40B4-BE49-F238E27FC236}">
                <a16:creationId xmlns="" xmlns:a16="http://schemas.microsoft.com/office/drawing/2014/main" id="{FB54B87B-517C-4E02-957B-51C3D0197865}"/>
              </a:ext>
            </a:extLst>
          </p:cNvPr>
          <p:cNvCxnSpPr>
            <a:cxnSpLocks/>
          </p:cNvCxnSpPr>
          <p:nvPr/>
        </p:nvCxnSpPr>
        <p:spPr>
          <a:xfrm>
            <a:off x="1727024" y="5096120"/>
            <a:ext cx="86952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NCC Tutor title">
            <a:extLst>
              <a:ext uri="{FF2B5EF4-FFF2-40B4-BE49-F238E27FC236}">
                <a16:creationId xmlns="" xmlns:a16="http://schemas.microsoft.com/office/drawing/2014/main" id="{EEC6A751-D267-4DE1-9D51-3E64935CAE0D}"/>
              </a:ext>
            </a:extLst>
          </p:cNvPr>
          <p:cNvSpPr txBox="1">
            <a:spLocks/>
          </p:cNvSpPr>
          <p:nvPr/>
        </p:nvSpPr>
        <p:spPr>
          <a:xfrm>
            <a:off x="1268323" y="5281788"/>
            <a:ext cx="9650352" cy="5336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93C6A"/>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93C6A"/>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93C6A"/>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93C6A"/>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a:solidFill>
                  <a:schemeClr val="bg1"/>
                </a:solidFill>
              </a:rPr>
              <a:t>NCC Tutor</a:t>
            </a:r>
          </a:p>
        </p:txBody>
      </p:sp>
      <p:pic>
        <p:nvPicPr>
          <p:cNvPr id="7" name="Picture 6" descr="https://mirrors.creativecommons.org/presskit/buttons/88x31/png/by-s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3779" y="6112965"/>
            <a:ext cx="1126490" cy="393065"/>
          </a:xfrm>
          <a:prstGeom prst="rect">
            <a:avLst/>
          </a:prstGeom>
          <a:noFill/>
          <a:ln>
            <a:noFill/>
          </a:ln>
        </p:spPr>
      </p:pic>
      <p:sp>
        <p:nvSpPr>
          <p:cNvPr id="8" name="TextBox 7"/>
          <p:cNvSpPr txBox="1"/>
          <p:nvPr/>
        </p:nvSpPr>
        <p:spPr>
          <a:xfrm>
            <a:off x="2357494" y="6170998"/>
            <a:ext cx="8854296" cy="276999"/>
          </a:xfrm>
          <a:prstGeom prst="rect">
            <a:avLst/>
          </a:prstGeom>
          <a:noFill/>
        </p:spPr>
        <p:txBody>
          <a:bodyPr wrap="square" rtlCol="0">
            <a:spAutoFit/>
          </a:bodyPr>
          <a:lstStyle/>
          <a:p>
            <a:r>
              <a:rPr lang="en-AU" sz="1200" dirty="0">
                <a:solidFill>
                  <a:schemeClr val="bg2"/>
                </a:solidFill>
              </a:rPr>
              <a:t>© Commonwealth of Australia and the States and Territories of Australia </a:t>
            </a:r>
            <a:r>
              <a:rPr lang="en-AU" sz="1200" dirty="0" smtClean="0">
                <a:solidFill>
                  <a:schemeClr val="bg2"/>
                </a:solidFill>
              </a:rPr>
              <a:t>2022, </a:t>
            </a:r>
            <a:r>
              <a:rPr lang="en-AU" sz="1200" dirty="0">
                <a:solidFill>
                  <a:schemeClr val="bg2"/>
                </a:solidFill>
              </a:rPr>
              <a:t>published by the Australian Building Codes Board</a:t>
            </a:r>
            <a:r>
              <a:rPr lang="en-AU" sz="1200" dirty="0" smtClean="0">
                <a:solidFill>
                  <a:schemeClr val="bg2"/>
                </a:solidFill>
              </a:rPr>
              <a:t>.</a:t>
            </a:r>
            <a:endParaRPr lang="en-AU" sz="1200" dirty="0">
              <a:solidFill>
                <a:schemeClr val="bg2"/>
              </a:solidFill>
            </a:endParaRPr>
          </a:p>
        </p:txBody>
      </p:sp>
    </p:spTree>
    <p:custDataLst>
      <p:tags r:id="rId1"/>
    </p:custDataLst>
    <p:extLst>
      <p:ext uri="{BB962C8B-B14F-4D97-AF65-F5344CB8AC3E}">
        <p14:creationId xmlns:p14="http://schemas.microsoft.com/office/powerpoint/2010/main" val="3740378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title"/>
          <p:cNvSpPr>
            <a:spLocks noGrp="1"/>
          </p:cNvSpPr>
          <p:nvPr>
            <p:ph type="body" sz="quarter" idx="11"/>
          </p:nvPr>
        </p:nvSpPr>
        <p:spPr/>
        <p:txBody>
          <a:bodyPr>
            <a:normAutofit fontScale="92500" lnSpcReduction="10000"/>
          </a:bodyPr>
          <a:lstStyle/>
          <a:p>
            <a:r>
              <a:rPr lang="en-AU" dirty="0"/>
              <a:t>What are the DTS </a:t>
            </a:r>
            <a:r>
              <a:rPr lang="en-AU" dirty="0" smtClean="0"/>
              <a:t>Provisions </a:t>
            </a:r>
            <a:r>
              <a:rPr lang="en-AU" dirty="0"/>
              <a:t>in </a:t>
            </a:r>
            <a:r>
              <a:rPr lang="en-AU" dirty="0" smtClean="0"/>
              <a:t>Section </a:t>
            </a:r>
            <a:r>
              <a:rPr lang="en-AU" dirty="0"/>
              <a:t>13 Energy efficiency of the Housing </a:t>
            </a:r>
            <a:r>
              <a:rPr lang="en-AU" dirty="0" smtClean="0"/>
              <a:t>Provisions?</a:t>
            </a:r>
            <a:endParaRPr lang="en-AU" dirty="0"/>
          </a:p>
        </p:txBody>
      </p:sp>
      <p:sp>
        <p:nvSpPr>
          <p:cNvPr id="14" name="Part 13.2 Title"/>
          <p:cNvSpPr txBox="1">
            <a:spLocks/>
          </p:cNvSpPr>
          <p:nvPr/>
        </p:nvSpPr>
        <p:spPr>
          <a:xfrm>
            <a:off x="334955" y="2068144"/>
            <a:ext cx="2962160" cy="5329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buFont typeface="Wingdings" panose="05000000000000000000" pitchFamily="2" charset="2"/>
              <a:buChar char="Ø"/>
            </a:pPr>
            <a:r>
              <a:rPr lang="en-AU" dirty="0" smtClean="0"/>
              <a:t> Part 13.2</a:t>
            </a:r>
            <a:endParaRPr lang="en-AU" dirty="0"/>
          </a:p>
        </p:txBody>
      </p:sp>
      <p:sp>
        <p:nvSpPr>
          <p:cNvPr id="12" name="Part 13.3 Title"/>
          <p:cNvSpPr txBox="1">
            <a:spLocks/>
          </p:cNvSpPr>
          <p:nvPr/>
        </p:nvSpPr>
        <p:spPr>
          <a:xfrm>
            <a:off x="334942" y="2794399"/>
            <a:ext cx="2883042" cy="5329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buFont typeface="Wingdings" panose="05000000000000000000" pitchFamily="2" charset="2"/>
              <a:buChar char="Ø"/>
            </a:pPr>
            <a:r>
              <a:rPr lang="en-AU" dirty="0" smtClean="0"/>
              <a:t> Part 13.3</a:t>
            </a:r>
            <a:endParaRPr lang="en-AU" dirty="0"/>
          </a:p>
        </p:txBody>
      </p:sp>
      <p:sp>
        <p:nvSpPr>
          <p:cNvPr id="10" name="Part 13.4 title"/>
          <p:cNvSpPr txBox="1">
            <a:spLocks/>
          </p:cNvSpPr>
          <p:nvPr/>
        </p:nvSpPr>
        <p:spPr>
          <a:xfrm>
            <a:off x="334948" y="3582198"/>
            <a:ext cx="2962173" cy="5329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buFont typeface="Wingdings" panose="05000000000000000000" pitchFamily="2" charset="2"/>
              <a:buChar char="Ø"/>
            </a:pPr>
            <a:r>
              <a:rPr lang="en-AU" dirty="0" smtClean="0"/>
              <a:t> Part 13.4</a:t>
            </a:r>
            <a:endParaRPr lang="en-AU" dirty="0"/>
          </a:p>
        </p:txBody>
      </p:sp>
      <p:sp>
        <p:nvSpPr>
          <p:cNvPr id="15" name="Part 13.5 Title"/>
          <p:cNvSpPr txBox="1">
            <a:spLocks/>
          </p:cNvSpPr>
          <p:nvPr/>
        </p:nvSpPr>
        <p:spPr>
          <a:xfrm>
            <a:off x="334942" y="4364964"/>
            <a:ext cx="2883040" cy="5329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buFont typeface="Wingdings" panose="05000000000000000000" pitchFamily="2" charset="2"/>
              <a:buChar char="Ø"/>
            </a:pPr>
            <a:r>
              <a:rPr lang="en-AU" dirty="0" smtClean="0"/>
              <a:t> Part 13.5</a:t>
            </a:r>
            <a:endParaRPr lang="en-AU" dirty="0"/>
          </a:p>
        </p:txBody>
      </p:sp>
      <p:sp>
        <p:nvSpPr>
          <p:cNvPr id="11" name="Part 13.6 title"/>
          <p:cNvSpPr txBox="1">
            <a:spLocks/>
          </p:cNvSpPr>
          <p:nvPr/>
        </p:nvSpPr>
        <p:spPr>
          <a:xfrm>
            <a:off x="334942" y="5147730"/>
            <a:ext cx="2883041" cy="5329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buFont typeface="Wingdings" panose="05000000000000000000" pitchFamily="2" charset="2"/>
              <a:buChar char="Ø"/>
            </a:pPr>
            <a:r>
              <a:rPr lang="en-AU" dirty="0" smtClean="0"/>
              <a:t> Part 13.6</a:t>
            </a:r>
            <a:endParaRPr lang="en-AU" dirty="0"/>
          </a:p>
        </p:txBody>
      </p:sp>
      <p:sp>
        <p:nvSpPr>
          <p:cNvPr id="13" name="Part 13.7 title"/>
          <p:cNvSpPr txBox="1">
            <a:spLocks/>
          </p:cNvSpPr>
          <p:nvPr/>
        </p:nvSpPr>
        <p:spPr>
          <a:xfrm>
            <a:off x="334942" y="5930496"/>
            <a:ext cx="2883024" cy="53291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3"/>
              </a:buClr>
              <a:buFont typeface="Wingdings" panose="05000000000000000000" pitchFamily="2" charset="2"/>
              <a:buChar char="Ø"/>
            </a:pPr>
            <a:r>
              <a:rPr lang="en-AU" dirty="0" smtClean="0"/>
              <a:t> Part 13.7</a:t>
            </a:r>
            <a:endParaRPr lang="en-AU" dirty="0"/>
          </a:p>
        </p:txBody>
      </p:sp>
      <p:sp>
        <p:nvSpPr>
          <p:cNvPr id="18" name="Part 13.2 Text"/>
          <p:cNvSpPr>
            <a:spLocks noGrp="1"/>
          </p:cNvSpPr>
          <p:nvPr>
            <p:ph type="body" sz="quarter" idx="13"/>
          </p:nvPr>
        </p:nvSpPr>
        <p:spPr>
          <a:xfrm>
            <a:off x="4308231" y="1916723"/>
            <a:ext cx="7719646" cy="4642339"/>
          </a:xfrm>
          <a:solidFill>
            <a:schemeClr val="bg1"/>
          </a:solidFill>
        </p:spPr>
        <p:txBody>
          <a:bodyPr>
            <a:normAutofit fontScale="55000" lnSpcReduction="20000"/>
          </a:bodyPr>
          <a:lstStyle/>
          <a:p>
            <a:pPr marL="0" indent="0" algn="ctr">
              <a:lnSpc>
                <a:spcPct val="120000"/>
              </a:lnSpc>
              <a:buNone/>
              <a:defRPr/>
            </a:pPr>
            <a:r>
              <a:rPr lang="en-AU" sz="4400" b="1" dirty="0">
                <a:solidFill>
                  <a:schemeClr val="accent3"/>
                </a:solidFill>
              </a:rPr>
              <a:t>Part 13.2 Building fabric</a:t>
            </a:r>
          </a:p>
          <a:p>
            <a:pPr>
              <a:lnSpc>
                <a:spcPct val="120000"/>
              </a:lnSpc>
            </a:pPr>
            <a:r>
              <a:rPr lang="en-AU" sz="3600" dirty="0" smtClean="0"/>
              <a:t>Building </a:t>
            </a:r>
            <a:r>
              <a:rPr lang="en-AU" sz="3600" dirty="0"/>
              <a:t>fabric provisions </a:t>
            </a:r>
            <a:r>
              <a:rPr lang="en-AU" sz="3600" dirty="0" smtClean="0"/>
              <a:t>ensure an </a:t>
            </a:r>
            <a:r>
              <a:rPr lang="en-AU" sz="3600" dirty="0"/>
              <a:t>effective means of resisting unwanted heat </a:t>
            </a:r>
            <a:r>
              <a:rPr lang="en-AU" sz="3600" dirty="0" smtClean="0"/>
              <a:t>flow</a:t>
            </a:r>
            <a:endParaRPr lang="en-AU" sz="3600" dirty="0"/>
          </a:p>
          <a:p>
            <a:pPr>
              <a:lnSpc>
                <a:spcPct val="120000"/>
              </a:lnSpc>
              <a:defRPr/>
            </a:pPr>
            <a:r>
              <a:rPr lang="en-AU" sz="3600" dirty="0" smtClean="0">
                <a:cs typeface="Arial" panose="020B0604020202020204" pitchFamily="34" charset="0"/>
              </a:rPr>
              <a:t>Total </a:t>
            </a:r>
            <a:r>
              <a:rPr lang="en-AU" sz="3600" dirty="0">
                <a:cs typeface="Arial" panose="020B0604020202020204" pitchFamily="34" charset="0"/>
              </a:rPr>
              <a:t>R-Value </a:t>
            </a:r>
            <a:r>
              <a:rPr lang="en-AU" sz="3600" dirty="0" smtClean="0">
                <a:cs typeface="Arial" panose="020B0604020202020204" pitchFamily="34" charset="0"/>
              </a:rPr>
              <a:t>for different insulation locations is specified</a:t>
            </a:r>
            <a:endParaRPr lang="en-AU" sz="3600" dirty="0">
              <a:cs typeface="Arial" panose="020B0604020202020204" pitchFamily="34" charset="0"/>
            </a:endParaRPr>
          </a:p>
          <a:p>
            <a:pPr>
              <a:lnSpc>
                <a:spcPct val="120000"/>
              </a:lnSpc>
            </a:pPr>
            <a:r>
              <a:rPr lang="en-AU" sz="3600" dirty="0" smtClean="0">
                <a:cs typeface="Arial" panose="020B0604020202020204" pitchFamily="34" charset="0"/>
              </a:rPr>
              <a:t>Total </a:t>
            </a:r>
            <a:r>
              <a:rPr lang="en-AU" sz="3600" dirty="0">
                <a:cs typeface="Arial" panose="020B0604020202020204" pitchFamily="34" charset="0"/>
              </a:rPr>
              <a:t>R-Value of external walls are tailored for different climate zones </a:t>
            </a:r>
            <a:endParaRPr lang="en-AU" sz="3600" dirty="0" smtClean="0">
              <a:cs typeface="Arial" panose="020B0604020202020204" pitchFamily="34" charset="0"/>
            </a:endParaRPr>
          </a:p>
          <a:p>
            <a:pPr>
              <a:lnSpc>
                <a:spcPct val="120000"/>
              </a:lnSpc>
            </a:pPr>
            <a:r>
              <a:rPr lang="en-AU" sz="3600" dirty="0" smtClean="0">
                <a:cs typeface="Arial" panose="020B0604020202020204" pitchFamily="34" charset="0"/>
              </a:rPr>
              <a:t>Different requirements for different construction types</a:t>
            </a:r>
          </a:p>
          <a:p>
            <a:pPr lvl="1">
              <a:lnSpc>
                <a:spcPct val="120000"/>
              </a:lnSpc>
            </a:pPr>
            <a:r>
              <a:rPr lang="en-AU" sz="3600" dirty="0" smtClean="0">
                <a:cs typeface="Arial" panose="020B0604020202020204" pitchFamily="34" charset="0"/>
              </a:rPr>
              <a:t>i.e. </a:t>
            </a:r>
            <a:r>
              <a:rPr lang="en-AU" sz="3600" dirty="0">
                <a:cs typeface="Arial" panose="020B0604020202020204" pitchFamily="34" charset="0"/>
              </a:rPr>
              <a:t>l</a:t>
            </a:r>
            <a:r>
              <a:rPr lang="en-AU" sz="3600" dirty="0" smtClean="0">
                <a:cs typeface="Arial" panose="020B0604020202020204" pitchFamily="34" charset="0"/>
              </a:rPr>
              <a:t>ightweight vs masonry or suspend floors vs slab on ground. </a:t>
            </a:r>
            <a:endParaRPr lang="en-AU" sz="3600" dirty="0">
              <a:cs typeface="Arial" panose="020B0604020202020204" pitchFamily="34" charset="0"/>
            </a:endParaRPr>
          </a:p>
          <a:p>
            <a:pPr>
              <a:lnSpc>
                <a:spcPct val="120000"/>
              </a:lnSpc>
            </a:pPr>
            <a:r>
              <a:rPr lang="en-AU" sz="3600" dirty="0" smtClean="0">
                <a:cs typeface="Arial" panose="020B0604020202020204" pitchFamily="34" charset="0"/>
              </a:rPr>
              <a:t>Concession where heating or cooling is </a:t>
            </a:r>
            <a:r>
              <a:rPr lang="en-AU" sz="3600" dirty="0">
                <a:cs typeface="Arial" panose="020B0604020202020204" pitchFamily="34" charset="0"/>
              </a:rPr>
              <a:t>solely used in a bathroom or amenity </a:t>
            </a:r>
            <a:r>
              <a:rPr lang="en-AU" sz="3600" dirty="0" smtClean="0">
                <a:cs typeface="Arial" panose="020B0604020202020204" pitchFamily="34" charset="0"/>
              </a:rPr>
              <a:t>area</a:t>
            </a:r>
          </a:p>
          <a:p>
            <a:pPr>
              <a:lnSpc>
                <a:spcPct val="120000"/>
              </a:lnSpc>
            </a:pPr>
            <a:r>
              <a:rPr lang="en-AU" sz="3600" dirty="0" smtClean="0">
                <a:cs typeface="Arial" panose="020B0604020202020204" pitchFamily="34" charset="0"/>
              </a:rPr>
              <a:t>Requirements to adjust insulation Total R-Value where there are penetrations of gaps in insulation</a:t>
            </a:r>
            <a:endParaRPr lang="en-AU" sz="3600" dirty="0">
              <a:cs typeface="Arial" panose="020B0604020202020204" pitchFamily="34" charset="0"/>
            </a:endParaRPr>
          </a:p>
        </p:txBody>
      </p:sp>
      <p:sp>
        <p:nvSpPr>
          <p:cNvPr id="9" name="Part 13.3 Text"/>
          <p:cNvSpPr>
            <a:spLocks noGrp="1"/>
          </p:cNvSpPr>
          <p:nvPr>
            <p:ph type="body" sz="quarter" idx="13"/>
          </p:nvPr>
        </p:nvSpPr>
        <p:spPr>
          <a:xfrm>
            <a:off x="4492625" y="1960685"/>
            <a:ext cx="7364413" cy="4604953"/>
          </a:xfrm>
          <a:solidFill>
            <a:schemeClr val="bg1"/>
          </a:solidFill>
        </p:spPr>
        <p:txBody>
          <a:bodyPr/>
          <a:lstStyle/>
          <a:p>
            <a:pPr marL="0" indent="0" algn="ctr">
              <a:buNone/>
              <a:defRPr/>
            </a:pPr>
            <a:r>
              <a:rPr lang="en-AU" sz="2400" b="1" dirty="0">
                <a:solidFill>
                  <a:schemeClr val="accent3"/>
                </a:solidFill>
              </a:rPr>
              <a:t>Part 13.3 External </a:t>
            </a:r>
            <a:r>
              <a:rPr lang="en-AU" sz="2400" b="1" dirty="0" smtClean="0">
                <a:solidFill>
                  <a:schemeClr val="accent3"/>
                </a:solidFill>
              </a:rPr>
              <a:t>glazing</a:t>
            </a:r>
            <a:endParaRPr lang="en-AU" sz="2400" b="1" dirty="0">
              <a:solidFill>
                <a:schemeClr val="accent3"/>
              </a:solidFill>
            </a:endParaRPr>
          </a:p>
          <a:p>
            <a:r>
              <a:rPr lang="en-AU" sz="2000" dirty="0" smtClean="0"/>
              <a:t>Part 13.3 is about controlling the amount of heat entering or leaving a building through glazing</a:t>
            </a:r>
          </a:p>
          <a:p>
            <a:r>
              <a:rPr lang="en-US" sz="2000" dirty="0">
                <a:cs typeface="Arial" panose="020B0604020202020204" pitchFamily="34" charset="0"/>
              </a:rPr>
              <a:t>There are 5 key factors affecting heat </a:t>
            </a:r>
            <a:r>
              <a:rPr lang="en-US" sz="2000" dirty="0" smtClean="0">
                <a:cs typeface="Arial" panose="020B0604020202020204" pitchFamily="34" charset="0"/>
              </a:rPr>
              <a:t>transfer in glazing:</a:t>
            </a:r>
            <a:endParaRPr lang="en-AU" sz="2000" dirty="0">
              <a:cs typeface="Arial" panose="020B0604020202020204" pitchFamily="34" charset="0"/>
            </a:endParaRPr>
          </a:p>
          <a:p>
            <a:pPr lvl="1"/>
            <a:r>
              <a:rPr lang="en-US" sz="2000" dirty="0">
                <a:cs typeface="Arial" panose="020B0604020202020204" pitchFamily="34" charset="0"/>
              </a:rPr>
              <a:t>location of the building</a:t>
            </a:r>
            <a:endParaRPr lang="en-AU" sz="2000" dirty="0">
              <a:cs typeface="Arial" panose="020B0604020202020204" pitchFamily="34" charset="0"/>
            </a:endParaRPr>
          </a:p>
          <a:p>
            <a:pPr lvl="1"/>
            <a:r>
              <a:rPr lang="en-US" sz="2000" dirty="0">
                <a:cs typeface="Arial" panose="020B0604020202020204" pitchFamily="34" charset="0"/>
              </a:rPr>
              <a:t>area of glazing</a:t>
            </a:r>
            <a:endParaRPr lang="en-AU" sz="2000" dirty="0">
              <a:cs typeface="Arial" panose="020B0604020202020204" pitchFamily="34" charset="0"/>
            </a:endParaRPr>
          </a:p>
          <a:p>
            <a:pPr lvl="1"/>
            <a:r>
              <a:rPr lang="en-US" sz="2000" dirty="0">
                <a:cs typeface="Arial" panose="020B0604020202020204" pitchFamily="34" charset="0"/>
              </a:rPr>
              <a:t>degree of sun exposure – orientation and shading</a:t>
            </a:r>
            <a:endParaRPr lang="en-AU" sz="2000" dirty="0">
              <a:cs typeface="Arial" panose="020B0604020202020204" pitchFamily="34" charset="0"/>
            </a:endParaRPr>
          </a:p>
          <a:p>
            <a:pPr lvl="1"/>
            <a:r>
              <a:rPr lang="en-US" sz="2000" dirty="0">
                <a:cs typeface="Arial" panose="020B0604020202020204" pitchFamily="34" charset="0"/>
              </a:rPr>
              <a:t>if the building is air-conditioned</a:t>
            </a:r>
            <a:endParaRPr lang="en-AU" sz="2000" dirty="0">
              <a:cs typeface="Arial" panose="020B0604020202020204" pitchFamily="34" charset="0"/>
            </a:endParaRPr>
          </a:p>
          <a:p>
            <a:pPr lvl="1"/>
            <a:r>
              <a:rPr lang="en-US" sz="2000" dirty="0">
                <a:cs typeface="Arial" panose="020B0604020202020204" pitchFamily="34" charset="0"/>
              </a:rPr>
              <a:t>the type of frame and glass used as this determines the </a:t>
            </a:r>
            <a:r>
              <a:rPr lang="en-US" sz="2000" i="1" dirty="0">
                <a:cs typeface="Arial" panose="020B0604020202020204" pitchFamily="34" charset="0"/>
              </a:rPr>
              <a:t>Total System U-Value</a:t>
            </a:r>
            <a:r>
              <a:rPr lang="en-US" sz="2000" dirty="0">
                <a:cs typeface="Arial" panose="020B0604020202020204" pitchFamily="34" charset="0"/>
              </a:rPr>
              <a:t> and </a:t>
            </a:r>
            <a:r>
              <a:rPr lang="en-AU" sz="2000" i="1" dirty="0">
                <a:cs typeface="Arial" panose="020B0604020202020204" pitchFamily="34" charset="0"/>
              </a:rPr>
              <a:t>Solar Heat Gain Coefficient </a:t>
            </a:r>
            <a:r>
              <a:rPr lang="en-US" sz="2000" dirty="0">
                <a:cs typeface="Arial" panose="020B0604020202020204" pitchFamily="34" charset="0"/>
              </a:rPr>
              <a:t>for the glazing </a:t>
            </a:r>
            <a:r>
              <a:rPr lang="en-US" sz="2000" dirty="0" smtClean="0">
                <a:cs typeface="Arial" panose="020B0604020202020204" pitchFamily="34" charset="0"/>
              </a:rPr>
              <a:t>system</a:t>
            </a:r>
            <a:endParaRPr lang="en-AU" sz="2000" dirty="0"/>
          </a:p>
        </p:txBody>
      </p:sp>
      <p:sp>
        <p:nvSpPr>
          <p:cNvPr id="19" name="Part 13.4 Text"/>
          <p:cNvSpPr>
            <a:spLocks noGrp="1"/>
          </p:cNvSpPr>
          <p:nvPr>
            <p:ph type="body" sz="quarter" idx="13"/>
          </p:nvPr>
        </p:nvSpPr>
        <p:spPr>
          <a:xfrm>
            <a:off x="4492608" y="1943100"/>
            <a:ext cx="7364413" cy="4622537"/>
          </a:xfrm>
          <a:solidFill>
            <a:schemeClr val="bg1"/>
          </a:solidFill>
        </p:spPr>
        <p:txBody>
          <a:bodyPr>
            <a:normAutofit fontScale="92500" lnSpcReduction="10000"/>
          </a:bodyPr>
          <a:lstStyle/>
          <a:p>
            <a:pPr marL="0" indent="0" algn="ctr">
              <a:lnSpc>
                <a:spcPct val="110000"/>
              </a:lnSpc>
              <a:buNone/>
            </a:pPr>
            <a:r>
              <a:rPr lang="en-AU" sz="2600" b="1" dirty="0" smtClean="0">
                <a:solidFill>
                  <a:srgbClr val="004680"/>
                </a:solidFill>
              </a:rPr>
              <a:t>Part 13.4 Building sealing</a:t>
            </a:r>
          </a:p>
          <a:p>
            <a:pPr>
              <a:lnSpc>
                <a:spcPct val="110000"/>
              </a:lnSpc>
            </a:pPr>
            <a:r>
              <a:rPr lang="en-US" sz="2200" dirty="0" smtClean="0">
                <a:cs typeface="Arial" panose="020B0604020202020204" pitchFamily="34" charset="0"/>
              </a:rPr>
              <a:t>Part </a:t>
            </a:r>
            <a:r>
              <a:rPr lang="en-US" sz="2200" dirty="0">
                <a:cs typeface="Arial" panose="020B0604020202020204" pitchFamily="34" charset="0"/>
              </a:rPr>
              <a:t>13.4 Building sealing DTS Provisions address:</a:t>
            </a:r>
            <a:endParaRPr lang="en-AU" sz="2200" dirty="0">
              <a:cs typeface="Arial" panose="020B0604020202020204" pitchFamily="34" charset="0"/>
            </a:endParaRPr>
          </a:p>
          <a:p>
            <a:pPr marL="628650" lvl="1" indent="-171450">
              <a:lnSpc>
                <a:spcPct val="110000"/>
              </a:lnSpc>
            </a:pPr>
            <a:r>
              <a:rPr lang="en-US" sz="2200" dirty="0">
                <a:cs typeface="Arial" panose="020B0604020202020204" pitchFamily="34" charset="0"/>
              </a:rPr>
              <a:t>chimneys and flues</a:t>
            </a:r>
            <a:endParaRPr lang="en-AU" sz="2200" dirty="0">
              <a:cs typeface="Arial" panose="020B0604020202020204" pitchFamily="34" charset="0"/>
            </a:endParaRPr>
          </a:p>
          <a:p>
            <a:pPr marL="628650" lvl="1" indent="-171450">
              <a:lnSpc>
                <a:spcPct val="110000"/>
              </a:lnSpc>
            </a:pPr>
            <a:r>
              <a:rPr lang="en-US" sz="2200" dirty="0">
                <a:cs typeface="Arial" panose="020B0604020202020204" pitchFamily="34" charset="0"/>
              </a:rPr>
              <a:t>roof lights</a:t>
            </a:r>
            <a:endParaRPr lang="en-AU" sz="2200" dirty="0">
              <a:cs typeface="Arial" panose="020B0604020202020204" pitchFamily="34" charset="0"/>
            </a:endParaRPr>
          </a:p>
          <a:p>
            <a:pPr marL="628650" lvl="1" indent="-171450">
              <a:lnSpc>
                <a:spcPct val="110000"/>
              </a:lnSpc>
            </a:pPr>
            <a:r>
              <a:rPr lang="en-US" sz="2200" dirty="0">
                <a:cs typeface="Arial" panose="020B0604020202020204" pitchFamily="34" charset="0"/>
              </a:rPr>
              <a:t>external windows and doors</a:t>
            </a:r>
            <a:endParaRPr lang="en-AU" sz="2200" dirty="0">
              <a:cs typeface="Arial" panose="020B0604020202020204" pitchFamily="34" charset="0"/>
            </a:endParaRPr>
          </a:p>
          <a:p>
            <a:pPr marL="628650" lvl="1" indent="-171450">
              <a:lnSpc>
                <a:spcPct val="110000"/>
              </a:lnSpc>
            </a:pPr>
            <a:r>
              <a:rPr lang="en-US" sz="2200" dirty="0">
                <a:cs typeface="Arial" panose="020B0604020202020204" pitchFamily="34" charset="0"/>
              </a:rPr>
              <a:t>exhaust fans</a:t>
            </a:r>
            <a:endParaRPr lang="en-AU" sz="2200" dirty="0">
              <a:cs typeface="Arial" panose="020B0604020202020204" pitchFamily="34" charset="0"/>
            </a:endParaRPr>
          </a:p>
          <a:p>
            <a:pPr marL="628650" lvl="1" indent="-171450">
              <a:lnSpc>
                <a:spcPct val="110000"/>
              </a:lnSpc>
            </a:pPr>
            <a:r>
              <a:rPr lang="en-US" sz="2200" dirty="0">
                <a:cs typeface="Arial" panose="020B0604020202020204" pitchFamily="34" charset="0"/>
              </a:rPr>
              <a:t>construction of ceilings, walls and floors</a:t>
            </a:r>
            <a:endParaRPr lang="en-AU" sz="2200" dirty="0">
              <a:cs typeface="Arial" panose="020B0604020202020204" pitchFamily="34" charset="0"/>
            </a:endParaRPr>
          </a:p>
          <a:p>
            <a:pPr marL="628650" lvl="1" indent="-171450">
              <a:lnSpc>
                <a:spcPct val="110000"/>
              </a:lnSpc>
            </a:pPr>
            <a:r>
              <a:rPr lang="en-US" sz="2200" dirty="0">
                <a:cs typeface="Arial" panose="020B0604020202020204" pitchFamily="34" charset="0"/>
              </a:rPr>
              <a:t>evaporative coolers.</a:t>
            </a:r>
            <a:endParaRPr lang="en-AU" sz="2200" dirty="0">
              <a:cs typeface="Arial" panose="020B0604020202020204" pitchFamily="34" charset="0"/>
            </a:endParaRPr>
          </a:p>
          <a:p>
            <a:pPr marL="171450" indent="-171450">
              <a:lnSpc>
                <a:spcPct val="110000"/>
              </a:lnSpc>
            </a:pPr>
            <a:r>
              <a:rPr lang="en-US" sz="2200" dirty="0" smtClean="0">
                <a:cs typeface="Arial" panose="020B0604020202020204" pitchFamily="34" charset="0"/>
              </a:rPr>
              <a:t>Provisions </a:t>
            </a:r>
            <a:r>
              <a:rPr lang="en-US" sz="2200" dirty="0">
                <a:cs typeface="Arial" panose="020B0604020202020204" pitchFamily="34" charset="0"/>
              </a:rPr>
              <a:t>are designed to restrict the unintended leakage of outdoor air into the building and loss of conditioned air from a building.</a:t>
            </a:r>
            <a:endParaRPr lang="en-AU" sz="2200" dirty="0">
              <a:cs typeface="Arial" panose="020B0604020202020204" pitchFamily="34" charset="0"/>
            </a:endParaRPr>
          </a:p>
          <a:p>
            <a:pPr marL="171450" indent="-171450">
              <a:lnSpc>
                <a:spcPct val="110000"/>
              </a:lnSpc>
            </a:pPr>
            <a:r>
              <a:rPr lang="en-US" sz="2200" dirty="0">
                <a:cs typeface="Arial" panose="020B0604020202020204" pitchFamily="34" charset="0"/>
              </a:rPr>
              <a:t>Overall, </a:t>
            </a:r>
            <a:r>
              <a:rPr lang="en-US" sz="2200" dirty="0" smtClean="0">
                <a:cs typeface="Arial" panose="020B0604020202020204" pitchFamily="34" charset="0"/>
              </a:rPr>
              <a:t>DTS </a:t>
            </a:r>
            <a:r>
              <a:rPr lang="en-US" sz="2200" dirty="0">
                <a:cs typeface="Arial" panose="020B0604020202020204" pitchFamily="34" charset="0"/>
              </a:rPr>
              <a:t>Provisions encourage ventilation that can be controlled by </a:t>
            </a:r>
            <a:r>
              <a:rPr lang="en-US" sz="2200" dirty="0" smtClean="0">
                <a:cs typeface="Arial" panose="020B0604020202020204" pitchFamily="34" charset="0"/>
              </a:rPr>
              <a:t>occupants to use outside air where appropriate. </a:t>
            </a:r>
            <a:endParaRPr lang="en-AU" sz="2200" dirty="0">
              <a:cs typeface="Arial" panose="020B0604020202020204" pitchFamily="34" charset="0"/>
            </a:endParaRPr>
          </a:p>
        </p:txBody>
      </p:sp>
      <p:sp>
        <p:nvSpPr>
          <p:cNvPr id="20" name="Part 13.5 Text"/>
          <p:cNvSpPr>
            <a:spLocks noGrp="1"/>
          </p:cNvSpPr>
          <p:nvPr>
            <p:ph type="body" sz="quarter" idx="13"/>
          </p:nvPr>
        </p:nvSpPr>
        <p:spPr>
          <a:xfrm>
            <a:off x="4492591" y="2028563"/>
            <a:ext cx="7364413" cy="4537075"/>
          </a:xfrm>
          <a:solidFill>
            <a:schemeClr val="bg1"/>
          </a:solidFill>
        </p:spPr>
        <p:txBody>
          <a:bodyPr>
            <a:normAutofit/>
          </a:bodyPr>
          <a:lstStyle/>
          <a:p>
            <a:pPr marL="0" indent="0" algn="ctr">
              <a:buNone/>
            </a:pPr>
            <a:r>
              <a:rPr lang="en-AU" sz="2400" b="1" dirty="0" smtClean="0">
                <a:solidFill>
                  <a:srgbClr val="004680"/>
                </a:solidFill>
              </a:rPr>
              <a:t>Part 13.5 Ceiling fans</a:t>
            </a:r>
          </a:p>
          <a:p>
            <a:pPr>
              <a:defRPr/>
            </a:pPr>
            <a:r>
              <a:rPr lang="en-AU" sz="2000" dirty="0"/>
              <a:t>The intention of Part 13.5 is </a:t>
            </a:r>
            <a:r>
              <a:rPr lang="en-AU" sz="2000" dirty="0" smtClean="0"/>
              <a:t>providing </a:t>
            </a:r>
            <a:r>
              <a:rPr lang="en-AU" sz="2000" dirty="0"/>
              <a:t>requirements for the installation of ceiling fans for cooling in </a:t>
            </a:r>
            <a:r>
              <a:rPr lang="en-AU" sz="2000" dirty="0" smtClean="0"/>
              <a:t>suitable climates.</a:t>
            </a:r>
            <a:endParaRPr lang="en-AU" sz="2000" dirty="0"/>
          </a:p>
          <a:p>
            <a:pPr>
              <a:defRPr/>
            </a:pPr>
            <a:r>
              <a:rPr lang="en-AU" sz="2000" dirty="0" smtClean="0"/>
              <a:t>It applies </a:t>
            </a:r>
            <a:r>
              <a:rPr lang="en-AU" sz="2000" dirty="0"/>
              <a:t>in climate zones 1, 2 and 3, and climate zone 5 in New South Wales and </a:t>
            </a:r>
            <a:r>
              <a:rPr lang="en-AU" sz="2000" dirty="0" smtClean="0"/>
              <a:t>Queensland.</a:t>
            </a:r>
            <a:endParaRPr lang="en-AU" sz="2000" dirty="0"/>
          </a:p>
        </p:txBody>
      </p:sp>
      <p:sp>
        <p:nvSpPr>
          <p:cNvPr id="21" name="Part 13.6 Text"/>
          <p:cNvSpPr>
            <a:spLocks noGrp="1"/>
          </p:cNvSpPr>
          <p:nvPr>
            <p:ph type="body" sz="quarter" idx="13"/>
          </p:nvPr>
        </p:nvSpPr>
        <p:spPr>
          <a:xfrm>
            <a:off x="4492591" y="1907931"/>
            <a:ext cx="7364413" cy="4657707"/>
          </a:xfrm>
          <a:solidFill>
            <a:schemeClr val="bg1"/>
          </a:solidFill>
        </p:spPr>
        <p:txBody>
          <a:bodyPr/>
          <a:lstStyle/>
          <a:p>
            <a:pPr marL="0" indent="0" algn="ctr">
              <a:buNone/>
            </a:pPr>
            <a:r>
              <a:rPr lang="en-AU" sz="2400" b="1" dirty="0" smtClean="0">
                <a:solidFill>
                  <a:srgbClr val="004680"/>
                </a:solidFill>
              </a:rPr>
              <a:t>Part 13.6 Whole-of-home energy usage</a:t>
            </a:r>
          </a:p>
          <a:p>
            <a:pPr>
              <a:defRPr/>
            </a:pPr>
            <a:r>
              <a:rPr lang="en-AU" sz="2000" dirty="0" smtClean="0"/>
              <a:t>Provide </a:t>
            </a:r>
            <a:r>
              <a:rPr lang="en-AU" sz="2000" dirty="0"/>
              <a:t>a collective budget for energy use in a building.</a:t>
            </a:r>
          </a:p>
          <a:p>
            <a:pPr>
              <a:defRPr/>
            </a:pPr>
            <a:r>
              <a:rPr lang="en-AU" sz="2000" dirty="0"/>
              <a:t>The whole-of-home energy budget </a:t>
            </a:r>
            <a:r>
              <a:rPr lang="en-AU" sz="2000" dirty="0" smtClean="0"/>
              <a:t>covers a number of factors:</a:t>
            </a:r>
            <a:endParaRPr lang="en-AU" sz="2000" dirty="0"/>
          </a:p>
          <a:p>
            <a:pPr lvl="1">
              <a:defRPr/>
            </a:pPr>
            <a:r>
              <a:rPr lang="en-AU" sz="2000" dirty="0" smtClean="0"/>
              <a:t>floor area of the home</a:t>
            </a:r>
          </a:p>
          <a:p>
            <a:pPr lvl="1">
              <a:defRPr/>
            </a:pPr>
            <a:r>
              <a:rPr lang="en-AU" sz="2000" dirty="0" smtClean="0"/>
              <a:t>main heating/cooling equipment</a:t>
            </a:r>
            <a:endParaRPr lang="en-AU" sz="2000" dirty="0"/>
          </a:p>
          <a:p>
            <a:pPr lvl="1">
              <a:defRPr/>
            </a:pPr>
            <a:r>
              <a:rPr lang="en-AU" sz="2000" dirty="0"/>
              <a:t>m</a:t>
            </a:r>
            <a:r>
              <a:rPr lang="en-AU" sz="2000" dirty="0" smtClean="0"/>
              <a:t>ain water heater</a:t>
            </a:r>
            <a:endParaRPr lang="en-AU" sz="2000" dirty="0"/>
          </a:p>
          <a:p>
            <a:pPr lvl="1">
              <a:defRPr/>
            </a:pPr>
            <a:r>
              <a:rPr lang="en-AU" sz="2000" dirty="0" smtClean="0"/>
              <a:t>swimming pools</a:t>
            </a:r>
            <a:endParaRPr lang="en-AU" sz="2000" dirty="0"/>
          </a:p>
          <a:p>
            <a:pPr lvl="1">
              <a:defRPr/>
            </a:pPr>
            <a:r>
              <a:rPr lang="en-AU" sz="2000" dirty="0" smtClean="0"/>
              <a:t>spas</a:t>
            </a:r>
            <a:r>
              <a:rPr lang="en-AU" sz="2000" dirty="0"/>
              <a:t>, and</a:t>
            </a:r>
          </a:p>
          <a:p>
            <a:pPr lvl="1">
              <a:defRPr/>
            </a:pPr>
            <a:r>
              <a:rPr lang="en-AU" sz="2000" dirty="0"/>
              <a:t>o</a:t>
            </a:r>
            <a:r>
              <a:rPr lang="en-AU" sz="2000" dirty="0" smtClean="0"/>
              <a:t>n-site PV.</a:t>
            </a:r>
            <a:endParaRPr lang="en-AU" sz="2000" dirty="0"/>
          </a:p>
          <a:p>
            <a:pPr>
              <a:defRPr/>
            </a:pPr>
            <a:r>
              <a:rPr lang="en-AU" sz="2000" dirty="0" smtClean="0"/>
              <a:t>Can trade between the efficiencies of the components.</a:t>
            </a:r>
            <a:endParaRPr lang="en-AU" sz="2000" dirty="0"/>
          </a:p>
        </p:txBody>
      </p:sp>
      <p:sp>
        <p:nvSpPr>
          <p:cNvPr id="22" name="Part 13.7 Text"/>
          <p:cNvSpPr>
            <a:spLocks noGrp="1"/>
          </p:cNvSpPr>
          <p:nvPr>
            <p:ph type="body" sz="quarter" idx="13"/>
          </p:nvPr>
        </p:nvSpPr>
        <p:spPr>
          <a:xfrm>
            <a:off x="4492574" y="1943100"/>
            <a:ext cx="7625606" cy="4914901"/>
          </a:xfrm>
          <a:solidFill>
            <a:schemeClr val="bg1"/>
          </a:solidFill>
        </p:spPr>
        <p:txBody>
          <a:bodyPr>
            <a:normAutofit fontScale="70000" lnSpcReduction="20000"/>
          </a:bodyPr>
          <a:lstStyle/>
          <a:p>
            <a:pPr marL="0" indent="0" algn="ctr">
              <a:buNone/>
            </a:pPr>
            <a:r>
              <a:rPr lang="en-AU" sz="3400" b="1" dirty="0" smtClean="0">
                <a:solidFill>
                  <a:srgbClr val="004680"/>
                </a:solidFill>
              </a:rPr>
              <a:t>Part 13.7 Services</a:t>
            </a:r>
          </a:p>
          <a:p>
            <a:pPr marL="171450" indent="-171450">
              <a:lnSpc>
                <a:spcPct val="120000"/>
              </a:lnSpc>
            </a:pPr>
            <a:r>
              <a:rPr lang="en-US" sz="2600" dirty="0" smtClean="0">
                <a:cs typeface="Arial" panose="020B0604020202020204" pitchFamily="34" charset="0"/>
              </a:rPr>
              <a:t>Part 13.7 </a:t>
            </a:r>
            <a:r>
              <a:rPr lang="en-US" sz="2600" dirty="0">
                <a:cs typeface="Arial" panose="020B0604020202020204" pitchFamily="34" charset="0"/>
              </a:rPr>
              <a:t>a</a:t>
            </a:r>
            <a:r>
              <a:rPr lang="en-US" sz="2600" dirty="0" smtClean="0">
                <a:cs typeface="Arial" panose="020B0604020202020204" pitchFamily="34" charset="0"/>
              </a:rPr>
              <a:t>ims to </a:t>
            </a:r>
            <a:r>
              <a:rPr lang="en-AU" sz="2600" dirty="0" smtClean="0">
                <a:cs typeface="Arial" panose="020B0604020202020204" pitchFamily="34" charset="0"/>
              </a:rPr>
              <a:t>minimise</a:t>
            </a:r>
            <a:r>
              <a:rPr lang="en-US" sz="2600" dirty="0" smtClean="0">
                <a:cs typeface="Arial" panose="020B0604020202020204" pitchFamily="34" charset="0"/>
              </a:rPr>
              <a:t> energy lost through the operation of: </a:t>
            </a:r>
            <a:endParaRPr lang="en-AU" sz="2600" dirty="0" smtClean="0">
              <a:cs typeface="Arial" panose="020B0604020202020204" pitchFamily="34" charset="0"/>
            </a:endParaRPr>
          </a:p>
          <a:p>
            <a:pPr marL="628650" lvl="1" indent="-171450">
              <a:lnSpc>
                <a:spcPct val="120000"/>
              </a:lnSpc>
            </a:pPr>
            <a:r>
              <a:rPr lang="en-US" sz="2600" dirty="0" smtClean="0">
                <a:cs typeface="Arial" panose="020B0604020202020204" pitchFamily="34" charset="0"/>
              </a:rPr>
              <a:t>air-conditioning</a:t>
            </a:r>
            <a:endParaRPr lang="en-AU" sz="2600" dirty="0" smtClean="0">
              <a:cs typeface="Arial" panose="020B0604020202020204" pitchFamily="34" charset="0"/>
            </a:endParaRPr>
          </a:p>
          <a:p>
            <a:pPr marL="628650" lvl="1" indent="-171450">
              <a:lnSpc>
                <a:spcPct val="120000"/>
              </a:lnSpc>
            </a:pPr>
            <a:r>
              <a:rPr lang="en-US" sz="2600" dirty="0">
                <a:cs typeface="Arial" panose="020B0604020202020204" pitchFamily="34" charset="0"/>
              </a:rPr>
              <a:t>c</a:t>
            </a:r>
            <a:r>
              <a:rPr lang="en-US" sz="2600" dirty="0" smtClean="0">
                <a:cs typeface="Arial" panose="020B0604020202020204" pitchFamily="34" charset="0"/>
              </a:rPr>
              <a:t>entral heating</a:t>
            </a:r>
            <a:endParaRPr lang="en-AU" sz="2600" dirty="0" smtClean="0">
              <a:cs typeface="Arial" panose="020B0604020202020204" pitchFamily="34" charset="0"/>
            </a:endParaRPr>
          </a:p>
          <a:p>
            <a:pPr marL="628650" lvl="1" indent="-171450">
              <a:lnSpc>
                <a:spcPct val="120000"/>
              </a:lnSpc>
            </a:pPr>
            <a:r>
              <a:rPr lang="en-US" sz="2600" dirty="0">
                <a:cs typeface="Arial" panose="020B0604020202020204" pitchFamily="34" charset="0"/>
              </a:rPr>
              <a:t>l</a:t>
            </a:r>
            <a:r>
              <a:rPr lang="en-US" sz="2600" dirty="0" smtClean="0">
                <a:cs typeface="Arial" panose="020B0604020202020204" pitchFamily="34" charset="0"/>
              </a:rPr>
              <a:t>ighting</a:t>
            </a:r>
            <a:endParaRPr lang="en-AU" sz="2600" dirty="0" smtClean="0">
              <a:cs typeface="Arial" panose="020B0604020202020204" pitchFamily="34" charset="0"/>
            </a:endParaRPr>
          </a:p>
          <a:p>
            <a:pPr marL="628650" lvl="1" indent="-171450">
              <a:lnSpc>
                <a:spcPct val="120000"/>
              </a:lnSpc>
            </a:pPr>
            <a:r>
              <a:rPr lang="en-US" sz="2600" dirty="0" smtClean="0">
                <a:cs typeface="Arial" panose="020B0604020202020204" pitchFamily="34" charset="0"/>
              </a:rPr>
              <a:t>heated water supply</a:t>
            </a:r>
            <a:endParaRPr lang="en-AU" sz="2600" dirty="0" smtClean="0">
              <a:cs typeface="Arial" panose="020B0604020202020204" pitchFamily="34" charset="0"/>
            </a:endParaRPr>
          </a:p>
          <a:p>
            <a:pPr marL="628650" lvl="1" indent="-171450">
              <a:lnSpc>
                <a:spcPct val="120000"/>
              </a:lnSpc>
            </a:pPr>
            <a:r>
              <a:rPr lang="en-US" sz="2600" dirty="0">
                <a:cs typeface="Arial" panose="020B0604020202020204" pitchFamily="34" charset="0"/>
              </a:rPr>
              <a:t>p</a:t>
            </a:r>
            <a:r>
              <a:rPr lang="en-US" sz="2600" dirty="0" smtClean="0">
                <a:cs typeface="Arial" panose="020B0604020202020204" pitchFamily="34" charset="0"/>
              </a:rPr>
              <a:t>ool and spa heating and pumping.</a:t>
            </a:r>
            <a:endParaRPr lang="en-AU" sz="2600" dirty="0" smtClean="0">
              <a:cs typeface="Arial" panose="020B0604020202020204" pitchFamily="34" charset="0"/>
            </a:endParaRPr>
          </a:p>
          <a:p>
            <a:pPr marL="171450" indent="-171450">
              <a:lnSpc>
                <a:spcPct val="120000"/>
              </a:lnSpc>
            </a:pPr>
            <a:r>
              <a:rPr lang="en-US" sz="2600" dirty="0" smtClean="0">
                <a:cs typeface="Arial" panose="020B0604020202020204" pitchFamily="34" charset="0"/>
              </a:rPr>
              <a:t> The requirements range from:</a:t>
            </a:r>
            <a:endParaRPr lang="en-AU" sz="2600" dirty="0" smtClean="0">
              <a:cs typeface="Arial" panose="020B0604020202020204" pitchFamily="34" charset="0"/>
            </a:endParaRPr>
          </a:p>
          <a:p>
            <a:pPr marL="628650" lvl="1" indent="-171450">
              <a:lnSpc>
                <a:spcPct val="120000"/>
              </a:lnSpc>
            </a:pPr>
            <a:r>
              <a:rPr lang="en-US" sz="2600" dirty="0" smtClean="0">
                <a:cs typeface="Arial" panose="020B0604020202020204" pitchFamily="34" charset="0"/>
              </a:rPr>
              <a:t>insulation of services</a:t>
            </a:r>
            <a:endParaRPr lang="en-AU" sz="2600" dirty="0" smtClean="0">
              <a:cs typeface="Arial" panose="020B0604020202020204" pitchFamily="34" charset="0"/>
            </a:endParaRPr>
          </a:p>
          <a:p>
            <a:pPr marL="628650" lvl="1" indent="-171450">
              <a:lnSpc>
                <a:spcPct val="120000"/>
              </a:lnSpc>
            </a:pPr>
            <a:r>
              <a:rPr lang="en-US" sz="2600" dirty="0" smtClean="0">
                <a:cs typeface="Arial" panose="020B0604020202020204" pitchFamily="34" charset="0"/>
              </a:rPr>
              <a:t>limiting the use of electric resistance space heating</a:t>
            </a:r>
            <a:endParaRPr lang="en-AU" sz="2600" dirty="0" smtClean="0">
              <a:cs typeface="Arial" panose="020B0604020202020204" pitchFamily="34" charset="0"/>
            </a:endParaRPr>
          </a:p>
          <a:p>
            <a:pPr marL="628650" lvl="1" indent="-171450">
              <a:lnSpc>
                <a:spcPct val="120000"/>
              </a:lnSpc>
            </a:pPr>
            <a:r>
              <a:rPr lang="en-US" sz="2600" dirty="0" smtClean="0">
                <a:cs typeface="Arial" panose="020B0604020202020204" pitchFamily="34" charset="0"/>
              </a:rPr>
              <a:t>limiting the W/m</a:t>
            </a:r>
            <a:r>
              <a:rPr lang="en-US" sz="2600" baseline="30000" dirty="0" smtClean="0">
                <a:cs typeface="Arial" panose="020B0604020202020204" pitchFamily="34" charset="0"/>
              </a:rPr>
              <a:t>2 </a:t>
            </a:r>
            <a:r>
              <a:rPr lang="en-US" sz="2600" dirty="0" smtClean="0">
                <a:cs typeface="Arial" panose="020B0604020202020204" pitchFamily="34" charset="0"/>
              </a:rPr>
              <a:t>allowed for lighting</a:t>
            </a:r>
            <a:endParaRPr lang="en-AU" sz="2600" dirty="0" smtClean="0">
              <a:cs typeface="Arial" panose="020B0604020202020204" pitchFamily="34" charset="0"/>
            </a:endParaRPr>
          </a:p>
          <a:p>
            <a:pPr marL="628650" lvl="1" indent="-171450">
              <a:lnSpc>
                <a:spcPct val="120000"/>
              </a:lnSpc>
            </a:pPr>
            <a:r>
              <a:rPr lang="en-US" sz="2600" dirty="0" smtClean="0">
                <a:cs typeface="Arial" panose="020B0604020202020204" pitchFamily="34" charset="0"/>
              </a:rPr>
              <a:t>placing restrictions on certain energy sources for both heated water heating and swimming pool and spa heating.</a:t>
            </a:r>
            <a:endParaRPr lang="en-AU" sz="2600" dirty="0" smtClean="0">
              <a:cs typeface="Arial" panose="020B0604020202020204" pitchFamily="34" charset="0"/>
            </a:endParaRPr>
          </a:p>
          <a:p>
            <a:pPr marL="171450" indent="-171450">
              <a:lnSpc>
                <a:spcPct val="120000"/>
              </a:lnSpc>
            </a:pPr>
            <a:r>
              <a:rPr lang="en-US" sz="2600" dirty="0" smtClean="0">
                <a:cs typeface="Arial" panose="020B0604020202020204" pitchFamily="34" charset="0"/>
              </a:rPr>
              <a:t>Requirements for heated water supply systems, including their energy efficiency are located in NCC Volume Three Part B2. </a:t>
            </a:r>
            <a:endParaRPr lang="en-AU" sz="2600" dirty="0">
              <a:cs typeface="Arial" panose="020B0604020202020204" pitchFamily="34" charset="0"/>
            </a:endParaRPr>
          </a:p>
        </p:txBody>
      </p:sp>
      <p:pic>
        <p:nvPicPr>
          <p:cNvPr id="23" name="Vol Two Logo" descr="NCC Volume Two Logo. A stylised house in bright red.">
            <a:extLst>
              <a:ext uri="{FF2B5EF4-FFF2-40B4-BE49-F238E27FC236}">
                <a16:creationId xmlns="" xmlns:a16="http://schemas.microsoft.com/office/drawing/2014/main" id="{528337C7-D953-451E-95D2-59F401BFA3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94580" y="75600"/>
            <a:ext cx="1623600" cy="1623600"/>
          </a:xfrm>
          <a:prstGeom prst="rect">
            <a:avLst/>
          </a:prstGeom>
        </p:spPr>
      </p:pic>
    </p:spTree>
    <p:extLst>
      <p:ext uri="{BB962C8B-B14F-4D97-AF65-F5344CB8AC3E}">
        <p14:creationId xmlns:p14="http://schemas.microsoft.com/office/powerpoint/2010/main" val="1138960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7" restart="whenNotActive" fill="hold" evtFilter="cancelBubble" nodeType="interactiveSeq">
                <p:stCondLst>
                  <p:cond evt="onClick" delay="0">
                    <p:tgtEl>
                      <p:spTgt spid="13"/>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8" grpId="0" animBg="1"/>
      <p:bldP spid="18" grpId="1" animBg="1"/>
      <p:bldP spid="9" grpId="0" animBg="1"/>
      <p:bldP spid="9"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a:t>Interpreting the </a:t>
            </a:r>
            <a:r>
              <a:rPr lang="en-AU" dirty="0" smtClean="0"/>
              <a:t>Housing Provisions</a:t>
            </a:r>
            <a:endParaRPr lang="en-AU" dirty="0"/>
          </a:p>
        </p:txBody>
      </p:sp>
      <p:pic>
        <p:nvPicPr>
          <p:cNvPr id="23" name="Vol Two Logo" descr="NCC Volume Two Logo. A stylised house in bright red.">
            <a:extLst>
              <a:ext uri="{FF2B5EF4-FFF2-40B4-BE49-F238E27FC236}">
                <a16:creationId xmlns="" xmlns:a16="http://schemas.microsoft.com/office/drawing/2014/main" id="{528337C7-D953-451E-95D2-59F401BFA3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94580" y="75600"/>
            <a:ext cx="1623600" cy="1623600"/>
          </a:xfrm>
          <a:prstGeom prst="rect">
            <a:avLst/>
          </a:prstGeom>
        </p:spPr>
      </p:pic>
      <p:cxnSp>
        <p:nvCxnSpPr>
          <p:cNvPr id="22" name="Dividing Line">
            <a:extLst>
              <a:ext uri="{FF2B5EF4-FFF2-40B4-BE49-F238E27FC236}">
                <a16:creationId xmlns="" xmlns:a16="http://schemas.microsoft.com/office/drawing/2014/main" id="{3D5F78F4-2402-47A0-840B-C41AAF0A538F}"/>
              </a:ext>
            </a:extLst>
          </p:cNvPr>
          <p:cNvCxnSpPr>
            <a:cxnSpLocks/>
          </p:cNvCxnSpPr>
          <p:nvPr/>
        </p:nvCxnSpPr>
        <p:spPr>
          <a:xfrm>
            <a:off x="3588327" y="2035383"/>
            <a:ext cx="0" cy="4604032"/>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
        <p:nvSpPr>
          <p:cNvPr id="3" name="Button 1" descr="Question 1 button&#10;">
            <a:extLst>
              <a:ext uri="{FF2B5EF4-FFF2-40B4-BE49-F238E27FC236}">
                <a16:creationId xmlns="" xmlns:a16="http://schemas.microsoft.com/office/drawing/2014/main" id="{89759366-EB36-486A-97E0-DC067D207F54}"/>
              </a:ext>
            </a:extLst>
          </p:cNvPr>
          <p:cNvSpPr/>
          <p:nvPr/>
        </p:nvSpPr>
        <p:spPr>
          <a:xfrm>
            <a:off x="217823" y="2153355"/>
            <a:ext cx="3122021"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Part 13.2 </a:t>
            </a:r>
            <a:r>
              <a:rPr lang="en-AU" b="1" dirty="0">
                <a:solidFill>
                  <a:schemeClr val="bg2"/>
                </a:solidFill>
              </a:rPr>
              <a:t>Building fabric</a:t>
            </a:r>
          </a:p>
        </p:txBody>
      </p:sp>
      <p:sp>
        <p:nvSpPr>
          <p:cNvPr id="18" name="Button 2" descr="Question 2 button">
            <a:extLst>
              <a:ext uri="{FF2B5EF4-FFF2-40B4-BE49-F238E27FC236}">
                <a16:creationId xmlns="" xmlns:a16="http://schemas.microsoft.com/office/drawing/2014/main" id="{8F31F86D-F0BB-4B5F-9B82-439DEAA2F63A}"/>
              </a:ext>
            </a:extLst>
          </p:cNvPr>
          <p:cNvSpPr/>
          <p:nvPr/>
        </p:nvSpPr>
        <p:spPr>
          <a:xfrm>
            <a:off x="217824" y="2915795"/>
            <a:ext cx="3122021"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Part 13.3 </a:t>
            </a:r>
            <a:r>
              <a:rPr lang="en-AU" b="1" dirty="0">
                <a:solidFill>
                  <a:schemeClr val="bg2"/>
                </a:solidFill>
              </a:rPr>
              <a:t>External glazing</a:t>
            </a:r>
          </a:p>
        </p:txBody>
      </p:sp>
      <p:sp>
        <p:nvSpPr>
          <p:cNvPr id="17" name="Button 3" descr="Question 3 button">
            <a:extLst>
              <a:ext uri="{FF2B5EF4-FFF2-40B4-BE49-F238E27FC236}">
                <a16:creationId xmlns="" xmlns:a16="http://schemas.microsoft.com/office/drawing/2014/main" id="{C07DCAFD-6709-4693-A880-D9A088331945}"/>
              </a:ext>
            </a:extLst>
          </p:cNvPr>
          <p:cNvSpPr/>
          <p:nvPr/>
        </p:nvSpPr>
        <p:spPr>
          <a:xfrm>
            <a:off x="217825" y="3673690"/>
            <a:ext cx="3122021"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Part 13.4 </a:t>
            </a:r>
            <a:r>
              <a:rPr lang="en-AU" b="1" dirty="0">
                <a:solidFill>
                  <a:schemeClr val="bg2"/>
                </a:solidFill>
              </a:rPr>
              <a:t>Building sealing</a:t>
            </a:r>
          </a:p>
        </p:txBody>
      </p:sp>
      <p:sp>
        <p:nvSpPr>
          <p:cNvPr id="19" name="Button 4" descr="Question 4 button">
            <a:extLst>
              <a:ext uri="{FF2B5EF4-FFF2-40B4-BE49-F238E27FC236}">
                <a16:creationId xmlns="" xmlns:a16="http://schemas.microsoft.com/office/drawing/2014/main" id="{F7E31B9B-CEBD-4E37-83DC-A6DD98E1DD80}"/>
              </a:ext>
            </a:extLst>
          </p:cNvPr>
          <p:cNvSpPr/>
          <p:nvPr/>
        </p:nvSpPr>
        <p:spPr>
          <a:xfrm>
            <a:off x="217826" y="4440675"/>
            <a:ext cx="3122021"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Part 13.5 Ceiling fans</a:t>
            </a:r>
            <a:endParaRPr lang="en-AU" b="1" dirty="0">
              <a:solidFill>
                <a:schemeClr val="bg2"/>
              </a:solidFill>
            </a:endParaRPr>
          </a:p>
        </p:txBody>
      </p:sp>
      <p:sp>
        <p:nvSpPr>
          <p:cNvPr id="20" name="Button 5" descr="Question 4 button">
            <a:extLst>
              <a:ext uri="{FF2B5EF4-FFF2-40B4-BE49-F238E27FC236}">
                <a16:creationId xmlns="" xmlns:a16="http://schemas.microsoft.com/office/drawing/2014/main" id="{F7E31B9B-CEBD-4E37-83DC-A6DD98E1DD80}"/>
              </a:ext>
            </a:extLst>
          </p:cNvPr>
          <p:cNvSpPr/>
          <p:nvPr/>
        </p:nvSpPr>
        <p:spPr>
          <a:xfrm>
            <a:off x="217827" y="5203115"/>
            <a:ext cx="3122021"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Part 13.6 Whole-of-home energy usage</a:t>
            </a:r>
            <a:endParaRPr lang="en-AU" b="1" dirty="0">
              <a:solidFill>
                <a:schemeClr val="bg2"/>
              </a:solidFill>
            </a:endParaRPr>
          </a:p>
        </p:txBody>
      </p:sp>
      <p:sp>
        <p:nvSpPr>
          <p:cNvPr id="41" name="Button 6" descr="Question 5 button">
            <a:extLst>
              <a:ext uri="{FF2B5EF4-FFF2-40B4-BE49-F238E27FC236}">
                <a16:creationId xmlns="" xmlns:a16="http://schemas.microsoft.com/office/drawing/2014/main" id="{6A04EF56-640C-4F7A-8A35-AB8220BD704A}"/>
              </a:ext>
            </a:extLst>
          </p:cNvPr>
          <p:cNvSpPr/>
          <p:nvPr/>
        </p:nvSpPr>
        <p:spPr>
          <a:xfrm>
            <a:off x="222069" y="5965555"/>
            <a:ext cx="3122021" cy="59989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solidFill>
                  <a:schemeClr val="bg2"/>
                </a:solidFill>
              </a:rPr>
              <a:t>Part 13.7 </a:t>
            </a:r>
            <a:r>
              <a:rPr lang="en-AU" b="1" dirty="0">
                <a:solidFill>
                  <a:schemeClr val="bg2"/>
                </a:solidFill>
              </a:rPr>
              <a:t>Services</a:t>
            </a:r>
          </a:p>
        </p:txBody>
      </p:sp>
      <p:sp>
        <p:nvSpPr>
          <p:cNvPr id="13" name="Question 1">
            <a:extLst>
              <a:ext uri="{FF2B5EF4-FFF2-40B4-BE49-F238E27FC236}">
                <a16:creationId xmlns="" xmlns:a16="http://schemas.microsoft.com/office/drawing/2014/main" id="{D8535521-2852-42E5-97A4-A3FA00E5A1C5}"/>
              </a:ext>
            </a:extLst>
          </p:cNvPr>
          <p:cNvSpPr txBox="1"/>
          <p:nvPr/>
        </p:nvSpPr>
        <p:spPr>
          <a:xfrm>
            <a:off x="3950855" y="1896920"/>
            <a:ext cx="7920000" cy="2092881"/>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300"/>
              </a:spcBef>
              <a:spcAft>
                <a:spcPts val="300"/>
              </a:spcAft>
              <a:buClrTx/>
              <a:buSzTx/>
              <a:tabLst/>
              <a:defRPr/>
            </a:pPr>
            <a:r>
              <a:rPr lang="en-AU" sz="2000" b="1" dirty="0" smtClean="0">
                <a:solidFill>
                  <a:schemeClr val="accent3"/>
                </a:solidFill>
              </a:rPr>
              <a:t>Part 13.2 Building </a:t>
            </a:r>
            <a:r>
              <a:rPr lang="en-AU" sz="2000" b="1" dirty="0">
                <a:solidFill>
                  <a:schemeClr val="accent3"/>
                </a:solidFill>
              </a:rPr>
              <a:t>fabric</a:t>
            </a:r>
          </a:p>
          <a:p>
            <a:pPr marR="0" lvl="0" algn="l" defTabSz="914400" rtl="0" eaLnBrk="1" fontAlgn="auto" latinLnBrk="0" hangingPunct="1">
              <a:lnSpc>
                <a:spcPct val="100000"/>
              </a:lnSpc>
              <a:spcBef>
                <a:spcPts val="300"/>
              </a:spcBef>
              <a:spcAft>
                <a:spcPts val="300"/>
              </a:spcAft>
              <a:buClrTx/>
              <a:buSzTx/>
              <a:tabLst/>
              <a:defRPr/>
            </a:pPr>
            <a:r>
              <a:rPr lang="en-AU" sz="2000" dirty="0"/>
              <a:t>Consider a ceiling area in a kitchen-family </a:t>
            </a:r>
            <a:r>
              <a:rPr lang="en-AU" sz="2000" dirty="0" smtClean="0"/>
              <a:t>room of a single storey home </a:t>
            </a:r>
            <a:r>
              <a:rPr lang="en-AU" sz="2000" dirty="0"/>
              <a:t>that would usually require a minimum R-Value of 3.0. </a:t>
            </a:r>
          </a:p>
          <a:p>
            <a:pPr lvl="0">
              <a:spcBef>
                <a:spcPts val="300"/>
              </a:spcBef>
              <a:spcAft>
                <a:spcPts val="300"/>
              </a:spcAft>
              <a:defRPr/>
            </a:pPr>
            <a:r>
              <a:rPr lang="en-AU" sz="2000" dirty="0"/>
              <a:t>If 2.4% of </a:t>
            </a:r>
            <a:r>
              <a:rPr lang="en-AU" sz="2000" dirty="0" smtClean="0"/>
              <a:t>the </a:t>
            </a:r>
            <a:r>
              <a:rPr lang="en-AU" sz="2000" dirty="0"/>
              <a:t>ceiling area is uninsulated because of recessed downlights, how much does the </a:t>
            </a:r>
            <a:r>
              <a:rPr lang="en-AU" sz="2000" dirty="0" smtClean="0"/>
              <a:t>R-Value of the ceiling insulation need </a:t>
            </a:r>
            <a:r>
              <a:rPr lang="en-AU" sz="2000" dirty="0"/>
              <a:t>to increase in order to compensate for </a:t>
            </a:r>
            <a:r>
              <a:rPr lang="en-AU" sz="2000" dirty="0" smtClean="0"/>
              <a:t>this </a:t>
            </a:r>
            <a:r>
              <a:rPr lang="en-AU" sz="2000" dirty="0"/>
              <a:t>loss?</a:t>
            </a:r>
          </a:p>
        </p:txBody>
      </p:sp>
      <p:sp>
        <p:nvSpPr>
          <p:cNvPr id="16" name="Question 2">
            <a:extLst>
              <a:ext uri="{FF2B5EF4-FFF2-40B4-BE49-F238E27FC236}">
                <a16:creationId xmlns="" xmlns:a16="http://schemas.microsoft.com/office/drawing/2014/main" id="{681B8707-9536-4BF0-AE7D-99A4B3A17AB9}"/>
              </a:ext>
            </a:extLst>
          </p:cNvPr>
          <p:cNvSpPr txBox="1"/>
          <p:nvPr/>
        </p:nvSpPr>
        <p:spPr>
          <a:xfrm>
            <a:off x="3950855" y="1896920"/>
            <a:ext cx="7920000" cy="137473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tab pos="360363" algn="l"/>
              </a:tabLst>
              <a:defRPr/>
            </a:pPr>
            <a:r>
              <a:rPr lang="en-AU" sz="2000" b="1" dirty="0" smtClean="0">
                <a:solidFill>
                  <a:schemeClr val="accent3"/>
                </a:solidFill>
              </a:rPr>
              <a:t>Part 13.3 </a:t>
            </a:r>
            <a:r>
              <a:rPr lang="en-AU" sz="2000" b="1" dirty="0">
                <a:solidFill>
                  <a:schemeClr val="accent3"/>
                </a:solidFill>
              </a:rPr>
              <a:t>External glazing</a:t>
            </a:r>
          </a:p>
          <a:p>
            <a:pPr marR="0" lvl="0" algn="l" defTabSz="914400" rtl="0" eaLnBrk="1" fontAlgn="auto" latinLnBrk="0" hangingPunct="1">
              <a:lnSpc>
                <a:spcPct val="100000"/>
              </a:lnSpc>
              <a:spcBef>
                <a:spcPts val="200"/>
              </a:spcBef>
              <a:spcAft>
                <a:spcPts val="200"/>
              </a:spcAft>
              <a:buClrTx/>
              <a:buSzTx/>
              <a:tabLst>
                <a:tab pos="360363" algn="l"/>
              </a:tabLst>
              <a:defRPr/>
            </a:pPr>
            <a:r>
              <a:rPr lang="en-AU" sz="2000" dirty="0"/>
              <a:t>According to </a:t>
            </a:r>
            <a:r>
              <a:rPr lang="en-AU" sz="2000" dirty="0" smtClean="0"/>
              <a:t>clause 13.3.4 Shading, </a:t>
            </a:r>
            <a:r>
              <a:rPr lang="en-AU" sz="2000" dirty="0"/>
              <a:t>how are the distances P, G and H calculated, when designing shading for glazing </a:t>
            </a:r>
            <a:r>
              <a:rPr lang="en-AU" sz="2000" dirty="0" smtClean="0"/>
              <a:t>using the Housing Provisions? </a:t>
            </a:r>
            <a:endParaRPr lang="en-AU" sz="2000" dirty="0"/>
          </a:p>
        </p:txBody>
      </p:sp>
      <p:sp>
        <p:nvSpPr>
          <p:cNvPr id="40" name="Question 3">
            <a:extLst>
              <a:ext uri="{FF2B5EF4-FFF2-40B4-BE49-F238E27FC236}">
                <a16:creationId xmlns="" xmlns:a16="http://schemas.microsoft.com/office/drawing/2014/main" id="{6A73086C-B75B-458B-B7D6-0B05CC15B635}"/>
              </a:ext>
            </a:extLst>
          </p:cNvPr>
          <p:cNvSpPr txBox="1"/>
          <p:nvPr/>
        </p:nvSpPr>
        <p:spPr>
          <a:xfrm>
            <a:off x="3950854" y="1802969"/>
            <a:ext cx="7920000" cy="759182"/>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smtClean="0">
                <a:solidFill>
                  <a:schemeClr val="accent3"/>
                </a:solidFill>
              </a:rPr>
              <a:t>Part 13.4 </a:t>
            </a:r>
            <a:r>
              <a:rPr lang="en-AU" sz="2000" b="1" dirty="0">
                <a:solidFill>
                  <a:schemeClr val="accent3"/>
                </a:solidFill>
              </a:rPr>
              <a:t>Building sealing</a:t>
            </a:r>
            <a:endParaRPr lang="en-AU" sz="2000" dirty="0"/>
          </a:p>
          <a:p>
            <a:pPr lvl="0">
              <a:spcBef>
                <a:spcPts val="200"/>
              </a:spcBef>
              <a:spcAft>
                <a:spcPts val="200"/>
              </a:spcAft>
              <a:defRPr/>
            </a:pPr>
            <a:r>
              <a:rPr lang="en-AU" sz="2000" dirty="0"/>
              <a:t>What </a:t>
            </a:r>
            <a:r>
              <a:rPr lang="en-AU" sz="2000" dirty="0" smtClean="0"/>
              <a:t>provisions </a:t>
            </a:r>
            <a:r>
              <a:rPr lang="en-AU" sz="2000" dirty="0"/>
              <a:t>apply to the sealing of external doors and windows?</a:t>
            </a:r>
          </a:p>
        </p:txBody>
      </p:sp>
      <p:sp>
        <p:nvSpPr>
          <p:cNvPr id="85" name="Question 4">
            <a:extLst>
              <a:ext uri="{FF2B5EF4-FFF2-40B4-BE49-F238E27FC236}">
                <a16:creationId xmlns="" xmlns:a16="http://schemas.microsoft.com/office/drawing/2014/main" id="{BA489ED2-4087-4315-A303-D2FB6A35971D}"/>
              </a:ext>
            </a:extLst>
          </p:cNvPr>
          <p:cNvSpPr txBox="1"/>
          <p:nvPr/>
        </p:nvSpPr>
        <p:spPr>
          <a:xfrm>
            <a:off x="3949702" y="1896920"/>
            <a:ext cx="7920000" cy="1374735"/>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smtClean="0">
                <a:solidFill>
                  <a:schemeClr val="accent3"/>
                </a:solidFill>
              </a:rPr>
              <a:t>Part 13.5 Ceiling fans</a:t>
            </a:r>
            <a:endParaRPr lang="en-AU" sz="2000" dirty="0"/>
          </a:p>
          <a:p>
            <a:pPr lvl="0">
              <a:spcBef>
                <a:spcPts val="200"/>
              </a:spcBef>
              <a:spcAft>
                <a:spcPts val="200"/>
              </a:spcAft>
              <a:defRPr/>
            </a:pPr>
            <a:r>
              <a:rPr lang="en-AU" sz="2000" dirty="0" smtClean="0"/>
              <a:t>For a house located in climate zone 3, what </a:t>
            </a:r>
            <a:r>
              <a:rPr lang="en-AU" sz="2000" dirty="0"/>
              <a:t>is the minimum </a:t>
            </a:r>
            <a:r>
              <a:rPr lang="en-AU" sz="2000" dirty="0" smtClean="0"/>
              <a:t>number of fans, including their diameter, required for a bedroom 16 m</a:t>
            </a:r>
            <a:r>
              <a:rPr lang="en-AU" sz="2000" baseline="30000" dirty="0" smtClean="0"/>
              <a:t>2</a:t>
            </a:r>
            <a:r>
              <a:rPr lang="en-AU" sz="2000" dirty="0" smtClean="0"/>
              <a:t> in size? </a:t>
            </a:r>
            <a:endParaRPr lang="en-AU" sz="2000" dirty="0"/>
          </a:p>
        </p:txBody>
      </p:sp>
      <p:sp>
        <p:nvSpPr>
          <p:cNvPr id="24" name="Question 5">
            <a:extLst>
              <a:ext uri="{FF2B5EF4-FFF2-40B4-BE49-F238E27FC236}">
                <a16:creationId xmlns="" xmlns:a16="http://schemas.microsoft.com/office/drawing/2014/main" id="{CD8861B5-7C9A-4146-9D83-58455A12127A}"/>
              </a:ext>
            </a:extLst>
          </p:cNvPr>
          <p:cNvSpPr txBox="1"/>
          <p:nvPr/>
        </p:nvSpPr>
        <p:spPr>
          <a:xfrm>
            <a:off x="3958903" y="1920179"/>
            <a:ext cx="7920000" cy="1066959"/>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smtClean="0">
                <a:solidFill>
                  <a:schemeClr val="accent3"/>
                </a:solidFill>
              </a:rPr>
              <a:t>Part 13.6 Whole-of-home energy usage</a:t>
            </a:r>
            <a:endParaRPr lang="en-AU" sz="2000" dirty="0"/>
          </a:p>
          <a:p>
            <a:pPr lvl="0">
              <a:spcBef>
                <a:spcPts val="200"/>
              </a:spcBef>
              <a:spcAft>
                <a:spcPts val="200"/>
              </a:spcAft>
              <a:defRPr/>
            </a:pPr>
            <a:r>
              <a:rPr lang="en-AU" sz="2000" dirty="0" smtClean="0"/>
              <a:t>What </a:t>
            </a:r>
            <a:r>
              <a:rPr lang="en-AU" sz="2000" dirty="0"/>
              <a:t>would the swimming pool pump factor be for a 4.5 </a:t>
            </a:r>
            <a:r>
              <a:rPr lang="en-AU" sz="2000" dirty="0" smtClean="0"/>
              <a:t>GEMS </a:t>
            </a:r>
            <a:r>
              <a:rPr lang="en-AU" sz="2000" dirty="0"/>
              <a:t>star pool pump in Western Australia? </a:t>
            </a:r>
          </a:p>
        </p:txBody>
      </p:sp>
      <p:sp>
        <p:nvSpPr>
          <p:cNvPr id="91" name="Question 6">
            <a:extLst>
              <a:ext uri="{FF2B5EF4-FFF2-40B4-BE49-F238E27FC236}">
                <a16:creationId xmlns="" xmlns:a16="http://schemas.microsoft.com/office/drawing/2014/main" id="{CD8861B5-7C9A-4146-9D83-58455A12127A}"/>
              </a:ext>
            </a:extLst>
          </p:cNvPr>
          <p:cNvSpPr txBox="1"/>
          <p:nvPr/>
        </p:nvSpPr>
        <p:spPr>
          <a:xfrm>
            <a:off x="3949702" y="1895823"/>
            <a:ext cx="7920000" cy="759182"/>
          </a:xfrm>
          <a:prstGeom prst="rect">
            <a:avLst/>
          </a:prstGeom>
          <a:solidFill>
            <a:schemeClr val="bg1"/>
          </a:solidFill>
        </p:spPr>
        <p:txBody>
          <a:bodyPr wrap="square" rtlCol="0">
            <a:spAutoFit/>
          </a:bodyPr>
          <a:lstStyle/>
          <a:p>
            <a:pPr marR="0" lvl="0" algn="ctr" defTabSz="914400" rtl="0" eaLnBrk="1" fontAlgn="auto" latinLnBrk="0" hangingPunct="1">
              <a:lnSpc>
                <a:spcPct val="100000"/>
              </a:lnSpc>
              <a:spcBef>
                <a:spcPts val="200"/>
              </a:spcBef>
              <a:spcAft>
                <a:spcPts val="200"/>
              </a:spcAft>
              <a:buClrTx/>
              <a:buSzTx/>
              <a:tabLst/>
              <a:defRPr/>
            </a:pPr>
            <a:r>
              <a:rPr lang="en-AU" sz="2000" b="1" dirty="0" smtClean="0">
                <a:solidFill>
                  <a:schemeClr val="accent3"/>
                </a:solidFill>
              </a:rPr>
              <a:t>Part 13.7 </a:t>
            </a:r>
            <a:r>
              <a:rPr lang="en-AU" sz="2000" b="1" dirty="0">
                <a:solidFill>
                  <a:schemeClr val="accent3"/>
                </a:solidFill>
              </a:rPr>
              <a:t>Services</a:t>
            </a:r>
            <a:r>
              <a:rPr lang="en-AU" sz="2000" dirty="0"/>
              <a:t> </a:t>
            </a:r>
          </a:p>
          <a:p>
            <a:pPr lvl="0">
              <a:spcBef>
                <a:spcPts val="200"/>
              </a:spcBef>
              <a:spcAft>
                <a:spcPts val="200"/>
              </a:spcAft>
              <a:defRPr/>
            </a:pPr>
            <a:r>
              <a:rPr lang="en-AU" sz="2000" dirty="0"/>
              <a:t>What referenced documents are referred to in Part </a:t>
            </a:r>
            <a:r>
              <a:rPr lang="en-AU" sz="2000" dirty="0" smtClean="0"/>
              <a:t>13.7 </a:t>
            </a:r>
            <a:r>
              <a:rPr lang="en-AU" sz="2000" dirty="0"/>
              <a:t>Services?</a:t>
            </a:r>
          </a:p>
        </p:txBody>
      </p:sp>
      <p:sp>
        <p:nvSpPr>
          <p:cNvPr id="4" name="Answer 1">
            <a:extLst>
              <a:ext uri="{FF2B5EF4-FFF2-40B4-BE49-F238E27FC236}">
                <a16:creationId xmlns="" xmlns:a16="http://schemas.microsoft.com/office/drawing/2014/main" id="{5F4D6E97-5544-4873-9068-B78F469FEBFA}"/>
              </a:ext>
            </a:extLst>
          </p:cNvPr>
          <p:cNvSpPr txBox="1">
            <a:spLocks/>
          </p:cNvSpPr>
          <p:nvPr/>
        </p:nvSpPr>
        <p:spPr>
          <a:xfrm>
            <a:off x="3949700" y="4711700"/>
            <a:ext cx="7920000" cy="1853747"/>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300"/>
              </a:spcBef>
              <a:spcAft>
                <a:spcPts val="300"/>
              </a:spcAft>
              <a:buFont typeface="Arial" panose="020B0604020202020204" pitchFamily="34" charset="0"/>
              <a:buChar char="•"/>
              <a:defRPr/>
            </a:pPr>
            <a:r>
              <a:rPr lang="en-AU" sz="2000" dirty="0"/>
              <a:t>Table </a:t>
            </a:r>
            <a:r>
              <a:rPr lang="en-AU" sz="2000" dirty="0" smtClean="0"/>
              <a:t>13.2.3w Adjusted minimum R-Value of insulation required to compensate for loss of ceiling insulation area.</a:t>
            </a:r>
            <a:endParaRPr lang="en-AU" sz="2000" dirty="0"/>
          </a:p>
          <a:p>
            <a:pPr marL="171450" lvl="0" indent="-171450">
              <a:spcBef>
                <a:spcPts val="300"/>
              </a:spcBef>
              <a:spcAft>
                <a:spcPts val="300"/>
              </a:spcAft>
              <a:buFont typeface="Arial" panose="020B0604020202020204" pitchFamily="34" charset="0"/>
              <a:buChar char="•"/>
              <a:defRPr/>
            </a:pPr>
            <a:r>
              <a:rPr lang="en-AU" sz="2000" dirty="0"/>
              <a:t>Minimum </a:t>
            </a:r>
            <a:r>
              <a:rPr lang="en-AU" sz="2000" dirty="0" smtClean="0"/>
              <a:t>R-Value </a:t>
            </a:r>
            <a:r>
              <a:rPr lang="en-AU" sz="2000" dirty="0"/>
              <a:t>required to compensate for loss is 4.2, which is an increase of </a:t>
            </a:r>
            <a:r>
              <a:rPr lang="en-AU" sz="2000" dirty="0" smtClean="0"/>
              <a:t>1.2.</a:t>
            </a:r>
            <a:endParaRPr lang="en-AU" sz="2000" dirty="0"/>
          </a:p>
        </p:txBody>
      </p:sp>
      <p:sp>
        <p:nvSpPr>
          <p:cNvPr id="5" name="Answer 2">
            <a:extLst>
              <a:ext uri="{FF2B5EF4-FFF2-40B4-BE49-F238E27FC236}">
                <a16:creationId xmlns="" xmlns:a16="http://schemas.microsoft.com/office/drawing/2014/main" id="{DC741717-180C-48A1-9BE6-59344A186DE8}"/>
              </a:ext>
            </a:extLst>
          </p:cNvPr>
          <p:cNvSpPr txBox="1">
            <a:spLocks/>
          </p:cNvSpPr>
          <p:nvPr/>
        </p:nvSpPr>
        <p:spPr>
          <a:xfrm>
            <a:off x="3950855" y="3894122"/>
            <a:ext cx="7920000" cy="2671325"/>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smtClean="0"/>
              <a:t>Figure 13.3.2b Method of measuring P and H </a:t>
            </a:r>
            <a:endParaRPr lang="en-AU" sz="2000" dirty="0"/>
          </a:p>
          <a:p>
            <a:pPr marL="171450" lvl="0" indent="-171450">
              <a:buFont typeface="Arial" panose="020B0604020202020204" pitchFamily="34" charset="0"/>
              <a:buChar char="•"/>
              <a:defRPr/>
            </a:pPr>
            <a:r>
              <a:rPr lang="en-AU" sz="2000" dirty="0"/>
              <a:t>P is the distance between the line of the glazing and the furthest vertical edge of the shading projection or device</a:t>
            </a:r>
          </a:p>
          <a:p>
            <a:pPr marL="171450" lvl="0" indent="-171450">
              <a:buFont typeface="Arial" panose="020B0604020202020204" pitchFamily="34" charset="0"/>
              <a:buChar char="•"/>
              <a:defRPr/>
            </a:pPr>
            <a:r>
              <a:rPr lang="en-AU" sz="2000" dirty="0"/>
              <a:t>G is the distance between the top of the glazing and the lower horizontal edge of the shading projection or device</a:t>
            </a:r>
          </a:p>
          <a:p>
            <a:pPr marL="171450" lvl="0" indent="-171450">
              <a:buFont typeface="Arial" panose="020B0604020202020204" pitchFamily="34" charset="0"/>
              <a:buChar char="•"/>
              <a:defRPr/>
            </a:pPr>
            <a:r>
              <a:rPr lang="en-AU" sz="2000" dirty="0"/>
              <a:t>H is the distance between the bottom of the glazing and the lower horizontal edge of the shading projection or device</a:t>
            </a:r>
          </a:p>
        </p:txBody>
      </p:sp>
      <p:sp>
        <p:nvSpPr>
          <p:cNvPr id="6" name="Answer 3">
            <a:extLst>
              <a:ext uri="{FF2B5EF4-FFF2-40B4-BE49-F238E27FC236}">
                <a16:creationId xmlns="" xmlns:a16="http://schemas.microsoft.com/office/drawing/2014/main" id="{CFBF3111-FA5D-4EFF-B6FD-DCCD0FB44ECA}"/>
              </a:ext>
            </a:extLst>
          </p:cNvPr>
          <p:cNvSpPr txBox="1">
            <a:spLocks/>
          </p:cNvSpPr>
          <p:nvPr/>
        </p:nvSpPr>
        <p:spPr>
          <a:xfrm>
            <a:off x="3950854" y="2692849"/>
            <a:ext cx="8167326" cy="4053639"/>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defRPr/>
            </a:pPr>
            <a:r>
              <a:rPr lang="en-AU" sz="1700" dirty="0" smtClean="0"/>
              <a:t>13.4.4 </a:t>
            </a:r>
            <a:r>
              <a:rPr lang="en-AU" sz="1700" dirty="0"/>
              <a:t>External windows and doors</a:t>
            </a:r>
          </a:p>
          <a:p>
            <a:pPr marL="342900" lvl="0" indent="-342900">
              <a:buFont typeface="+mj-lt"/>
              <a:buAutoNum type="arabicParenR"/>
              <a:defRPr/>
            </a:pPr>
            <a:r>
              <a:rPr lang="en-AU" sz="1700" dirty="0"/>
              <a:t>An external door, internal door between a Class 1 building and an unconditioned Class 10a building, openable </a:t>
            </a:r>
            <a:r>
              <a:rPr lang="en-AU" sz="1700" i="1" dirty="0"/>
              <a:t>window </a:t>
            </a:r>
            <a:r>
              <a:rPr lang="en-AU" sz="1700" dirty="0"/>
              <a:t>or similar must be sealed when </a:t>
            </a:r>
            <a:r>
              <a:rPr lang="en-AU" sz="1700" dirty="0" smtClean="0"/>
              <a:t>serving—</a:t>
            </a:r>
          </a:p>
          <a:p>
            <a:pPr marL="714375" lvl="1" indent="-342900">
              <a:buFont typeface="+mj-lt"/>
              <a:buAutoNum type="alphaLcParenR"/>
              <a:defRPr/>
            </a:pPr>
            <a:r>
              <a:rPr lang="en-AU" sz="1700" dirty="0" smtClean="0"/>
              <a:t>a </a:t>
            </a:r>
            <a:r>
              <a:rPr lang="en-AU" sz="1700" i="1" dirty="0"/>
              <a:t>conditioned </a:t>
            </a:r>
            <a:r>
              <a:rPr lang="en-AU" sz="1700" i="1" dirty="0" smtClean="0"/>
              <a:t>space; </a:t>
            </a:r>
            <a:r>
              <a:rPr lang="en-AU" sz="1700" dirty="0" smtClean="0"/>
              <a:t>or </a:t>
            </a:r>
          </a:p>
          <a:p>
            <a:pPr marL="714375" lvl="1" indent="-342900">
              <a:buFont typeface="+mj-lt"/>
              <a:buAutoNum type="alphaLcParenR"/>
              <a:defRPr/>
            </a:pPr>
            <a:r>
              <a:rPr lang="en-AU" sz="1700" dirty="0" smtClean="0"/>
              <a:t>a </a:t>
            </a:r>
            <a:r>
              <a:rPr lang="en-AU" sz="1700" i="1" dirty="0"/>
              <a:t>habitable room </a:t>
            </a:r>
            <a:r>
              <a:rPr lang="en-AU" sz="1700" dirty="0"/>
              <a:t>in </a:t>
            </a:r>
            <a:r>
              <a:rPr lang="en-AU" sz="1700" i="1" dirty="0"/>
              <a:t>climate zones </a:t>
            </a:r>
            <a:r>
              <a:rPr lang="en-AU" sz="1700" dirty="0"/>
              <a:t>4, 5, 6, 7 and 8</a:t>
            </a:r>
          </a:p>
          <a:p>
            <a:pPr marL="342900" lvl="0" indent="-342900">
              <a:buFont typeface="+mj-lt"/>
              <a:buAutoNum type="arabicParenR"/>
              <a:defRPr/>
            </a:pPr>
            <a:r>
              <a:rPr lang="en-AU" sz="1700" dirty="0" smtClean="0"/>
              <a:t>A seal to restrict air infiltration:</a:t>
            </a:r>
          </a:p>
          <a:p>
            <a:pPr marL="714375" lvl="1" indent="-342900">
              <a:buFont typeface="+mj-lt"/>
              <a:buAutoNum type="alphaLcParenR"/>
              <a:tabLst>
                <a:tab pos="719138" algn="l"/>
              </a:tabLst>
              <a:defRPr/>
            </a:pPr>
            <a:r>
              <a:rPr lang="en-AU" sz="1700" dirty="0" smtClean="0"/>
              <a:t>For the bottom edge of a door, must be a draft protection device, and</a:t>
            </a:r>
          </a:p>
          <a:p>
            <a:pPr marL="714375" lvl="1" indent="-342900">
              <a:buFont typeface="+mj-lt"/>
              <a:buAutoNum type="alphaLcParenR"/>
              <a:tabLst>
                <a:tab pos="719138" algn="l"/>
              </a:tabLst>
              <a:defRPr/>
            </a:pPr>
            <a:r>
              <a:rPr lang="en-AU" sz="1700" dirty="0" smtClean="0"/>
              <a:t>For the other edges of a door or the edges of an openable </a:t>
            </a:r>
            <a:r>
              <a:rPr lang="en-AU" sz="1700" i="1" dirty="0" smtClean="0"/>
              <a:t>window</a:t>
            </a:r>
            <a:r>
              <a:rPr lang="en-AU" sz="1700" dirty="0" smtClean="0"/>
              <a:t> or other such opening, may be a foam or rubber compressible strip, fibrous seal or the like. </a:t>
            </a:r>
          </a:p>
          <a:p>
            <a:pPr marL="342900" indent="-342900">
              <a:buFont typeface="+mj-lt"/>
              <a:buAutoNum type="arabicParenR"/>
              <a:defRPr/>
            </a:pPr>
            <a:r>
              <a:rPr lang="en-AU" sz="1700" dirty="0" smtClean="0"/>
              <a:t>A </a:t>
            </a:r>
            <a:r>
              <a:rPr lang="en-AU" sz="1700" i="1" dirty="0"/>
              <a:t>window </a:t>
            </a:r>
            <a:r>
              <a:rPr lang="en-AU" sz="1700" dirty="0"/>
              <a:t>complying with the maximum air infiltration rates specified in AS 2047 need not comply with </a:t>
            </a:r>
            <a:r>
              <a:rPr lang="en-AU" sz="1700" dirty="0" smtClean="0"/>
              <a:t>(2)(b).</a:t>
            </a:r>
            <a:endParaRPr lang="en-AU" sz="1700" dirty="0"/>
          </a:p>
        </p:txBody>
      </p:sp>
      <p:sp>
        <p:nvSpPr>
          <p:cNvPr id="86" name="Answer 4">
            <a:extLst>
              <a:ext uri="{FF2B5EF4-FFF2-40B4-BE49-F238E27FC236}">
                <a16:creationId xmlns="" xmlns:a16="http://schemas.microsoft.com/office/drawing/2014/main" id="{3C7A3B59-17F3-4279-909F-3280A1F853CB}"/>
              </a:ext>
            </a:extLst>
          </p:cNvPr>
          <p:cNvSpPr txBox="1">
            <a:spLocks/>
          </p:cNvSpPr>
          <p:nvPr/>
        </p:nvSpPr>
        <p:spPr>
          <a:xfrm>
            <a:off x="3949702" y="4258491"/>
            <a:ext cx="8034213" cy="2050358"/>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smtClean="0"/>
              <a:t>Table 13.5.2 Minimum ceiling fan requirements in climate zones 1, 2, 3 and 5</a:t>
            </a:r>
          </a:p>
          <a:p>
            <a:pPr marL="171450" lvl="0" indent="-171450">
              <a:buFont typeface="Arial" panose="020B0604020202020204" pitchFamily="34" charset="0"/>
              <a:buChar char="•"/>
              <a:defRPr/>
            </a:pPr>
            <a:r>
              <a:rPr lang="en-AU" sz="2000" dirty="0" smtClean="0"/>
              <a:t>The bedroom requires one ceiling fan, with a diameter of at least 1,200 mm.</a:t>
            </a:r>
            <a:endParaRPr lang="en-AU" sz="2000" dirty="0"/>
          </a:p>
        </p:txBody>
      </p:sp>
      <p:sp>
        <p:nvSpPr>
          <p:cNvPr id="21" name="Answer 5">
            <a:extLst>
              <a:ext uri="{FF2B5EF4-FFF2-40B4-BE49-F238E27FC236}">
                <a16:creationId xmlns="" xmlns:a16="http://schemas.microsoft.com/office/drawing/2014/main" id="{3C7A3B59-17F3-4279-909F-3280A1F853CB}"/>
              </a:ext>
            </a:extLst>
          </p:cNvPr>
          <p:cNvSpPr txBox="1">
            <a:spLocks/>
          </p:cNvSpPr>
          <p:nvPr/>
        </p:nvSpPr>
        <p:spPr>
          <a:xfrm>
            <a:off x="3958903" y="3694489"/>
            <a:ext cx="7910797" cy="2050358"/>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2000" dirty="0"/>
              <a:t>Table 13.6.2c Swimming pool pump factor F</a:t>
            </a:r>
            <a:r>
              <a:rPr lang="en-AU" sz="2000" baseline="-25000" dirty="0"/>
              <a:t>P</a:t>
            </a:r>
            <a:r>
              <a:rPr lang="en-AU" sz="2000" dirty="0"/>
              <a:t> </a:t>
            </a:r>
            <a:r>
              <a:rPr lang="en-AU" sz="2000" dirty="0" smtClean="0"/>
              <a:t/>
            </a:r>
            <a:br>
              <a:rPr lang="en-AU" sz="2000" dirty="0" smtClean="0"/>
            </a:br>
            <a:r>
              <a:rPr lang="en-AU" sz="2000" dirty="0" smtClean="0"/>
              <a:t>(</a:t>
            </a:r>
            <a:r>
              <a:rPr lang="en-AU" sz="2000" dirty="0"/>
              <a:t>kW/1000 </a:t>
            </a:r>
            <a:r>
              <a:rPr lang="en-AU" sz="2000" dirty="0" smtClean="0"/>
              <a:t>litres.annum)</a:t>
            </a:r>
            <a:endParaRPr lang="en-AU" sz="2000" dirty="0"/>
          </a:p>
          <a:p>
            <a:pPr marL="171450" lvl="0" indent="-171450">
              <a:buFont typeface="Arial" panose="020B0604020202020204" pitchFamily="34" charset="0"/>
              <a:buChar char="•"/>
              <a:defRPr/>
            </a:pPr>
            <a:r>
              <a:rPr lang="en-AU" sz="2000" dirty="0"/>
              <a:t>For a 4.5 star pump in Western Australia </a:t>
            </a:r>
            <a:r>
              <a:rPr lang="en-AU" sz="2000" dirty="0" smtClean="0"/>
              <a:t>F</a:t>
            </a:r>
            <a:r>
              <a:rPr lang="en-AU" sz="2000" baseline="-25000" dirty="0" smtClean="0"/>
              <a:t>P</a:t>
            </a:r>
            <a:r>
              <a:rPr lang="en-AU" sz="2000" dirty="0" smtClean="0"/>
              <a:t> </a:t>
            </a:r>
            <a:r>
              <a:rPr lang="en-AU" sz="2000" dirty="0"/>
              <a:t>is 0.027.</a:t>
            </a:r>
          </a:p>
        </p:txBody>
      </p:sp>
      <p:sp>
        <p:nvSpPr>
          <p:cNvPr id="87" name="Answer 6">
            <a:extLst>
              <a:ext uri="{FF2B5EF4-FFF2-40B4-BE49-F238E27FC236}">
                <a16:creationId xmlns="" xmlns:a16="http://schemas.microsoft.com/office/drawing/2014/main" id="{5B0BEC95-4D3B-4346-A025-EB03F045468E}"/>
              </a:ext>
            </a:extLst>
          </p:cNvPr>
          <p:cNvSpPr txBox="1">
            <a:spLocks/>
          </p:cNvSpPr>
          <p:nvPr/>
        </p:nvSpPr>
        <p:spPr>
          <a:xfrm>
            <a:off x="3949702" y="3009900"/>
            <a:ext cx="7920000" cy="3568946"/>
          </a:xfrm>
          <a:prstGeom prst="rect">
            <a:avLst/>
          </a:prstGeom>
          <a:solidFill>
            <a:srgbClr val="DADEF4"/>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buFont typeface="Arial" panose="020B0604020202020204" pitchFamily="34" charset="0"/>
              <a:buChar char="•"/>
              <a:defRPr/>
            </a:pPr>
            <a:r>
              <a:rPr lang="en-AU" sz="1900" dirty="0"/>
              <a:t>For thermal insulation of central heating water piping and heating and cooling ductwork, </a:t>
            </a:r>
            <a:r>
              <a:rPr lang="en-AU" sz="1900" i="1" dirty="0"/>
              <a:t>AS/NZS 4859.1 Thermal insulation materials for buildings – General criteria and technical provisions</a:t>
            </a:r>
          </a:p>
          <a:p>
            <a:pPr marL="171450" lvl="0" indent="-171450">
              <a:buFont typeface="Arial" panose="020B0604020202020204" pitchFamily="34" charset="0"/>
              <a:buChar char="•"/>
              <a:defRPr/>
            </a:pPr>
            <a:r>
              <a:rPr lang="en-AU" sz="1900" dirty="0"/>
              <a:t>For sealing heating and cooling ductwork:</a:t>
            </a:r>
          </a:p>
          <a:p>
            <a:pPr marL="446088" lvl="1" indent="-268288">
              <a:defRPr/>
            </a:pPr>
            <a:r>
              <a:rPr lang="en-AU" sz="1900" i="1" dirty="0"/>
              <a:t>AS 4254.1 Ductwork for air-handling systems in buildings – Flexible duct</a:t>
            </a:r>
          </a:p>
          <a:p>
            <a:pPr marL="446088" lvl="1" indent="-268288">
              <a:defRPr/>
            </a:pPr>
            <a:r>
              <a:rPr lang="en-AU" sz="1900" i="1" dirty="0"/>
              <a:t>AS 4254.2 Ductwork for air-handling systems in buildings – Rigid duct</a:t>
            </a:r>
          </a:p>
          <a:p>
            <a:pPr marL="171450" lvl="0" indent="-171450">
              <a:buFont typeface="Arial" panose="020B0604020202020204" pitchFamily="34" charset="0"/>
              <a:buChar char="•"/>
              <a:defRPr/>
            </a:pPr>
            <a:r>
              <a:rPr lang="en-AU" sz="1900" dirty="0"/>
              <a:t>Also references Part B2 of NCC Volume Three for design and installation of a heated water supply system, including the water heater</a:t>
            </a:r>
          </a:p>
        </p:txBody>
      </p:sp>
    </p:spTree>
    <p:custDataLst>
      <p:tags r:id="rId1"/>
    </p:custDataLst>
    <p:extLst>
      <p:ext uri="{BB962C8B-B14F-4D97-AF65-F5344CB8AC3E}">
        <p14:creationId xmlns:p14="http://schemas.microsoft.com/office/powerpoint/2010/main" val="918530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9" presetClass="exit" presetSubtype="0" fill="hold" grpId="1" nodeType="withEffect">
                                  <p:stCondLst>
                                    <p:cond delay="0"/>
                                  </p:stCondLst>
                                  <p:childTnLst>
                                    <p:animEffect transition="out" filter="dissolv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40"/>
                                        </p:tgtEl>
                                      </p:cBhvr>
                                    </p:animEffect>
                                    <p:set>
                                      <p:cBhvr>
                                        <p:cTn id="55" dur="1" fill="hold">
                                          <p:stCondLst>
                                            <p:cond delay="499"/>
                                          </p:stCondLst>
                                        </p:cTn>
                                        <p:tgtEl>
                                          <p:spTgt spid="40"/>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dissolve">
                                      <p:cBhvr>
                                        <p:cTn id="69" dur="500"/>
                                        <p:tgtEl>
                                          <p:spTgt spid="8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grpId="1" nodeType="clickEffect">
                                  <p:stCondLst>
                                    <p:cond delay="0"/>
                                  </p:stCondLst>
                                  <p:childTnLst>
                                    <p:animEffect transition="out" filter="dissolve">
                                      <p:cBhvr>
                                        <p:cTn id="73" dur="500"/>
                                        <p:tgtEl>
                                          <p:spTgt spid="85"/>
                                        </p:tgtEl>
                                      </p:cBhvr>
                                    </p:animEffect>
                                    <p:set>
                                      <p:cBhvr>
                                        <p:cTn id="74" dur="1" fill="hold">
                                          <p:stCondLst>
                                            <p:cond delay="499"/>
                                          </p:stCondLst>
                                        </p:cTn>
                                        <p:tgtEl>
                                          <p:spTgt spid="85"/>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86"/>
                                        </p:tgtEl>
                                      </p:cBhvr>
                                    </p:animEffect>
                                    <p:set>
                                      <p:cBhvr>
                                        <p:cTn id="7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8" restart="whenNotActive" fill="hold" evtFilter="cancelBubble" nodeType="interactiveSeq">
                <p:stCondLst>
                  <p:cond evt="onClick" delay="0">
                    <p:tgtEl>
                      <p:spTgt spid="41"/>
                    </p:tgtEl>
                  </p:cond>
                </p:stCondLst>
                <p:endSync evt="end" delay="0">
                  <p:rtn val="all"/>
                </p:endSync>
                <p:childTnLst>
                  <p:par>
                    <p:cTn id="79" fill="hold">
                      <p:stCondLst>
                        <p:cond delay="0"/>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dissolve">
                                      <p:cBhvr>
                                        <p:cTn id="83" dur="500"/>
                                        <p:tgtEl>
                                          <p:spTgt spid="9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87"/>
                                        </p:tgtEl>
                                        <p:attrNameLst>
                                          <p:attrName>style.visibility</p:attrName>
                                        </p:attrNameLst>
                                      </p:cBhvr>
                                      <p:to>
                                        <p:strVal val="visible"/>
                                      </p:to>
                                    </p:set>
                                    <p:animEffect transition="in" filter="dissolve">
                                      <p:cBhvr>
                                        <p:cTn id="88" dur="500"/>
                                        <p:tgtEl>
                                          <p:spTgt spid="87"/>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xit" presetSubtype="0" fill="hold" grpId="1" nodeType="clickEffect">
                                  <p:stCondLst>
                                    <p:cond delay="0"/>
                                  </p:stCondLst>
                                  <p:childTnLst>
                                    <p:animEffect transition="out" filter="dissolve">
                                      <p:cBhvr>
                                        <p:cTn id="92" dur="500"/>
                                        <p:tgtEl>
                                          <p:spTgt spid="91"/>
                                        </p:tgtEl>
                                      </p:cBhvr>
                                    </p:animEffect>
                                    <p:set>
                                      <p:cBhvr>
                                        <p:cTn id="93" dur="1" fill="hold">
                                          <p:stCondLst>
                                            <p:cond delay="499"/>
                                          </p:stCondLst>
                                        </p:cTn>
                                        <p:tgtEl>
                                          <p:spTgt spid="91"/>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500"/>
                                        <p:tgtEl>
                                          <p:spTgt spid="87"/>
                                        </p:tgtEl>
                                      </p:cBhvr>
                                    </p:animEffect>
                                    <p:set>
                                      <p:cBhvr>
                                        <p:cTn id="9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7" restart="whenNotActive" fill="hold" evtFilter="cancelBubble" nodeType="interactiveSeq">
                <p:stCondLst>
                  <p:cond evt="onClick" delay="0">
                    <p:tgtEl>
                      <p:spTgt spid="20"/>
                    </p:tgtEl>
                  </p:cond>
                </p:stCondLst>
                <p:endSync evt="end" delay="0">
                  <p:rtn val="all"/>
                </p:endSync>
                <p:childTnLst>
                  <p:par>
                    <p:cTn id="98" fill="hold">
                      <p:stCondLst>
                        <p:cond delay="0"/>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dissolve">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dissolv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grpId="1" nodeType="clickEffect">
                                  <p:stCondLst>
                                    <p:cond delay="0"/>
                                  </p:stCondLst>
                                  <p:childTnLst>
                                    <p:animEffect transition="out" filter="dissolve">
                                      <p:cBhvr>
                                        <p:cTn id="111" dur="500"/>
                                        <p:tgtEl>
                                          <p:spTgt spid="24"/>
                                        </p:tgtEl>
                                      </p:cBhvr>
                                    </p:animEffect>
                                    <p:set>
                                      <p:cBhvr>
                                        <p:cTn id="112" dur="1" fill="hold">
                                          <p:stCondLst>
                                            <p:cond delay="499"/>
                                          </p:stCondLst>
                                        </p:cTn>
                                        <p:tgtEl>
                                          <p:spTgt spid="24"/>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500"/>
                                        <p:tgtEl>
                                          <p:spTgt spid="21"/>
                                        </p:tgtEl>
                                      </p:cBhvr>
                                    </p:animEffect>
                                    <p:set>
                                      <p:cBhvr>
                                        <p:cTn id="11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animBg="1"/>
      <p:bldP spid="13" grpId="1" animBg="1"/>
      <p:bldP spid="16" grpId="0" animBg="1"/>
      <p:bldP spid="16" grpId="1" animBg="1"/>
      <p:bldP spid="40" grpId="0" animBg="1"/>
      <p:bldP spid="40" grpId="1" animBg="1"/>
      <p:bldP spid="85" grpId="0" animBg="1"/>
      <p:bldP spid="85" grpId="1" animBg="1"/>
      <p:bldP spid="24" grpId="0" animBg="1"/>
      <p:bldP spid="24" grpId="1" animBg="1"/>
      <p:bldP spid="91" grpId="0" animBg="1"/>
      <p:bldP spid="91" grpId="1" animBg="1"/>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P spid="6" grpId="1" animBg="1"/>
      <p:bldP spid="86" grpId="0" animBg="1"/>
      <p:bldP spid="86" grpId="1" animBg="1"/>
      <p:bldP spid="21" grpId="0" animBg="1"/>
      <p:bldP spid="21" grpId="1" animBg="1"/>
      <p:bldP spid="87" grpId="0" animBg="1"/>
      <p:bldP spid="8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lstStyle/>
          <a:p>
            <a:r>
              <a:rPr lang="en-AU" dirty="0"/>
              <a:t>Energy efficiency Assessment Methods</a:t>
            </a:r>
          </a:p>
        </p:txBody>
      </p:sp>
      <p:pic>
        <p:nvPicPr>
          <p:cNvPr id="4" name="Vol Two Logo" descr="NCC Volume Two Logo. A stylised house in bright red.">
            <a:extLst>
              <a:ext uri="{FF2B5EF4-FFF2-40B4-BE49-F238E27FC236}">
                <a16:creationId xmlns="" xmlns:a16="http://schemas.microsoft.com/office/drawing/2014/main" id="{6EF90BF6-D6C8-4921-8A6F-87BC002081A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grpSp>
        <p:nvGrpSpPr>
          <p:cNvPr id="5" name="Arrows">
            <a:extLst>
              <a:ext uri="{FF2B5EF4-FFF2-40B4-BE49-F238E27FC236}">
                <a16:creationId xmlns="" xmlns:a16="http://schemas.microsoft.com/office/drawing/2014/main" id="{7A97C3BD-9E1F-4D02-9837-E5E79C91E959}"/>
              </a:ext>
            </a:extLst>
          </p:cNvPr>
          <p:cNvGrpSpPr/>
          <p:nvPr/>
        </p:nvGrpSpPr>
        <p:grpSpPr>
          <a:xfrm>
            <a:off x="5481449" y="3522831"/>
            <a:ext cx="1251657" cy="1296000"/>
            <a:chOff x="5494149" y="3522831"/>
            <a:chExt cx="1251657" cy="1296000"/>
          </a:xfrm>
        </p:grpSpPr>
        <p:cxnSp>
          <p:nvCxnSpPr>
            <p:cNvPr id="6" name="Straight Arrow Connector 5">
              <a:extLst>
                <a:ext uri="{FF2B5EF4-FFF2-40B4-BE49-F238E27FC236}">
                  <a16:creationId xmlns="" xmlns:a16="http://schemas.microsoft.com/office/drawing/2014/main" id="{C00A62AE-C271-4FBD-BBD8-1F4DDF48070F}"/>
                </a:ext>
              </a:extLst>
            </p:cNvPr>
            <p:cNvCxnSpPr>
              <a:cxnSpLocks/>
            </p:cNvCxnSpPr>
            <p:nvPr/>
          </p:nvCxnSpPr>
          <p:spPr>
            <a:xfrm flipH="1">
              <a:off x="5494149" y="3522831"/>
              <a:ext cx="1236323" cy="12960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9303BDF3-2BD5-4FC8-92ED-74207BB22AD8}"/>
                </a:ext>
              </a:extLst>
            </p:cNvPr>
            <p:cNvCxnSpPr>
              <a:cxnSpLocks/>
            </p:cNvCxnSpPr>
            <p:nvPr/>
          </p:nvCxnSpPr>
          <p:spPr>
            <a:xfrm flipH="1" flipV="1">
              <a:off x="5499223" y="3556200"/>
              <a:ext cx="1213958" cy="12475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And/Or text box">
              <a:extLst>
                <a:ext uri="{FF2B5EF4-FFF2-40B4-BE49-F238E27FC236}">
                  <a16:creationId xmlns="" xmlns:a16="http://schemas.microsoft.com/office/drawing/2014/main" id="{7B0301F8-86A3-4C75-BA45-1E4C5C28BF0E}"/>
                </a:ext>
              </a:extLst>
            </p:cNvPr>
            <p:cNvSpPr txBox="1"/>
            <p:nvPr/>
          </p:nvSpPr>
          <p:spPr>
            <a:xfrm>
              <a:off x="5531848" y="3940516"/>
              <a:ext cx="1213958" cy="400110"/>
            </a:xfrm>
            <a:prstGeom prst="rect">
              <a:avLst/>
            </a:prstGeom>
            <a:solidFill>
              <a:schemeClr val="bg1"/>
            </a:solidFill>
          </p:spPr>
          <p:txBody>
            <a:bodyPr wrap="square" rtlCol="0">
              <a:spAutoFit/>
            </a:bodyPr>
            <a:lstStyle/>
            <a:p>
              <a:r>
                <a:rPr lang="en-AU" sz="2000" b="1" dirty="0"/>
                <a:t>AND/OR</a:t>
              </a:r>
            </a:p>
          </p:txBody>
        </p:sp>
      </p:grpSp>
      <p:sp>
        <p:nvSpPr>
          <p:cNvPr id="9" name="Verification Method Box">
            <a:extLst>
              <a:ext uri="{FF2B5EF4-FFF2-40B4-BE49-F238E27FC236}">
                <a16:creationId xmlns="" xmlns:a16="http://schemas.microsoft.com/office/drawing/2014/main" id="{84B1F59D-977A-4CE1-97AD-64F126754239}"/>
              </a:ext>
            </a:extLst>
          </p:cNvPr>
          <p:cNvSpPr/>
          <p:nvPr/>
        </p:nvSpPr>
        <p:spPr>
          <a:xfrm>
            <a:off x="3417494" y="2417198"/>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Verification</a:t>
            </a:r>
            <a:br>
              <a:rPr lang="en-AU" b="1" dirty="0"/>
            </a:br>
            <a:r>
              <a:rPr lang="en-AU" b="1" dirty="0"/>
              <a:t>Method</a:t>
            </a:r>
          </a:p>
        </p:txBody>
      </p:sp>
      <p:sp>
        <p:nvSpPr>
          <p:cNvPr id="10" name="Comp with DTS Box">
            <a:extLst>
              <a:ext uri="{FF2B5EF4-FFF2-40B4-BE49-F238E27FC236}">
                <a16:creationId xmlns="" xmlns:a16="http://schemas.microsoft.com/office/drawing/2014/main" id="{2CD99557-5D62-4E73-A706-A03C422591BC}"/>
              </a:ext>
            </a:extLst>
          </p:cNvPr>
          <p:cNvSpPr/>
          <p:nvPr/>
        </p:nvSpPr>
        <p:spPr>
          <a:xfrm>
            <a:off x="3425826" y="4771840"/>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Comparison with DTS Provisions</a:t>
            </a:r>
          </a:p>
        </p:txBody>
      </p:sp>
      <p:sp>
        <p:nvSpPr>
          <p:cNvPr id="11" name="Evidence of suitability Box">
            <a:extLst>
              <a:ext uri="{FF2B5EF4-FFF2-40B4-BE49-F238E27FC236}">
                <a16:creationId xmlns="" xmlns:a16="http://schemas.microsoft.com/office/drawing/2014/main" id="{0C4DD406-09A6-4EBF-8DC0-89DBBAA31051}"/>
              </a:ext>
            </a:extLst>
          </p:cNvPr>
          <p:cNvSpPr/>
          <p:nvPr/>
        </p:nvSpPr>
        <p:spPr>
          <a:xfrm>
            <a:off x="6679684" y="2387284"/>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Evidence of </a:t>
            </a:r>
            <a:br>
              <a:rPr lang="en-AU" b="1" dirty="0"/>
            </a:br>
            <a:r>
              <a:rPr lang="en-AU" b="1" dirty="0"/>
              <a:t>suitability</a:t>
            </a:r>
          </a:p>
        </p:txBody>
      </p:sp>
      <p:sp>
        <p:nvSpPr>
          <p:cNvPr id="12" name="Expert Judgement Box">
            <a:extLst>
              <a:ext uri="{FF2B5EF4-FFF2-40B4-BE49-F238E27FC236}">
                <a16:creationId xmlns="" xmlns:a16="http://schemas.microsoft.com/office/drawing/2014/main" id="{06BF5C8D-8ECA-47BC-96CC-CD325FF21444}"/>
              </a:ext>
            </a:extLst>
          </p:cNvPr>
          <p:cNvSpPr/>
          <p:nvPr/>
        </p:nvSpPr>
        <p:spPr>
          <a:xfrm>
            <a:off x="6680712" y="4759301"/>
            <a:ext cx="2104581" cy="1186912"/>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Expert Judgement</a:t>
            </a:r>
          </a:p>
        </p:txBody>
      </p:sp>
      <p:sp>
        <p:nvSpPr>
          <p:cNvPr id="13" name="Evidence of suitability Bubble">
            <a:extLst>
              <a:ext uri="{FF2B5EF4-FFF2-40B4-BE49-F238E27FC236}">
                <a16:creationId xmlns="" xmlns:a16="http://schemas.microsoft.com/office/drawing/2014/main" id="{990CD9DD-4641-47B6-A27E-436492C45D7F}"/>
              </a:ext>
            </a:extLst>
          </p:cNvPr>
          <p:cNvSpPr/>
          <p:nvPr/>
        </p:nvSpPr>
        <p:spPr>
          <a:xfrm>
            <a:off x="8867769" y="1918999"/>
            <a:ext cx="2948841" cy="4298921"/>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chemeClr val="accent1"/>
                </a:solidFill>
              </a:rPr>
              <a:t>Evidence of suitability</a:t>
            </a:r>
          </a:p>
          <a:p>
            <a:pPr>
              <a:spcBef>
                <a:spcPts val="300"/>
              </a:spcBef>
              <a:spcAft>
                <a:spcPts val="300"/>
              </a:spcAft>
            </a:pPr>
            <a:r>
              <a:rPr lang="en-AU" sz="1600" dirty="0">
                <a:solidFill>
                  <a:schemeClr val="tx1"/>
                </a:solidFill>
              </a:rPr>
              <a:t>Can be used for a Performance Solution or DTS Solution. Consists of such examples as:</a:t>
            </a:r>
          </a:p>
          <a:p>
            <a:pPr marL="285750" indent="-285750">
              <a:spcBef>
                <a:spcPts val="300"/>
              </a:spcBef>
              <a:spcAft>
                <a:spcPts val="300"/>
              </a:spcAft>
              <a:buFont typeface="Arial" panose="020B0604020202020204" pitchFamily="34" charset="0"/>
              <a:buChar char="•"/>
            </a:pPr>
            <a:r>
              <a:rPr lang="en-AU" sz="1600" dirty="0">
                <a:solidFill>
                  <a:schemeClr val="tx1"/>
                </a:solidFill>
              </a:rPr>
              <a:t>A certificate of conformity</a:t>
            </a:r>
          </a:p>
          <a:p>
            <a:pPr marL="285750" indent="-285750">
              <a:spcBef>
                <a:spcPts val="300"/>
              </a:spcBef>
              <a:spcAft>
                <a:spcPts val="300"/>
              </a:spcAft>
              <a:buFont typeface="Arial" panose="020B0604020202020204" pitchFamily="34" charset="0"/>
              <a:buChar char="•"/>
            </a:pPr>
            <a:r>
              <a:rPr lang="en-AU" sz="1600" dirty="0">
                <a:solidFill>
                  <a:schemeClr val="tx1"/>
                </a:solidFill>
              </a:rPr>
              <a:t>A certificate from a professional engineer</a:t>
            </a:r>
          </a:p>
          <a:p>
            <a:pPr marL="285750" indent="-285750">
              <a:spcBef>
                <a:spcPts val="300"/>
              </a:spcBef>
              <a:spcAft>
                <a:spcPts val="300"/>
              </a:spcAft>
              <a:buFont typeface="Arial" panose="020B0604020202020204" pitchFamily="34" charset="0"/>
              <a:buChar char="•"/>
            </a:pPr>
            <a:r>
              <a:rPr lang="en-AU" sz="1600" dirty="0">
                <a:solidFill>
                  <a:schemeClr val="tx1"/>
                </a:solidFill>
              </a:rPr>
              <a:t>A report from an accredited testing laboratory</a:t>
            </a:r>
          </a:p>
          <a:p>
            <a:pPr marL="285750" indent="-285750">
              <a:spcBef>
                <a:spcPts val="300"/>
              </a:spcBef>
              <a:spcAft>
                <a:spcPts val="300"/>
              </a:spcAft>
              <a:buFont typeface="Arial" panose="020B0604020202020204" pitchFamily="34" charset="0"/>
              <a:buChar char="•"/>
            </a:pPr>
            <a:r>
              <a:rPr lang="en-AU" sz="1600" dirty="0">
                <a:solidFill>
                  <a:schemeClr val="tx1"/>
                </a:solidFill>
              </a:rPr>
              <a:t>Other forms of evidence deemed suitable by the appropriate authority</a:t>
            </a:r>
          </a:p>
        </p:txBody>
      </p:sp>
      <p:sp>
        <p:nvSpPr>
          <p:cNvPr id="14" name="Verification Method Bubble">
            <a:extLst>
              <a:ext uri="{FF2B5EF4-FFF2-40B4-BE49-F238E27FC236}">
                <a16:creationId xmlns="" xmlns:a16="http://schemas.microsoft.com/office/drawing/2014/main" id="{4BEBD23A-1585-42D7-9CB9-AAECFD04BE32}"/>
              </a:ext>
            </a:extLst>
          </p:cNvPr>
          <p:cNvSpPr/>
          <p:nvPr/>
        </p:nvSpPr>
        <p:spPr>
          <a:xfrm>
            <a:off x="388841" y="1933305"/>
            <a:ext cx="2948841" cy="3168084"/>
          </a:xfrm>
          <a:prstGeom prst="wedgeRoundRectCallout">
            <a:avLst>
              <a:gd name="adj1" fmla="val 35734"/>
              <a:gd name="adj2" fmla="val 49328"/>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chemeClr val="accent1"/>
                </a:solidFill>
              </a:rPr>
              <a:t>Verification Method</a:t>
            </a:r>
          </a:p>
          <a:p>
            <a:pPr marL="342900" indent="-342900">
              <a:spcBef>
                <a:spcPts val="300"/>
              </a:spcBef>
              <a:spcAft>
                <a:spcPts val="300"/>
              </a:spcAft>
              <a:buFont typeface="Arial" panose="020B0604020202020204" pitchFamily="34" charset="0"/>
              <a:buChar char="•"/>
            </a:pPr>
            <a:r>
              <a:rPr lang="en-AU" sz="1600" dirty="0" smtClean="0">
                <a:solidFill>
                  <a:schemeClr val="tx1"/>
                </a:solidFill>
              </a:rPr>
              <a:t>Performance Solution</a:t>
            </a:r>
          </a:p>
          <a:p>
            <a:pPr marL="342900" indent="-342900">
              <a:spcBef>
                <a:spcPts val="300"/>
              </a:spcBef>
              <a:spcAft>
                <a:spcPts val="300"/>
              </a:spcAft>
              <a:buFont typeface="Arial" panose="020B0604020202020204" pitchFamily="34" charset="0"/>
              <a:buChar char="•"/>
            </a:pPr>
            <a:r>
              <a:rPr lang="en-AU" sz="1600" dirty="0" smtClean="0">
                <a:solidFill>
                  <a:schemeClr val="tx1"/>
                </a:solidFill>
              </a:rPr>
              <a:t>Two Verification </a:t>
            </a:r>
            <a:r>
              <a:rPr lang="en-AU" sz="1600" dirty="0">
                <a:solidFill>
                  <a:schemeClr val="tx1"/>
                </a:solidFill>
              </a:rPr>
              <a:t>M</a:t>
            </a:r>
            <a:r>
              <a:rPr lang="en-AU" sz="1600" dirty="0" smtClean="0">
                <a:solidFill>
                  <a:schemeClr val="tx1"/>
                </a:solidFill>
              </a:rPr>
              <a:t>ethods (H6V2, H6V3)</a:t>
            </a:r>
          </a:p>
          <a:p>
            <a:pPr marL="342900" indent="-342900">
              <a:spcBef>
                <a:spcPts val="300"/>
              </a:spcBef>
              <a:spcAft>
                <a:spcPts val="300"/>
              </a:spcAft>
              <a:buFont typeface="Arial" panose="020B0604020202020204" pitchFamily="34" charset="0"/>
              <a:buChar char="•"/>
            </a:pPr>
            <a:r>
              <a:rPr lang="en-AU" sz="1600" dirty="0" smtClean="0">
                <a:solidFill>
                  <a:schemeClr val="tx1"/>
                </a:solidFill>
              </a:rPr>
              <a:t>Can use other suitable Verification Methods </a:t>
            </a:r>
            <a:br>
              <a:rPr lang="en-AU" sz="1600" dirty="0" smtClean="0">
                <a:solidFill>
                  <a:schemeClr val="tx1"/>
                </a:solidFill>
              </a:rPr>
            </a:br>
            <a:r>
              <a:rPr lang="en-AU" sz="1600" dirty="0" smtClean="0">
                <a:solidFill>
                  <a:schemeClr val="tx1"/>
                </a:solidFill>
              </a:rPr>
              <a:t>(if accepted by the appropriate authority).</a:t>
            </a:r>
          </a:p>
        </p:txBody>
      </p:sp>
      <p:sp>
        <p:nvSpPr>
          <p:cNvPr id="15" name="Compn with DTS Bubble">
            <a:extLst>
              <a:ext uri="{FF2B5EF4-FFF2-40B4-BE49-F238E27FC236}">
                <a16:creationId xmlns="" xmlns:a16="http://schemas.microsoft.com/office/drawing/2014/main" id="{7AE8EE22-D8B9-4BB6-8E9F-8C20EC733AF9}"/>
              </a:ext>
            </a:extLst>
          </p:cNvPr>
          <p:cNvSpPr/>
          <p:nvPr/>
        </p:nvSpPr>
        <p:spPr>
          <a:xfrm>
            <a:off x="380914" y="4598126"/>
            <a:ext cx="2948841" cy="2076994"/>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chemeClr val="accent1"/>
                </a:solidFill>
              </a:rPr>
              <a:t>Comparison with DTS Provisions</a:t>
            </a:r>
          </a:p>
          <a:p>
            <a:pPr marL="171450" indent="-171450">
              <a:spcBef>
                <a:spcPts val="300"/>
              </a:spcBef>
              <a:spcAft>
                <a:spcPts val="300"/>
              </a:spcAft>
              <a:buFont typeface="Arial" panose="020B0604020202020204" pitchFamily="34" charset="0"/>
              <a:buChar char="•"/>
            </a:pPr>
            <a:r>
              <a:rPr lang="en-AU" sz="1600" dirty="0">
                <a:solidFill>
                  <a:schemeClr val="tx1"/>
                </a:solidFill>
              </a:rPr>
              <a:t>Comparing a Performance Solution with the Deemed-to-Satisfy Provisions of </a:t>
            </a:r>
            <a:r>
              <a:rPr lang="en-AU" sz="1600" dirty="0" smtClean="0">
                <a:solidFill>
                  <a:schemeClr val="tx1"/>
                </a:solidFill>
              </a:rPr>
              <a:t>the relevant part.</a:t>
            </a:r>
            <a:endParaRPr lang="en-AU" sz="1600" dirty="0">
              <a:solidFill>
                <a:schemeClr val="tx1"/>
              </a:solidFill>
            </a:endParaRPr>
          </a:p>
        </p:txBody>
      </p:sp>
      <p:sp>
        <p:nvSpPr>
          <p:cNvPr id="16" name="Expert Judgement Bubble">
            <a:extLst>
              <a:ext uri="{FF2B5EF4-FFF2-40B4-BE49-F238E27FC236}">
                <a16:creationId xmlns="" xmlns:a16="http://schemas.microsoft.com/office/drawing/2014/main" id="{0E4E4850-1328-4D2F-B3E0-2107F4B61E9C}"/>
              </a:ext>
            </a:extLst>
          </p:cNvPr>
          <p:cNvSpPr/>
          <p:nvPr/>
        </p:nvSpPr>
        <p:spPr>
          <a:xfrm>
            <a:off x="8875389" y="4101741"/>
            <a:ext cx="2948841" cy="2372678"/>
          </a:xfrm>
          <a:prstGeom prst="wedgeRoundRectCallout">
            <a:avLst>
              <a:gd name="adj1" fmla="val 35734"/>
              <a:gd name="adj2" fmla="val 49328"/>
              <a:gd name="adj3" fmla="val 16667"/>
            </a:avLst>
          </a:prstGeom>
          <a:solidFill>
            <a:schemeClr val="accent2">
              <a:lumMod val="20000"/>
              <a:lumOff val="80000"/>
            </a:schemeClr>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300"/>
              </a:spcBef>
              <a:spcAft>
                <a:spcPts val="300"/>
              </a:spcAft>
            </a:pPr>
            <a:r>
              <a:rPr lang="en-AU" b="1" dirty="0">
                <a:solidFill>
                  <a:schemeClr val="accent1"/>
                </a:solidFill>
              </a:rPr>
              <a:t>Expert Judgement</a:t>
            </a:r>
          </a:p>
          <a:p>
            <a:pPr marL="171450" indent="-171450">
              <a:spcBef>
                <a:spcPts val="300"/>
              </a:spcBef>
              <a:spcAft>
                <a:spcPts val="300"/>
              </a:spcAft>
              <a:buFont typeface="Arial" panose="020B0604020202020204" pitchFamily="34" charset="0"/>
              <a:buChar char="•"/>
            </a:pPr>
            <a:r>
              <a:rPr lang="en-AU" sz="1600" dirty="0">
                <a:solidFill>
                  <a:schemeClr val="tx1"/>
                </a:solidFill>
                <a:latin typeface="Arial" panose="020B0604020202020204" pitchFamily="34" charset="0"/>
                <a:cs typeface="Arial" panose="020B0604020202020204" pitchFamily="34" charset="0"/>
              </a:rPr>
              <a:t>Using the expert judgement of a suitably qualified person</a:t>
            </a:r>
          </a:p>
          <a:p>
            <a:pPr marL="171450" lvl="0" indent="-171450">
              <a:spcBef>
                <a:spcPts val="300"/>
              </a:spcBef>
              <a:spcAft>
                <a:spcPts val="300"/>
              </a:spcAft>
              <a:buFont typeface="Arial" panose="020B0604020202020204" pitchFamily="34" charset="0"/>
              <a:buChar char="•"/>
              <a:defRPr/>
            </a:pPr>
            <a:r>
              <a:rPr lang="en-AU" sz="1600" dirty="0">
                <a:solidFill>
                  <a:schemeClr val="tx1"/>
                </a:solidFill>
              </a:rPr>
              <a:t>Expert must have  demonstrated knowledge of technical issues and peer recognition</a:t>
            </a:r>
          </a:p>
        </p:txBody>
      </p:sp>
    </p:spTree>
    <p:custDataLst>
      <p:tags r:id="rId1"/>
    </p:custDataLst>
    <p:extLst>
      <p:ext uri="{BB962C8B-B14F-4D97-AF65-F5344CB8AC3E}">
        <p14:creationId xmlns:p14="http://schemas.microsoft.com/office/powerpoint/2010/main" val="366650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xit" presetSubtype="10" fill="hold" grpId="1" nodeType="clickEffect">
                                  <p:stCondLst>
                                    <p:cond delay="0"/>
                                  </p:stCondLst>
                                  <p:childTnLst>
                                    <p:anim calcmode="lin" valueType="num">
                                      <p:cBhvr>
                                        <p:cTn id="30" dur="500"/>
                                        <p:tgtEl>
                                          <p:spTgt spid="13"/>
                                        </p:tgtEl>
                                        <p:attrNameLst>
                                          <p:attrName>ppt_w</p:attrName>
                                        </p:attrNameLst>
                                      </p:cBhvr>
                                      <p:tavLst>
                                        <p:tav tm="0">
                                          <p:val>
                                            <p:strVal val="ppt_w"/>
                                          </p:val>
                                        </p:tav>
                                        <p:tav tm="100000">
                                          <p:val>
                                            <p:fltVal val="0"/>
                                          </p:val>
                                        </p:tav>
                                      </p:tavLst>
                                    </p:anim>
                                    <p:anim calcmode="lin" valueType="num">
                                      <p:cBhvr>
                                        <p:cTn id="31" dur="500"/>
                                        <p:tgtEl>
                                          <p:spTgt spid="13"/>
                                        </p:tgtEl>
                                        <p:attrNameLst>
                                          <p:attrName>ppt_h</p:attrName>
                                        </p:attrNameLst>
                                      </p:cBhvr>
                                      <p:tavLst>
                                        <p:tav tm="0">
                                          <p:val>
                                            <p:strVal val="ppt_h"/>
                                          </p:val>
                                        </p:tav>
                                        <p:tav tm="100000">
                                          <p:val>
                                            <p:strVal val="ppt_h"/>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xit" presetSubtype="10" fill="hold" grpId="1" nodeType="clickEffect">
                                  <p:stCondLst>
                                    <p:cond delay="0"/>
                                  </p:stCondLst>
                                  <p:childTnLst>
                                    <p:anim calcmode="lin" valueType="num">
                                      <p:cBhvr>
                                        <p:cTn id="43" dur="500"/>
                                        <p:tgtEl>
                                          <p:spTgt spid="14"/>
                                        </p:tgtEl>
                                        <p:attrNameLst>
                                          <p:attrName>ppt_w</p:attrName>
                                        </p:attrNameLst>
                                      </p:cBhvr>
                                      <p:tavLst>
                                        <p:tav tm="0">
                                          <p:val>
                                            <p:strVal val="ppt_w"/>
                                          </p:val>
                                        </p:tav>
                                        <p:tav tm="100000">
                                          <p:val>
                                            <p:fltVal val="0"/>
                                          </p:val>
                                        </p:tav>
                                      </p:tavLst>
                                    </p:anim>
                                    <p:anim calcmode="lin" valueType="num">
                                      <p:cBhvr>
                                        <p:cTn id="44" dur="500"/>
                                        <p:tgtEl>
                                          <p:spTgt spid="14"/>
                                        </p:tgtEl>
                                        <p:attrNameLst>
                                          <p:attrName>ppt_h</p:attrName>
                                        </p:attrNameLst>
                                      </p:cBhvr>
                                      <p:tavLst>
                                        <p:tav tm="0">
                                          <p:val>
                                            <p:strVal val="ppt_h"/>
                                          </p:val>
                                        </p:tav>
                                        <p:tav tm="100000">
                                          <p:val>
                                            <p:strVal val="ppt_h"/>
                                          </p:val>
                                        </p:tav>
                                      </p:tavLst>
                                    </p:anim>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17"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grpId="1" nodeType="clickEffect">
                                  <p:stCondLst>
                                    <p:cond delay="0"/>
                                  </p:stCondLst>
                                  <p:childTnLst>
                                    <p:anim calcmode="lin" valueType="num">
                                      <p:cBhvr>
                                        <p:cTn id="56" dur="500"/>
                                        <p:tgtEl>
                                          <p:spTgt spid="15"/>
                                        </p:tgtEl>
                                        <p:attrNameLst>
                                          <p:attrName>ppt_w</p:attrName>
                                        </p:attrNameLst>
                                      </p:cBhvr>
                                      <p:tavLst>
                                        <p:tav tm="0">
                                          <p:val>
                                            <p:strVal val="ppt_w"/>
                                          </p:val>
                                        </p:tav>
                                        <p:tav tm="100000">
                                          <p:val>
                                            <p:fltVal val="0"/>
                                          </p:val>
                                        </p:tav>
                                      </p:tavLst>
                                    </p:anim>
                                    <p:anim calcmode="lin" valueType="num">
                                      <p:cBhvr>
                                        <p:cTn id="57" dur="500"/>
                                        <p:tgtEl>
                                          <p:spTgt spid="15"/>
                                        </p:tgtEl>
                                        <p:attrNameLst>
                                          <p:attrName>ppt_h</p:attrName>
                                        </p:attrNameLst>
                                      </p:cBhvr>
                                      <p:tavLst>
                                        <p:tav tm="0">
                                          <p:val>
                                            <p:strVal val="ppt_h"/>
                                          </p:val>
                                        </p:tav>
                                        <p:tav tm="100000">
                                          <p:val>
                                            <p:strVal val="ppt_h"/>
                                          </p:val>
                                        </p:tav>
                                      </p:tavLst>
                                    </p:anim>
                                    <p:set>
                                      <p:cBhvr>
                                        <p:cTn id="5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12"/>
                    </p:tgtEl>
                  </p:cond>
                </p:stCondLst>
                <p:endSync evt="end" delay="0">
                  <p:rtn val="all"/>
                </p:endSync>
                <p:childTnLst>
                  <p:par>
                    <p:cTn id="60" fill="hold">
                      <p:stCondLst>
                        <p:cond delay="0"/>
                      </p:stCondLst>
                      <p:childTnLst>
                        <p:par>
                          <p:cTn id="61" fill="hold">
                            <p:stCondLst>
                              <p:cond delay="0"/>
                            </p:stCondLst>
                            <p:childTnLst>
                              <p:par>
                                <p:cTn id="62" presetID="17"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17" presetClass="exit" presetSubtype="10" fill="hold" grpId="1" nodeType="clickEffect">
                                  <p:stCondLst>
                                    <p:cond delay="0"/>
                                  </p:stCondLst>
                                  <p:childTnLst>
                                    <p:anim calcmode="lin" valueType="num">
                                      <p:cBhvr>
                                        <p:cTn id="69" dur="500"/>
                                        <p:tgtEl>
                                          <p:spTgt spid="16"/>
                                        </p:tgtEl>
                                        <p:attrNameLst>
                                          <p:attrName>ppt_w</p:attrName>
                                        </p:attrNameLst>
                                      </p:cBhvr>
                                      <p:tavLst>
                                        <p:tav tm="0">
                                          <p:val>
                                            <p:strVal val="ppt_w"/>
                                          </p:val>
                                        </p:tav>
                                        <p:tav tm="100000">
                                          <p:val>
                                            <p:fltVal val="0"/>
                                          </p:val>
                                        </p:tav>
                                      </p:tavLst>
                                    </p:anim>
                                    <p:anim calcmode="lin" valueType="num">
                                      <p:cBhvr>
                                        <p:cTn id="70" dur="500"/>
                                        <p:tgtEl>
                                          <p:spTgt spid="16"/>
                                        </p:tgtEl>
                                        <p:attrNameLst>
                                          <p:attrName>ppt_h</p:attrName>
                                        </p:attrNameLst>
                                      </p:cBhvr>
                                      <p:tavLst>
                                        <p:tav tm="0">
                                          <p:val>
                                            <p:strVal val="ppt_h"/>
                                          </p:val>
                                        </p:tav>
                                        <p:tav tm="100000">
                                          <p:val>
                                            <p:strVal val="ppt_h"/>
                                          </p:val>
                                        </p:tav>
                                      </p:tavLst>
                                    </p:anim>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31322E65-B5F1-4D51-AFA8-9AA2088A61B8}"/>
              </a:ext>
            </a:extLst>
          </p:cNvPr>
          <p:cNvSpPr>
            <a:spLocks noGrp="1"/>
          </p:cNvSpPr>
          <p:nvPr>
            <p:ph type="body" sz="quarter" idx="11"/>
          </p:nvPr>
        </p:nvSpPr>
        <p:spPr/>
        <p:txBody>
          <a:bodyPr>
            <a:normAutofit lnSpcReduction="10000"/>
          </a:bodyPr>
          <a:lstStyle/>
          <a:p>
            <a:r>
              <a:rPr lang="en-AU" dirty="0"/>
              <a:t>Which of the following is a conditioned space for the purposes of NCC Volume Two?</a:t>
            </a:r>
          </a:p>
        </p:txBody>
      </p:sp>
      <p:pic>
        <p:nvPicPr>
          <p:cNvPr id="19" name="Vol Two Logo" descr="NCC Volume Two Logo. A stylised house in bright red.">
            <a:extLst>
              <a:ext uri="{FF2B5EF4-FFF2-40B4-BE49-F238E27FC236}">
                <a16:creationId xmlns="" xmlns:a16="http://schemas.microsoft.com/office/drawing/2014/main" id="{82544682-49EE-48CB-9E86-70FAA36EF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grpSp>
        <p:nvGrpSpPr>
          <p:cNvPr id="20" name="Option 1">
            <a:extLst>
              <a:ext uri="{FF2B5EF4-FFF2-40B4-BE49-F238E27FC236}">
                <a16:creationId xmlns="" xmlns:a16="http://schemas.microsoft.com/office/drawing/2014/main" id="{EB9EB791-FDAF-41F7-9991-69749A27D9AF}"/>
              </a:ext>
            </a:extLst>
          </p:cNvPr>
          <p:cNvGrpSpPr/>
          <p:nvPr/>
        </p:nvGrpSpPr>
        <p:grpSpPr>
          <a:xfrm>
            <a:off x="429947" y="2475303"/>
            <a:ext cx="5081851" cy="850968"/>
            <a:chOff x="1105700" y="2719165"/>
            <a:chExt cx="5081851" cy="850968"/>
          </a:xfrm>
        </p:grpSpPr>
        <p:sp>
          <p:nvSpPr>
            <p:cNvPr id="21" name="Option 1">
              <a:extLst>
                <a:ext uri="{FF2B5EF4-FFF2-40B4-BE49-F238E27FC236}">
                  <a16:creationId xmlns="" xmlns:a16="http://schemas.microsoft.com/office/drawing/2014/main" id="{D2FF0370-E103-4E44-B9F2-78610091564D}"/>
                </a:ext>
              </a:extLst>
            </p:cNvPr>
            <p:cNvSpPr txBox="1"/>
            <p:nvPr/>
          </p:nvSpPr>
          <p:spPr>
            <a:xfrm>
              <a:off x="1733316" y="2739136"/>
              <a:ext cx="4454235" cy="830997"/>
            </a:xfrm>
            <a:prstGeom prst="rect">
              <a:avLst/>
            </a:prstGeom>
            <a:noFill/>
          </p:spPr>
          <p:txBody>
            <a:bodyPr wrap="square" rtlCol="0">
              <a:spAutoFit/>
            </a:bodyPr>
            <a:lstStyle/>
            <a:p>
              <a:r>
                <a:rPr lang="en-AU" sz="2400" dirty="0" smtClean="0"/>
                <a:t>Home o</a:t>
              </a:r>
              <a:r>
                <a:rPr lang="en-AU" sz="2400" dirty="0" smtClean="0">
                  <a:solidFill>
                    <a:schemeClr val="tx1"/>
                  </a:solidFill>
                </a:rPr>
                <a:t>ffice </a:t>
              </a:r>
              <a:r>
                <a:rPr lang="en-AU" sz="2400" dirty="0">
                  <a:solidFill>
                    <a:schemeClr val="tx1"/>
                  </a:solidFill>
                </a:rPr>
                <a:t>above garage with </a:t>
              </a:r>
              <a:r>
                <a:rPr lang="en-AU" sz="2400" dirty="0" smtClean="0">
                  <a:solidFill>
                    <a:schemeClr val="tx1"/>
                  </a:solidFill>
                </a:rPr>
                <a:t>split </a:t>
              </a:r>
              <a:r>
                <a:rPr lang="en-AU" sz="2400" dirty="0">
                  <a:solidFill>
                    <a:schemeClr val="tx1"/>
                  </a:solidFill>
                </a:rPr>
                <a:t>system air-conditioning</a:t>
              </a:r>
            </a:p>
          </p:txBody>
        </p:sp>
        <p:sp>
          <p:nvSpPr>
            <p:cNvPr id="22" name="Button 1">
              <a:extLst>
                <a:ext uri="{FF2B5EF4-FFF2-40B4-BE49-F238E27FC236}">
                  <a16:creationId xmlns="" xmlns:a16="http://schemas.microsoft.com/office/drawing/2014/main" id="{5922E936-AE6B-41BF-88DF-3E7A444F6D20}"/>
                </a:ext>
              </a:extLst>
            </p:cNvPr>
            <p:cNvSpPr/>
            <p:nvPr/>
          </p:nvSpPr>
          <p:spPr>
            <a:xfrm>
              <a:off x="1105700" y="2719165"/>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 name="Option 2">
            <a:extLst>
              <a:ext uri="{FF2B5EF4-FFF2-40B4-BE49-F238E27FC236}">
                <a16:creationId xmlns="" xmlns:a16="http://schemas.microsoft.com/office/drawing/2014/main" id="{9F0AB216-0C34-42F1-A24C-B968BBF4E715}"/>
              </a:ext>
            </a:extLst>
          </p:cNvPr>
          <p:cNvGrpSpPr/>
          <p:nvPr/>
        </p:nvGrpSpPr>
        <p:grpSpPr>
          <a:xfrm>
            <a:off x="430783" y="3824739"/>
            <a:ext cx="4928617" cy="850968"/>
            <a:chOff x="1105700" y="3511977"/>
            <a:chExt cx="4928617" cy="850968"/>
          </a:xfrm>
        </p:grpSpPr>
        <p:sp>
          <p:nvSpPr>
            <p:cNvPr id="7" name="Option 2">
              <a:extLst>
                <a:ext uri="{FF2B5EF4-FFF2-40B4-BE49-F238E27FC236}">
                  <a16:creationId xmlns="" xmlns:a16="http://schemas.microsoft.com/office/drawing/2014/main" id="{DDA38C93-73B6-4E58-8241-319B0BAC644E}"/>
                </a:ext>
              </a:extLst>
            </p:cNvPr>
            <p:cNvSpPr txBox="1"/>
            <p:nvPr/>
          </p:nvSpPr>
          <p:spPr>
            <a:xfrm>
              <a:off x="1733317" y="3531948"/>
              <a:ext cx="4301000" cy="830997"/>
            </a:xfrm>
            <a:prstGeom prst="rect">
              <a:avLst/>
            </a:prstGeom>
            <a:noFill/>
          </p:spPr>
          <p:txBody>
            <a:bodyPr wrap="square" rtlCol="0">
              <a:spAutoFit/>
            </a:bodyPr>
            <a:lstStyle/>
            <a:p>
              <a:r>
                <a:rPr lang="en-AU" sz="2400" dirty="0">
                  <a:solidFill>
                    <a:schemeClr val="tx1"/>
                  </a:solidFill>
                </a:rPr>
                <a:t>Bathroom with under-floor </a:t>
              </a:r>
              <a:br>
                <a:rPr lang="en-AU" sz="2400" dirty="0">
                  <a:solidFill>
                    <a:schemeClr val="tx1"/>
                  </a:solidFill>
                </a:rPr>
              </a:br>
              <a:r>
                <a:rPr lang="en-AU" sz="2400" dirty="0">
                  <a:solidFill>
                    <a:schemeClr val="tx1"/>
                  </a:solidFill>
                </a:rPr>
                <a:t>heating system</a:t>
              </a:r>
            </a:p>
          </p:txBody>
        </p:sp>
        <p:sp>
          <p:nvSpPr>
            <p:cNvPr id="8" name="Button 2">
              <a:extLst>
                <a:ext uri="{FF2B5EF4-FFF2-40B4-BE49-F238E27FC236}">
                  <a16:creationId xmlns="" xmlns:a16="http://schemas.microsoft.com/office/drawing/2014/main" id="{11908675-1713-4B99-A83D-FA951B9671A8}"/>
                </a:ext>
              </a:extLst>
            </p:cNvPr>
            <p:cNvSpPr/>
            <p:nvPr/>
          </p:nvSpPr>
          <p:spPr>
            <a:xfrm>
              <a:off x="1105700" y="3511977"/>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2" name="Option 3">
            <a:extLst>
              <a:ext uri="{FF2B5EF4-FFF2-40B4-BE49-F238E27FC236}">
                <a16:creationId xmlns="" xmlns:a16="http://schemas.microsoft.com/office/drawing/2014/main" id="{D063C0FB-B533-4D35-8BA6-CA63BB5C4580}"/>
              </a:ext>
            </a:extLst>
          </p:cNvPr>
          <p:cNvGrpSpPr/>
          <p:nvPr/>
        </p:nvGrpSpPr>
        <p:grpSpPr>
          <a:xfrm>
            <a:off x="432000" y="5191607"/>
            <a:ext cx="5079800" cy="850968"/>
            <a:chOff x="1149242" y="5388734"/>
            <a:chExt cx="5079800" cy="850968"/>
          </a:xfrm>
        </p:grpSpPr>
        <p:sp>
          <p:nvSpPr>
            <p:cNvPr id="13" name="Option 3">
              <a:extLst>
                <a:ext uri="{FF2B5EF4-FFF2-40B4-BE49-F238E27FC236}">
                  <a16:creationId xmlns="" xmlns:a16="http://schemas.microsoft.com/office/drawing/2014/main" id="{D6CA170B-D1E8-4A76-879A-309BED1CDA0F}"/>
                </a:ext>
              </a:extLst>
            </p:cNvPr>
            <p:cNvSpPr txBox="1"/>
            <p:nvPr/>
          </p:nvSpPr>
          <p:spPr>
            <a:xfrm>
              <a:off x="1774806" y="5408705"/>
              <a:ext cx="4454236" cy="830997"/>
            </a:xfrm>
            <a:prstGeom prst="rect">
              <a:avLst/>
            </a:prstGeom>
            <a:noFill/>
          </p:spPr>
          <p:txBody>
            <a:bodyPr wrap="square" rtlCol="0">
              <a:spAutoFit/>
            </a:bodyPr>
            <a:lstStyle/>
            <a:p>
              <a:r>
                <a:rPr lang="en-AU" sz="2400" dirty="0">
                  <a:solidFill>
                    <a:schemeClr val="tx1"/>
                  </a:solidFill>
                </a:rPr>
                <a:t>Sunroom created by </a:t>
              </a:r>
              <a:br>
                <a:rPr lang="en-AU" sz="2400" dirty="0">
                  <a:solidFill>
                    <a:schemeClr val="tx1"/>
                  </a:solidFill>
                </a:rPr>
              </a:br>
              <a:r>
                <a:rPr lang="en-AU" sz="2400" dirty="0">
                  <a:solidFill>
                    <a:schemeClr val="tx1"/>
                  </a:solidFill>
                </a:rPr>
                <a:t>enclosing a porch with glazing </a:t>
              </a:r>
            </a:p>
          </p:txBody>
        </p:sp>
        <p:sp>
          <p:nvSpPr>
            <p:cNvPr id="14" name="Button 3">
              <a:extLst>
                <a:ext uri="{FF2B5EF4-FFF2-40B4-BE49-F238E27FC236}">
                  <a16:creationId xmlns="" xmlns:a16="http://schemas.microsoft.com/office/drawing/2014/main" id="{FFC0A550-8AE1-4974-9956-005B4BD256AE}"/>
                </a:ext>
              </a:extLst>
            </p:cNvPr>
            <p:cNvSpPr/>
            <p:nvPr/>
          </p:nvSpPr>
          <p:spPr>
            <a:xfrm>
              <a:off x="1149242" y="5388734"/>
              <a:ext cx="549364" cy="501606"/>
            </a:xfrm>
            <a:prstGeom prst="diamond">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 name="Response 1 Bubble">
            <a:extLst>
              <a:ext uri="{FF2B5EF4-FFF2-40B4-BE49-F238E27FC236}">
                <a16:creationId xmlns="" xmlns:a16="http://schemas.microsoft.com/office/drawing/2014/main" id="{4470B226-4F06-40D5-8B15-D4D3BB8A7ADC}"/>
              </a:ext>
            </a:extLst>
          </p:cNvPr>
          <p:cNvSpPr/>
          <p:nvPr/>
        </p:nvSpPr>
        <p:spPr>
          <a:xfrm>
            <a:off x="5511799" y="1971683"/>
            <a:ext cx="6349165" cy="1441630"/>
          </a:xfrm>
          <a:prstGeom prst="wedgeRoundRectCallout">
            <a:avLst>
              <a:gd name="adj1" fmla="val -45149"/>
              <a:gd name="adj2" fmla="val -18711"/>
              <a:gd name="adj3" fmla="val 16667"/>
            </a:avLst>
          </a:prstGeom>
          <a:solidFill>
            <a:srgbClr val="DADEF4"/>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Conditioned space. </a:t>
            </a:r>
          </a:p>
          <a:p>
            <a:pPr algn="ctr">
              <a:spcBef>
                <a:spcPts val="200"/>
              </a:spcBef>
              <a:spcAft>
                <a:spcPts val="200"/>
              </a:spcAft>
            </a:pPr>
            <a:r>
              <a:rPr lang="en-AU" dirty="0">
                <a:solidFill>
                  <a:schemeClr val="tx1"/>
                </a:solidFill>
              </a:rPr>
              <a:t>A home office is a habitable room. Since it may be used for significant periods of the day, it would normally need some form of air-conditioning. </a:t>
            </a:r>
          </a:p>
        </p:txBody>
      </p:sp>
      <p:sp>
        <p:nvSpPr>
          <p:cNvPr id="17" name="Response 2 Bubble">
            <a:extLst>
              <a:ext uri="{FF2B5EF4-FFF2-40B4-BE49-F238E27FC236}">
                <a16:creationId xmlns="" xmlns:a16="http://schemas.microsoft.com/office/drawing/2014/main" id="{AE8050A3-96AF-4DF6-B3F3-FCC6C6BED0A7}"/>
              </a:ext>
            </a:extLst>
          </p:cNvPr>
          <p:cNvSpPr/>
          <p:nvPr/>
        </p:nvSpPr>
        <p:spPr>
          <a:xfrm>
            <a:off x="5549064" y="3601856"/>
            <a:ext cx="6311900" cy="1117068"/>
          </a:xfrm>
          <a:prstGeom prst="wedgeRoundRectCallout">
            <a:avLst>
              <a:gd name="adj1" fmla="val -48170"/>
              <a:gd name="adj2" fmla="val 6707"/>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AU" b="1" dirty="0">
                <a:solidFill>
                  <a:schemeClr val="tx1"/>
                </a:solidFill>
              </a:rPr>
              <a:t>Non-conditioned space.</a:t>
            </a:r>
            <a:br>
              <a:rPr lang="en-AU" b="1" dirty="0">
                <a:solidFill>
                  <a:schemeClr val="tx1"/>
                </a:solidFill>
              </a:rPr>
            </a:br>
            <a:r>
              <a:rPr lang="en-AU" dirty="0">
                <a:solidFill>
                  <a:schemeClr val="tx1"/>
                </a:solidFill>
              </a:rPr>
              <a:t>A bathroom is not a habitable room, and any heating is likely to have low wattage.</a:t>
            </a:r>
          </a:p>
        </p:txBody>
      </p:sp>
      <p:sp>
        <p:nvSpPr>
          <p:cNvPr id="18" name="Response 3 Bubble">
            <a:extLst>
              <a:ext uri="{FF2B5EF4-FFF2-40B4-BE49-F238E27FC236}">
                <a16:creationId xmlns="" xmlns:a16="http://schemas.microsoft.com/office/drawing/2014/main" id="{CE2AAE87-1365-48F1-97C2-CC399A7D4F30}"/>
              </a:ext>
            </a:extLst>
          </p:cNvPr>
          <p:cNvSpPr/>
          <p:nvPr/>
        </p:nvSpPr>
        <p:spPr>
          <a:xfrm>
            <a:off x="5588000" y="5044629"/>
            <a:ext cx="6311900" cy="1250887"/>
          </a:xfrm>
          <a:prstGeom prst="wedgeRoundRectCallout">
            <a:avLst>
              <a:gd name="adj1" fmla="val -44525"/>
              <a:gd name="adj2" fmla="val -14068"/>
              <a:gd name="adj3" fmla="val 16667"/>
            </a:avLst>
          </a:prstGeom>
          <a:solidFill>
            <a:schemeClr val="accent2">
              <a:lumMod val="20000"/>
              <a:lumOff val="80000"/>
            </a:schemeClr>
          </a:solidFill>
          <a:ln w="635">
            <a:solidFill>
              <a:schemeClr val="accent1"/>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Non-conditioned space, </a:t>
            </a:r>
            <a:r>
              <a:rPr lang="en-AU" dirty="0">
                <a:solidFill>
                  <a:schemeClr val="tx1"/>
                </a:solidFill>
              </a:rPr>
              <a:t>if it has no mechanical </a:t>
            </a:r>
            <a:br>
              <a:rPr lang="en-AU" dirty="0">
                <a:solidFill>
                  <a:schemeClr val="tx1"/>
                </a:solidFill>
              </a:rPr>
            </a:br>
            <a:r>
              <a:rPr lang="en-AU" dirty="0">
                <a:solidFill>
                  <a:schemeClr val="tx1"/>
                </a:solidFill>
              </a:rPr>
              <a:t>heating or cooling</a:t>
            </a:r>
          </a:p>
          <a:p>
            <a:pPr algn="ctr">
              <a:spcBef>
                <a:spcPts val="200"/>
              </a:spcBef>
              <a:spcAft>
                <a:spcPts val="200"/>
              </a:spcAft>
            </a:pPr>
            <a:r>
              <a:rPr lang="en-AU" b="1" dirty="0">
                <a:solidFill>
                  <a:schemeClr val="tx1"/>
                </a:solidFill>
              </a:rPr>
              <a:t>Conditioned space, </a:t>
            </a:r>
            <a:r>
              <a:rPr lang="en-AU" dirty="0">
                <a:solidFill>
                  <a:schemeClr val="tx1"/>
                </a:solidFill>
              </a:rPr>
              <a:t>if it has any form of </a:t>
            </a:r>
            <a:br>
              <a:rPr lang="en-AU" dirty="0">
                <a:solidFill>
                  <a:schemeClr val="tx1"/>
                </a:solidFill>
              </a:rPr>
            </a:br>
            <a:r>
              <a:rPr lang="en-AU" dirty="0">
                <a:solidFill>
                  <a:schemeClr val="tx1"/>
                </a:solidFill>
              </a:rPr>
              <a:t>mechanical heating or cooling</a:t>
            </a:r>
          </a:p>
        </p:txBody>
      </p:sp>
    </p:spTree>
    <p:custDataLst>
      <p:tags r:id="rId1"/>
    </p:custDataLst>
    <p:extLst>
      <p:ext uri="{BB962C8B-B14F-4D97-AF65-F5344CB8AC3E}">
        <p14:creationId xmlns:p14="http://schemas.microsoft.com/office/powerpoint/2010/main" val="4162207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20"/>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5" grpId="0" animBg="1"/>
      <p:bldP spid="15" grpId="1" animBg="1"/>
      <p:bldP spid="17" grpId="0" animBg="1"/>
      <p:bldP spid="17" grpId="1" animBg="1"/>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8BF6CC-69B3-481B-9E2B-5D07E725365F}"/>
              </a:ext>
            </a:extLst>
          </p:cNvPr>
          <p:cNvSpPr>
            <a:spLocks noGrp="1"/>
          </p:cNvSpPr>
          <p:nvPr>
            <p:ph type="body" sz="quarter" idx="11"/>
          </p:nvPr>
        </p:nvSpPr>
        <p:spPr/>
        <p:txBody>
          <a:bodyPr/>
          <a:lstStyle/>
          <a:p>
            <a:r>
              <a:rPr lang="en-AU" dirty="0"/>
              <a:t>True or False?</a:t>
            </a:r>
          </a:p>
        </p:txBody>
      </p:sp>
      <p:pic>
        <p:nvPicPr>
          <p:cNvPr id="13" name="Vol Two Logo" descr="NCC Volume Two Logo. A stylised house in bright red.">
            <a:extLst>
              <a:ext uri="{FF2B5EF4-FFF2-40B4-BE49-F238E27FC236}">
                <a16:creationId xmlns="" xmlns:a16="http://schemas.microsoft.com/office/drawing/2014/main" id="{C2A953FA-6D56-4D2F-942C-01F80B20756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sp>
        <p:nvSpPr>
          <p:cNvPr id="3" name="Statement">
            <a:extLst>
              <a:ext uri="{FF2B5EF4-FFF2-40B4-BE49-F238E27FC236}">
                <a16:creationId xmlns="" xmlns:a16="http://schemas.microsoft.com/office/drawing/2014/main" id="{3EE33743-DCA2-4CEB-A9FC-7A370E68E64A}"/>
              </a:ext>
            </a:extLst>
          </p:cNvPr>
          <p:cNvSpPr txBox="1"/>
          <p:nvPr/>
        </p:nvSpPr>
        <p:spPr>
          <a:xfrm>
            <a:off x="417923" y="2002340"/>
            <a:ext cx="4124324" cy="3970318"/>
          </a:xfrm>
          <a:prstGeom prst="rect">
            <a:avLst/>
          </a:prstGeom>
          <a:noFill/>
        </p:spPr>
        <p:txBody>
          <a:bodyPr wrap="square" rtlCol="0">
            <a:spAutoFit/>
          </a:bodyPr>
          <a:lstStyle/>
          <a:p>
            <a:pPr>
              <a:spcAft>
                <a:spcPts val="600"/>
              </a:spcAft>
            </a:pPr>
            <a:r>
              <a:rPr lang="en-AU" sz="2800" dirty="0"/>
              <a:t>To meet the NCC energy efficiency Performance Requirements, all newly built Class 1 buildings in Australia must use the same amount of energy for heating, cooling &amp; other energy </a:t>
            </a:r>
            <a:r>
              <a:rPr lang="en-AU" sz="2800" dirty="0" smtClean="0"/>
              <a:t>requirements. </a:t>
            </a:r>
            <a:endParaRPr lang="en-AU" sz="2800" dirty="0"/>
          </a:p>
        </p:txBody>
      </p:sp>
      <p:grpSp>
        <p:nvGrpSpPr>
          <p:cNvPr id="4" name="False button">
            <a:extLst>
              <a:ext uri="{FF2B5EF4-FFF2-40B4-BE49-F238E27FC236}">
                <a16:creationId xmlns="" xmlns:a16="http://schemas.microsoft.com/office/drawing/2014/main" id="{DD3C4A91-DFB7-4B67-BBAD-2D6F8C05BA13}"/>
              </a:ext>
            </a:extLst>
          </p:cNvPr>
          <p:cNvGrpSpPr/>
          <p:nvPr/>
        </p:nvGrpSpPr>
        <p:grpSpPr>
          <a:xfrm>
            <a:off x="9890275" y="4531748"/>
            <a:ext cx="2042829" cy="523220"/>
            <a:chOff x="8552285" y="4732652"/>
            <a:chExt cx="2042829" cy="523220"/>
          </a:xfrm>
        </p:grpSpPr>
        <p:sp>
          <p:nvSpPr>
            <p:cNvPr id="5" name="TextBox 4">
              <a:extLst>
                <a:ext uri="{FF2B5EF4-FFF2-40B4-BE49-F238E27FC236}">
                  <a16:creationId xmlns=""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 xmlns:a16="http://schemas.microsoft.com/office/drawing/2014/main" id="{8A3051C6-C517-4F2D-8B7F-8FB437748CD4}"/>
                </a:ext>
              </a:extLst>
            </p:cNvPr>
            <p:cNvSpPr/>
            <p:nvPr/>
          </p:nvSpPr>
          <p:spPr>
            <a:xfrm>
              <a:off x="8552285" y="4743459"/>
              <a:ext cx="549364" cy="501606"/>
            </a:xfrm>
            <a:prstGeom prst="diamond">
              <a:avLst/>
            </a:prstGeom>
            <a:solidFill>
              <a:srgbClr val="5762A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 xmlns:a16="http://schemas.microsoft.com/office/drawing/2014/main" id="{9CA497A8-D91F-41D0-9C94-4CBDB1647B96}"/>
              </a:ext>
            </a:extLst>
          </p:cNvPr>
          <p:cNvGrpSpPr/>
          <p:nvPr/>
        </p:nvGrpSpPr>
        <p:grpSpPr>
          <a:xfrm>
            <a:off x="9890275" y="3413643"/>
            <a:ext cx="1883802" cy="523220"/>
            <a:chOff x="8552285" y="3853083"/>
            <a:chExt cx="1883802" cy="523220"/>
          </a:xfrm>
        </p:grpSpPr>
        <p:sp>
          <p:nvSpPr>
            <p:cNvPr id="8" name="Diamond 7">
              <a:extLst>
                <a:ext uri="{FF2B5EF4-FFF2-40B4-BE49-F238E27FC236}">
                  <a16:creationId xmlns="" xmlns:a16="http://schemas.microsoft.com/office/drawing/2014/main" id="{B5DC944E-E305-4611-B0E6-505DB7EB2FCE}"/>
                </a:ext>
              </a:extLst>
            </p:cNvPr>
            <p:cNvSpPr/>
            <p:nvPr/>
          </p:nvSpPr>
          <p:spPr>
            <a:xfrm>
              <a:off x="8552285" y="3863890"/>
              <a:ext cx="549364" cy="501606"/>
            </a:xfrm>
            <a:prstGeom prst="diamond">
              <a:avLst/>
            </a:prstGeom>
            <a:solidFill>
              <a:srgbClr val="5762A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 xmlns:a16="http://schemas.microsoft.com/office/drawing/2014/main" id="{99D6481B-532F-4A2B-9193-5732694A6B50}"/>
              </a:ext>
            </a:extLst>
          </p:cNvPr>
          <p:cNvSpPr/>
          <p:nvPr/>
        </p:nvSpPr>
        <p:spPr>
          <a:xfrm>
            <a:off x="5036746" y="1781503"/>
            <a:ext cx="4124324" cy="2249981"/>
          </a:xfrm>
          <a:prstGeom prst="wedgeRoundRectCallout">
            <a:avLst>
              <a:gd name="adj1" fmla="val 65760"/>
              <a:gd name="adj2" fmla="val 34130"/>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Sorry, that’s not right. </a:t>
            </a:r>
          </a:p>
          <a:p>
            <a:pPr algn="ctr">
              <a:spcBef>
                <a:spcPts val="200"/>
              </a:spcBef>
              <a:spcAft>
                <a:spcPts val="200"/>
              </a:spcAft>
            </a:pPr>
            <a:r>
              <a:rPr lang="en-AU" dirty="0">
                <a:solidFill>
                  <a:schemeClr val="tx1"/>
                </a:solidFill>
              </a:rPr>
              <a:t>All newly built Class 1 buildings must achieve a similar standard of energy efficiency.</a:t>
            </a:r>
          </a:p>
          <a:p>
            <a:pPr algn="ctr">
              <a:spcBef>
                <a:spcPts val="200"/>
              </a:spcBef>
              <a:spcAft>
                <a:spcPts val="200"/>
              </a:spcAft>
            </a:pPr>
            <a:r>
              <a:rPr lang="en-AU" dirty="0">
                <a:solidFill>
                  <a:schemeClr val="tx1"/>
                </a:solidFill>
              </a:rPr>
              <a:t>But the allowed energy use differs in different climate zones and because of other factors.</a:t>
            </a:r>
          </a:p>
        </p:txBody>
      </p:sp>
      <p:sp>
        <p:nvSpPr>
          <p:cNvPr id="11" name="False Speech Bubble">
            <a:extLst>
              <a:ext uri="{FF2B5EF4-FFF2-40B4-BE49-F238E27FC236}">
                <a16:creationId xmlns="" xmlns:a16="http://schemas.microsoft.com/office/drawing/2014/main" id="{9200A625-C2E4-4BD7-AAAC-8DAC9707263F}"/>
              </a:ext>
            </a:extLst>
          </p:cNvPr>
          <p:cNvSpPr/>
          <p:nvPr/>
        </p:nvSpPr>
        <p:spPr>
          <a:xfrm>
            <a:off x="5038395" y="4238297"/>
            <a:ext cx="4122674" cy="2255278"/>
          </a:xfrm>
          <a:prstGeom prst="wedgeRoundRectCallout">
            <a:avLst>
              <a:gd name="adj1" fmla="val 66709"/>
              <a:gd name="adj2" fmla="val -25912"/>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200"/>
              </a:spcBef>
              <a:spcAft>
                <a:spcPts val="200"/>
              </a:spcAft>
            </a:pPr>
            <a:r>
              <a:rPr lang="en-AU" b="1" dirty="0">
                <a:solidFill>
                  <a:schemeClr val="tx1"/>
                </a:solidFill>
              </a:rPr>
              <a:t>Yes, that’s right. </a:t>
            </a:r>
          </a:p>
          <a:p>
            <a:pPr algn="ctr">
              <a:spcBef>
                <a:spcPts val="200"/>
              </a:spcBef>
              <a:spcAft>
                <a:spcPts val="200"/>
              </a:spcAft>
            </a:pPr>
            <a:r>
              <a:rPr lang="en-AU" dirty="0">
                <a:solidFill>
                  <a:schemeClr val="tx1"/>
                </a:solidFill>
              </a:rPr>
              <a:t>All newly built Class 1 buildings must achieve a similar standard of energy efficiency.</a:t>
            </a:r>
          </a:p>
          <a:p>
            <a:pPr algn="ctr">
              <a:spcBef>
                <a:spcPts val="200"/>
              </a:spcBef>
              <a:spcAft>
                <a:spcPts val="200"/>
              </a:spcAft>
            </a:pPr>
            <a:r>
              <a:rPr lang="en-AU" dirty="0">
                <a:solidFill>
                  <a:schemeClr val="tx1"/>
                </a:solidFill>
              </a:rPr>
              <a:t>But the allowed energy use differs in different climate zones and because of other factors.</a:t>
            </a:r>
          </a:p>
        </p:txBody>
      </p:sp>
    </p:spTree>
    <p:custDataLst>
      <p:tags r:id="rId1"/>
    </p:custDataLst>
    <p:extLst>
      <p:ext uri="{BB962C8B-B14F-4D97-AF65-F5344CB8AC3E}">
        <p14:creationId xmlns:p14="http://schemas.microsoft.com/office/powerpoint/2010/main" val="1965073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normAutofit lnSpcReduction="10000"/>
          </a:bodyPr>
          <a:lstStyle/>
          <a:p>
            <a:r>
              <a:rPr lang="en-AU" dirty="0"/>
              <a:t>What elements do the energy efficiency provisions in </a:t>
            </a:r>
            <a:r>
              <a:rPr lang="en-AU" dirty="0" smtClean="0"/>
              <a:t>the Housing Provisions cover</a:t>
            </a:r>
            <a:r>
              <a:rPr lang="en-AU" dirty="0"/>
              <a:t>?</a:t>
            </a:r>
          </a:p>
        </p:txBody>
      </p:sp>
      <p:pic>
        <p:nvPicPr>
          <p:cNvPr id="4" name="Vol Two Logo" descr="NCC Volume Two Logo. A stylised house in bright red.">
            <a:extLst>
              <a:ext uri="{FF2B5EF4-FFF2-40B4-BE49-F238E27FC236}">
                <a16:creationId xmlns="" xmlns:a16="http://schemas.microsoft.com/office/drawing/2014/main" id="{BAFD0B4B-FBD9-4371-BB69-EF3B62BCD2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pic>
        <p:nvPicPr>
          <p:cNvPr id="5" name="Illustration" descr="Illustration of a house and garage, used to illustrate different aspects of building energy efficiency.">
            <a:extLst>
              <a:ext uri="{FF2B5EF4-FFF2-40B4-BE49-F238E27FC236}">
                <a16:creationId xmlns="" xmlns:a16="http://schemas.microsoft.com/office/drawing/2014/main" id="{15629BB5-F875-42BB-A970-AB760928F55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06874" y="2099757"/>
            <a:ext cx="6351777" cy="4007895"/>
          </a:xfrm>
          <a:prstGeom prst="rect">
            <a:avLst/>
          </a:prstGeom>
        </p:spPr>
      </p:pic>
      <p:sp>
        <p:nvSpPr>
          <p:cNvPr id="3" name="Rectangle 2"/>
          <p:cNvSpPr/>
          <p:nvPr/>
        </p:nvSpPr>
        <p:spPr>
          <a:xfrm>
            <a:off x="7616965" y="3835302"/>
            <a:ext cx="45719" cy="3693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p:cNvSpPr/>
          <p:nvPr/>
        </p:nvSpPr>
        <p:spPr>
          <a:xfrm>
            <a:off x="7231118" y="4183614"/>
            <a:ext cx="421056"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Oval 27"/>
          <p:cNvSpPr/>
          <p:nvPr/>
        </p:nvSpPr>
        <p:spPr>
          <a:xfrm>
            <a:off x="7634474" y="4183530"/>
            <a:ext cx="421056" cy="4580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Number 1">
            <a:extLst>
              <a:ext uri="{FF2B5EF4-FFF2-40B4-BE49-F238E27FC236}">
                <a16:creationId xmlns="" xmlns:a16="http://schemas.microsoft.com/office/drawing/2014/main" id="{6F6311BC-E48D-430D-BB74-A6635651ACF8}"/>
              </a:ext>
            </a:extLst>
          </p:cNvPr>
          <p:cNvSpPr txBox="1"/>
          <p:nvPr/>
        </p:nvSpPr>
        <p:spPr>
          <a:xfrm>
            <a:off x="443603" y="2329820"/>
            <a:ext cx="4925508" cy="369332"/>
          </a:xfrm>
          <a:prstGeom prst="rect">
            <a:avLst/>
          </a:prstGeom>
          <a:noFill/>
        </p:spPr>
        <p:txBody>
          <a:bodyPr wrap="square" rtlCol="0">
            <a:spAutoFit/>
          </a:bodyPr>
          <a:lstStyle/>
          <a:p>
            <a:r>
              <a:rPr lang="en-AU" b="1" dirty="0">
                <a:solidFill>
                  <a:schemeClr val="accent2"/>
                </a:solidFill>
              </a:rPr>
              <a:t>1. _______________________________ </a:t>
            </a:r>
          </a:p>
        </p:txBody>
      </p:sp>
      <p:sp>
        <p:nvSpPr>
          <p:cNvPr id="10" name="Number 2">
            <a:extLst>
              <a:ext uri="{FF2B5EF4-FFF2-40B4-BE49-F238E27FC236}">
                <a16:creationId xmlns="" xmlns:a16="http://schemas.microsoft.com/office/drawing/2014/main" id="{25E3F7E3-89FB-4934-A2AD-004B9604DFBB}"/>
              </a:ext>
            </a:extLst>
          </p:cNvPr>
          <p:cNvSpPr txBox="1"/>
          <p:nvPr/>
        </p:nvSpPr>
        <p:spPr>
          <a:xfrm>
            <a:off x="448371" y="3048535"/>
            <a:ext cx="4925507" cy="369332"/>
          </a:xfrm>
          <a:prstGeom prst="rect">
            <a:avLst/>
          </a:prstGeom>
          <a:noFill/>
        </p:spPr>
        <p:txBody>
          <a:bodyPr wrap="square" rtlCol="0">
            <a:spAutoFit/>
          </a:bodyPr>
          <a:lstStyle/>
          <a:p>
            <a:r>
              <a:rPr lang="en-AU" b="1" dirty="0">
                <a:solidFill>
                  <a:schemeClr val="accent2"/>
                </a:solidFill>
              </a:rPr>
              <a:t>2. _______________________________</a:t>
            </a:r>
          </a:p>
        </p:txBody>
      </p:sp>
      <p:sp>
        <p:nvSpPr>
          <p:cNvPr id="11" name="Number 3">
            <a:extLst>
              <a:ext uri="{FF2B5EF4-FFF2-40B4-BE49-F238E27FC236}">
                <a16:creationId xmlns="" xmlns:a16="http://schemas.microsoft.com/office/drawing/2014/main" id="{E4CE22E1-6EAC-4BA0-9482-DC11929E1DB2}"/>
              </a:ext>
            </a:extLst>
          </p:cNvPr>
          <p:cNvSpPr txBox="1"/>
          <p:nvPr/>
        </p:nvSpPr>
        <p:spPr>
          <a:xfrm>
            <a:off x="448371" y="3750027"/>
            <a:ext cx="4925507" cy="369332"/>
          </a:xfrm>
          <a:prstGeom prst="rect">
            <a:avLst/>
          </a:prstGeom>
          <a:noFill/>
        </p:spPr>
        <p:txBody>
          <a:bodyPr wrap="square" rtlCol="0">
            <a:spAutoFit/>
          </a:bodyPr>
          <a:lstStyle/>
          <a:p>
            <a:r>
              <a:rPr lang="en-AU" b="1" dirty="0">
                <a:solidFill>
                  <a:schemeClr val="accent2"/>
                </a:solidFill>
              </a:rPr>
              <a:t>3. _______________________________</a:t>
            </a:r>
          </a:p>
        </p:txBody>
      </p:sp>
      <p:sp>
        <p:nvSpPr>
          <p:cNvPr id="12" name="Number 4">
            <a:extLst>
              <a:ext uri="{FF2B5EF4-FFF2-40B4-BE49-F238E27FC236}">
                <a16:creationId xmlns="" xmlns:a16="http://schemas.microsoft.com/office/drawing/2014/main" id="{9A656868-5A4C-458B-87EE-E207C9EAB43D}"/>
              </a:ext>
            </a:extLst>
          </p:cNvPr>
          <p:cNvSpPr txBox="1"/>
          <p:nvPr/>
        </p:nvSpPr>
        <p:spPr>
          <a:xfrm>
            <a:off x="448371" y="4463317"/>
            <a:ext cx="4925507" cy="369332"/>
          </a:xfrm>
          <a:prstGeom prst="rect">
            <a:avLst/>
          </a:prstGeom>
          <a:noFill/>
        </p:spPr>
        <p:txBody>
          <a:bodyPr wrap="square" rtlCol="0">
            <a:spAutoFit/>
          </a:bodyPr>
          <a:lstStyle/>
          <a:p>
            <a:r>
              <a:rPr lang="en-AU" b="1" dirty="0">
                <a:solidFill>
                  <a:schemeClr val="accent2"/>
                </a:solidFill>
              </a:rPr>
              <a:t>4. _______________________________</a:t>
            </a:r>
          </a:p>
        </p:txBody>
      </p:sp>
      <p:sp>
        <p:nvSpPr>
          <p:cNvPr id="13" name="Number 5">
            <a:extLst>
              <a:ext uri="{FF2B5EF4-FFF2-40B4-BE49-F238E27FC236}">
                <a16:creationId xmlns="" xmlns:a16="http://schemas.microsoft.com/office/drawing/2014/main" id="{3774A843-996B-44F3-8DC1-5365BF16164A}"/>
              </a:ext>
            </a:extLst>
          </p:cNvPr>
          <p:cNvSpPr txBox="1"/>
          <p:nvPr/>
        </p:nvSpPr>
        <p:spPr>
          <a:xfrm>
            <a:off x="448371" y="5177602"/>
            <a:ext cx="4925507" cy="369332"/>
          </a:xfrm>
          <a:prstGeom prst="rect">
            <a:avLst/>
          </a:prstGeom>
          <a:noFill/>
        </p:spPr>
        <p:txBody>
          <a:bodyPr wrap="square" rtlCol="0">
            <a:spAutoFit/>
          </a:bodyPr>
          <a:lstStyle/>
          <a:p>
            <a:r>
              <a:rPr lang="en-AU" b="1" dirty="0">
                <a:solidFill>
                  <a:schemeClr val="accent2"/>
                </a:solidFill>
              </a:rPr>
              <a:t>5. _______________________________</a:t>
            </a:r>
          </a:p>
        </p:txBody>
      </p:sp>
      <p:sp>
        <p:nvSpPr>
          <p:cNvPr id="26" name="Number 6">
            <a:extLst>
              <a:ext uri="{FF2B5EF4-FFF2-40B4-BE49-F238E27FC236}">
                <a16:creationId xmlns="" xmlns:a16="http://schemas.microsoft.com/office/drawing/2014/main" id="{3774A843-996B-44F3-8DC1-5365BF16164A}"/>
              </a:ext>
            </a:extLst>
          </p:cNvPr>
          <p:cNvSpPr txBox="1"/>
          <p:nvPr/>
        </p:nvSpPr>
        <p:spPr>
          <a:xfrm>
            <a:off x="448372" y="5917979"/>
            <a:ext cx="4499730" cy="369332"/>
          </a:xfrm>
          <a:prstGeom prst="rect">
            <a:avLst/>
          </a:prstGeom>
          <a:noFill/>
        </p:spPr>
        <p:txBody>
          <a:bodyPr wrap="square" rtlCol="0">
            <a:spAutoFit/>
          </a:bodyPr>
          <a:lstStyle/>
          <a:p>
            <a:r>
              <a:rPr lang="en-AU" b="1" dirty="0">
                <a:solidFill>
                  <a:schemeClr val="accent2"/>
                </a:solidFill>
              </a:rPr>
              <a:t>6</a:t>
            </a:r>
            <a:r>
              <a:rPr lang="en-AU" b="1" dirty="0" smtClean="0">
                <a:solidFill>
                  <a:schemeClr val="accent2"/>
                </a:solidFill>
              </a:rPr>
              <a:t>. </a:t>
            </a:r>
            <a:r>
              <a:rPr lang="en-AU" b="1" dirty="0">
                <a:solidFill>
                  <a:schemeClr val="accent2"/>
                </a:solidFill>
              </a:rPr>
              <a:t>_______________________________</a:t>
            </a:r>
          </a:p>
        </p:txBody>
      </p:sp>
      <p:sp>
        <p:nvSpPr>
          <p:cNvPr id="15" name="1 Services cooling circle">
            <a:extLst>
              <a:ext uri="{FF2B5EF4-FFF2-40B4-BE49-F238E27FC236}">
                <a16:creationId xmlns="" xmlns:a16="http://schemas.microsoft.com/office/drawing/2014/main" id="{4495D3CC-AF8C-4DF0-8E63-4FDA4CB33D81}"/>
              </a:ext>
            </a:extLst>
          </p:cNvPr>
          <p:cNvSpPr/>
          <p:nvPr/>
        </p:nvSpPr>
        <p:spPr>
          <a:xfrm>
            <a:off x="6464389" y="2420529"/>
            <a:ext cx="1152576" cy="1168641"/>
          </a:xfrm>
          <a:prstGeom prst="ellipse">
            <a:avLst/>
          </a:prstGeom>
          <a:noFill/>
          <a:ln w="28575">
            <a:solidFill>
              <a:schemeClr val="accent2"/>
            </a:solidFill>
            <a:prstDash val="lgDash"/>
          </a:ln>
          <a:effectLst>
            <a:glow rad="63500">
              <a:schemeClr val="accent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1 Services heating circle" descr="Purple dashed circle around the heater inside the building.">
            <a:extLst>
              <a:ext uri="{FF2B5EF4-FFF2-40B4-BE49-F238E27FC236}">
                <a16:creationId xmlns="" xmlns:a16="http://schemas.microsoft.com/office/drawing/2014/main" id="{46B9F1AF-8829-4CFF-BEB9-8D0774E3D421}"/>
              </a:ext>
            </a:extLst>
          </p:cNvPr>
          <p:cNvSpPr/>
          <p:nvPr/>
        </p:nvSpPr>
        <p:spPr>
          <a:xfrm>
            <a:off x="8445589" y="4715848"/>
            <a:ext cx="1152576" cy="1168641"/>
          </a:xfrm>
          <a:prstGeom prst="ellipse">
            <a:avLst/>
          </a:prstGeom>
          <a:noFill/>
          <a:ln w="28575">
            <a:solidFill>
              <a:schemeClr val="accent2"/>
            </a:solidFill>
            <a:prstDash val="lgDash"/>
          </a:ln>
          <a:effectLst>
            <a:glow rad="63500">
              <a:schemeClr val="accent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2 Ceiling fans highlight circle" descr="Purple dashed circle around an illustration of wind entering through the building's window.">
            <a:extLst>
              <a:ext uri="{FF2B5EF4-FFF2-40B4-BE49-F238E27FC236}">
                <a16:creationId xmlns="" xmlns:a16="http://schemas.microsoft.com/office/drawing/2014/main" id="{BF3493F4-5106-4EBE-AC49-86CFFD5C6EA0}"/>
              </a:ext>
            </a:extLst>
          </p:cNvPr>
          <p:cNvSpPr/>
          <p:nvPr/>
        </p:nvSpPr>
        <p:spPr>
          <a:xfrm>
            <a:off x="7071919" y="3517458"/>
            <a:ext cx="1117638" cy="1115730"/>
          </a:xfrm>
          <a:prstGeom prst="ellipse">
            <a:avLst/>
          </a:prstGeom>
          <a:noFill/>
          <a:ln w="28575">
            <a:solidFill>
              <a:schemeClr val="accent2"/>
            </a:solidFill>
            <a:prstDash val="lgDash"/>
          </a:ln>
          <a:effectLst>
            <a:glow rad="63500">
              <a:schemeClr val="accent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3 Glazing highlight box" descr="Purple dashed rectangle around the window frame in the building.">
            <a:extLst>
              <a:ext uri="{FF2B5EF4-FFF2-40B4-BE49-F238E27FC236}">
                <a16:creationId xmlns="" xmlns:a16="http://schemas.microsoft.com/office/drawing/2014/main" id="{77FC108D-1D21-4470-960B-E880D3C4DAF3}"/>
              </a:ext>
            </a:extLst>
          </p:cNvPr>
          <p:cNvSpPr/>
          <p:nvPr/>
        </p:nvSpPr>
        <p:spPr>
          <a:xfrm>
            <a:off x="6357938" y="4128558"/>
            <a:ext cx="457950" cy="1115730"/>
          </a:xfrm>
          <a:prstGeom prst="rect">
            <a:avLst/>
          </a:prstGeom>
          <a:noFill/>
          <a:ln w="28575">
            <a:solidFill>
              <a:schemeClr val="accent2"/>
            </a:solidFill>
            <a:prstDash val="lgDash"/>
          </a:ln>
          <a:effectLst>
            <a:glow rad="63500">
              <a:schemeClr val="accent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4 Sealing highlight circle" descr="Purple dashed circle around an illustration of heat being lost through the building's envelope.">
            <a:extLst>
              <a:ext uri="{FF2B5EF4-FFF2-40B4-BE49-F238E27FC236}">
                <a16:creationId xmlns="" xmlns:a16="http://schemas.microsoft.com/office/drawing/2014/main" id="{21C05757-445D-4CD2-80A9-9C139FF8F99C}"/>
              </a:ext>
            </a:extLst>
          </p:cNvPr>
          <p:cNvSpPr/>
          <p:nvPr/>
        </p:nvSpPr>
        <p:spPr>
          <a:xfrm>
            <a:off x="8197822" y="3297736"/>
            <a:ext cx="1117639" cy="1115730"/>
          </a:xfrm>
          <a:prstGeom prst="ellipse">
            <a:avLst/>
          </a:prstGeom>
          <a:noFill/>
          <a:ln w="28575">
            <a:solidFill>
              <a:schemeClr val="accent2"/>
            </a:solidFill>
            <a:prstDash val="lgDash"/>
          </a:ln>
          <a:effectLst>
            <a:glow rad="63500">
              <a:schemeClr val="accent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5 Building fabric highlight rectangle" descr="Solid purple outline showing the location of the building fabric.">
            <a:extLst>
              <a:ext uri="{FF2B5EF4-FFF2-40B4-BE49-F238E27FC236}">
                <a16:creationId xmlns="" xmlns:a16="http://schemas.microsoft.com/office/drawing/2014/main" id="{910E5140-D4B4-4AB9-BD79-579738BAA8AD}"/>
              </a:ext>
            </a:extLst>
          </p:cNvPr>
          <p:cNvSpPr/>
          <p:nvPr/>
        </p:nvSpPr>
        <p:spPr>
          <a:xfrm>
            <a:off x="6677820" y="3906237"/>
            <a:ext cx="2966255" cy="1692000"/>
          </a:xfrm>
          <a:prstGeom prst="rect">
            <a:avLst/>
          </a:prstGeom>
          <a:noFill/>
          <a:ln w="101600">
            <a:solidFill>
              <a:schemeClr val="accent2"/>
            </a:solidFill>
            <a:prstDash val="solid"/>
          </a:ln>
          <a:effectLst>
            <a:glow rad="63500">
              <a:schemeClr val="accent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Whole of home energy square"/>
          <p:cNvSpPr/>
          <p:nvPr/>
        </p:nvSpPr>
        <p:spPr>
          <a:xfrm>
            <a:off x="6156250" y="2179674"/>
            <a:ext cx="5571461" cy="4113754"/>
          </a:xfrm>
          <a:prstGeom prst="rect">
            <a:avLst/>
          </a:prstGeom>
          <a:noFill/>
          <a:ln w="38100" cmpd="sng">
            <a:solidFill>
              <a:schemeClr val="accent2"/>
            </a:solidFill>
            <a:prstDash val="lgDash"/>
          </a:ln>
          <a:effectLst>
            <a:glow rad="63500">
              <a:schemeClr val="accent2">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1 Answer Domestic services" descr="Purple dashed circle around the evaporative cooler on the building's roof.">
            <a:extLst>
              <a:ext uri="{FF2B5EF4-FFF2-40B4-BE49-F238E27FC236}">
                <a16:creationId xmlns="" xmlns:a16="http://schemas.microsoft.com/office/drawing/2014/main" id="{34C1B213-CCDC-41AA-AAA0-9508CB0CBA3B}"/>
              </a:ext>
            </a:extLst>
          </p:cNvPr>
          <p:cNvSpPr txBox="1"/>
          <p:nvPr/>
        </p:nvSpPr>
        <p:spPr>
          <a:xfrm>
            <a:off x="752470" y="2250739"/>
            <a:ext cx="4618695" cy="369332"/>
          </a:xfrm>
          <a:prstGeom prst="rect">
            <a:avLst/>
          </a:prstGeom>
          <a:noFill/>
        </p:spPr>
        <p:txBody>
          <a:bodyPr wrap="square" rtlCol="0">
            <a:spAutoFit/>
          </a:bodyPr>
          <a:lstStyle/>
          <a:p>
            <a:r>
              <a:rPr lang="en-AU" b="1" dirty="0" smtClean="0"/>
              <a:t>Services, Part 13.7</a:t>
            </a:r>
            <a:endParaRPr lang="en-AU" b="1" dirty="0"/>
          </a:p>
        </p:txBody>
      </p:sp>
      <p:sp>
        <p:nvSpPr>
          <p:cNvPr id="22" name="2 Answer Ceiling fans">
            <a:extLst>
              <a:ext uri="{FF2B5EF4-FFF2-40B4-BE49-F238E27FC236}">
                <a16:creationId xmlns="" xmlns:a16="http://schemas.microsoft.com/office/drawing/2014/main" id="{D69BDB30-8077-4660-9340-152012701594}"/>
              </a:ext>
            </a:extLst>
          </p:cNvPr>
          <p:cNvSpPr txBox="1"/>
          <p:nvPr/>
        </p:nvSpPr>
        <p:spPr>
          <a:xfrm>
            <a:off x="752470" y="2965024"/>
            <a:ext cx="4618695" cy="369332"/>
          </a:xfrm>
          <a:prstGeom prst="rect">
            <a:avLst/>
          </a:prstGeom>
          <a:noFill/>
        </p:spPr>
        <p:txBody>
          <a:bodyPr wrap="square" rtlCol="0">
            <a:spAutoFit/>
          </a:bodyPr>
          <a:lstStyle/>
          <a:p>
            <a:r>
              <a:rPr lang="en-AU" b="1" dirty="0" smtClean="0"/>
              <a:t>Ceiling fans, Part 13.5</a:t>
            </a:r>
            <a:endParaRPr lang="en-AU" b="1" dirty="0"/>
          </a:p>
        </p:txBody>
      </p:sp>
      <p:sp>
        <p:nvSpPr>
          <p:cNvPr id="23" name="3 Answer External glazing">
            <a:extLst>
              <a:ext uri="{FF2B5EF4-FFF2-40B4-BE49-F238E27FC236}">
                <a16:creationId xmlns="" xmlns:a16="http://schemas.microsoft.com/office/drawing/2014/main" id="{709915B8-D121-4928-B34D-3903F09978EE}"/>
              </a:ext>
            </a:extLst>
          </p:cNvPr>
          <p:cNvSpPr txBox="1"/>
          <p:nvPr/>
        </p:nvSpPr>
        <p:spPr>
          <a:xfrm>
            <a:off x="752470" y="3681125"/>
            <a:ext cx="4618695" cy="369332"/>
          </a:xfrm>
          <a:prstGeom prst="rect">
            <a:avLst/>
          </a:prstGeom>
          <a:noFill/>
        </p:spPr>
        <p:txBody>
          <a:bodyPr wrap="square" rtlCol="0">
            <a:spAutoFit/>
          </a:bodyPr>
          <a:lstStyle/>
          <a:p>
            <a:r>
              <a:rPr lang="en-AU" b="1" dirty="0"/>
              <a:t>External glazing, </a:t>
            </a:r>
            <a:r>
              <a:rPr lang="en-AU" b="1" dirty="0" smtClean="0"/>
              <a:t>Part 13.3</a:t>
            </a:r>
            <a:endParaRPr lang="en-AU" b="1" dirty="0"/>
          </a:p>
        </p:txBody>
      </p:sp>
      <p:sp>
        <p:nvSpPr>
          <p:cNvPr id="24" name="4 Answer Building sealing">
            <a:extLst>
              <a:ext uri="{FF2B5EF4-FFF2-40B4-BE49-F238E27FC236}">
                <a16:creationId xmlns="" xmlns:a16="http://schemas.microsoft.com/office/drawing/2014/main" id="{14E54E3A-CCEF-4ED4-AB99-B5EBF7716F75}"/>
              </a:ext>
            </a:extLst>
          </p:cNvPr>
          <p:cNvSpPr txBox="1"/>
          <p:nvPr/>
        </p:nvSpPr>
        <p:spPr>
          <a:xfrm>
            <a:off x="747702" y="4389985"/>
            <a:ext cx="4618695" cy="369332"/>
          </a:xfrm>
          <a:prstGeom prst="rect">
            <a:avLst/>
          </a:prstGeom>
          <a:noFill/>
        </p:spPr>
        <p:txBody>
          <a:bodyPr wrap="square" rtlCol="0">
            <a:spAutoFit/>
          </a:bodyPr>
          <a:lstStyle/>
          <a:p>
            <a:r>
              <a:rPr lang="en-AU" b="1" dirty="0"/>
              <a:t>Building sealing, </a:t>
            </a:r>
            <a:r>
              <a:rPr lang="en-AU" b="1" dirty="0" smtClean="0"/>
              <a:t>Part 13.4</a:t>
            </a:r>
            <a:endParaRPr lang="en-AU" b="1" dirty="0"/>
          </a:p>
        </p:txBody>
      </p:sp>
      <p:sp>
        <p:nvSpPr>
          <p:cNvPr id="25" name="5 Answer Building fabric">
            <a:extLst>
              <a:ext uri="{FF2B5EF4-FFF2-40B4-BE49-F238E27FC236}">
                <a16:creationId xmlns="" xmlns:a16="http://schemas.microsoft.com/office/drawing/2014/main" id="{18B0DBC8-0C07-406A-8779-2E9F2317E219}"/>
              </a:ext>
            </a:extLst>
          </p:cNvPr>
          <p:cNvSpPr txBox="1"/>
          <p:nvPr/>
        </p:nvSpPr>
        <p:spPr>
          <a:xfrm>
            <a:off x="742934" y="5099837"/>
            <a:ext cx="4618695" cy="369332"/>
          </a:xfrm>
          <a:prstGeom prst="rect">
            <a:avLst/>
          </a:prstGeom>
          <a:noFill/>
        </p:spPr>
        <p:txBody>
          <a:bodyPr wrap="square" rtlCol="0">
            <a:spAutoFit/>
          </a:bodyPr>
          <a:lstStyle/>
          <a:p>
            <a:r>
              <a:rPr lang="en-AU" b="1" dirty="0"/>
              <a:t>Building fabric, </a:t>
            </a:r>
            <a:r>
              <a:rPr lang="en-AU" b="1" dirty="0" smtClean="0"/>
              <a:t>Part 13.2</a:t>
            </a:r>
            <a:endParaRPr lang="en-AU" b="1" dirty="0"/>
          </a:p>
        </p:txBody>
      </p:sp>
      <p:sp>
        <p:nvSpPr>
          <p:cNvPr id="27" name="6 Answer Whole of home energy usage">
            <a:extLst>
              <a:ext uri="{FF2B5EF4-FFF2-40B4-BE49-F238E27FC236}">
                <a16:creationId xmlns="" xmlns:a16="http://schemas.microsoft.com/office/drawing/2014/main" id="{18B0DBC8-0C07-406A-8779-2E9F2317E219}"/>
              </a:ext>
            </a:extLst>
          </p:cNvPr>
          <p:cNvSpPr txBox="1"/>
          <p:nvPr/>
        </p:nvSpPr>
        <p:spPr>
          <a:xfrm>
            <a:off x="752471" y="5814122"/>
            <a:ext cx="4609158" cy="369332"/>
          </a:xfrm>
          <a:prstGeom prst="rect">
            <a:avLst/>
          </a:prstGeom>
          <a:noFill/>
        </p:spPr>
        <p:txBody>
          <a:bodyPr wrap="square" rtlCol="0">
            <a:spAutoFit/>
          </a:bodyPr>
          <a:lstStyle/>
          <a:p>
            <a:r>
              <a:rPr lang="en-AU" b="1" dirty="0" smtClean="0"/>
              <a:t>Whole of home energy usage, Part 13.6</a:t>
            </a:r>
            <a:endParaRPr lang="en-AU" b="1" dirty="0"/>
          </a:p>
        </p:txBody>
      </p:sp>
    </p:spTree>
    <p:custDataLst>
      <p:tags r:id="rId1"/>
    </p:custDataLst>
    <p:extLst>
      <p:ext uri="{BB962C8B-B14F-4D97-AF65-F5344CB8AC3E}">
        <p14:creationId xmlns:p14="http://schemas.microsoft.com/office/powerpoint/2010/main" val="2605407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21"/>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1" restart="whenNotActive" fill="hold" evtFilter="cancelBubble" nodeType="interactiveSeq">
                <p:stCondLst>
                  <p:cond evt="onClick" delay="0">
                    <p:tgtEl>
                      <p:spTgt spid="23"/>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6" restart="whenNotActive" fill="hold" evtFilter="cancelBubble" nodeType="interactiveSeq">
                <p:stCondLst>
                  <p:cond evt="onClick" delay="0">
                    <p:tgtEl>
                      <p:spTgt spid="24"/>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25"/>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7" grpId="0" animBg="1"/>
      <p:bldP spid="21" grpId="0"/>
      <p:bldP spid="22" grpId="0"/>
      <p:bldP spid="23" grpId="0"/>
      <p:bldP spid="24" grpId="0"/>
      <p:bldP spid="25"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F78BF6CC-69B3-481B-9E2B-5D07E725365F}"/>
              </a:ext>
            </a:extLst>
          </p:cNvPr>
          <p:cNvSpPr>
            <a:spLocks noGrp="1"/>
          </p:cNvSpPr>
          <p:nvPr>
            <p:ph type="body" sz="quarter" idx="11"/>
          </p:nvPr>
        </p:nvSpPr>
        <p:spPr/>
        <p:txBody>
          <a:bodyPr/>
          <a:lstStyle/>
          <a:p>
            <a:r>
              <a:rPr lang="en-AU" dirty="0"/>
              <a:t>True or False?</a:t>
            </a:r>
          </a:p>
        </p:txBody>
      </p:sp>
      <p:pic>
        <p:nvPicPr>
          <p:cNvPr id="13" name="Vol Two Logo" descr="NCC Volume Two Logo. A stylised house in bright red.">
            <a:extLst>
              <a:ext uri="{FF2B5EF4-FFF2-40B4-BE49-F238E27FC236}">
                <a16:creationId xmlns="" xmlns:a16="http://schemas.microsoft.com/office/drawing/2014/main" id="{C2A953FA-6D56-4D2F-942C-01F80B20756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sp>
        <p:nvSpPr>
          <p:cNvPr id="3" name="Statement">
            <a:extLst>
              <a:ext uri="{FF2B5EF4-FFF2-40B4-BE49-F238E27FC236}">
                <a16:creationId xmlns="" xmlns:a16="http://schemas.microsoft.com/office/drawing/2014/main" id="{3EE33743-DCA2-4CEB-A9FC-7A370E68E64A}"/>
              </a:ext>
            </a:extLst>
          </p:cNvPr>
          <p:cNvSpPr txBox="1"/>
          <p:nvPr/>
        </p:nvSpPr>
        <p:spPr>
          <a:xfrm>
            <a:off x="532223" y="1994568"/>
            <a:ext cx="3739740" cy="3970318"/>
          </a:xfrm>
          <a:prstGeom prst="rect">
            <a:avLst/>
          </a:prstGeom>
          <a:noFill/>
        </p:spPr>
        <p:txBody>
          <a:bodyPr wrap="square" rtlCol="0">
            <a:spAutoFit/>
          </a:bodyPr>
          <a:lstStyle/>
          <a:p>
            <a:pPr>
              <a:spcAft>
                <a:spcPts val="600"/>
              </a:spcAft>
            </a:pPr>
            <a:r>
              <a:rPr lang="en-AU" sz="2800" dirty="0"/>
              <a:t>Every new Class 1 building in Australia must have a NatHERS </a:t>
            </a:r>
            <a:r>
              <a:rPr lang="en-AU" sz="2800" dirty="0" smtClean="0"/>
              <a:t>energy rating </a:t>
            </a:r>
            <a:r>
              <a:rPr lang="en-AU" sz="2800" dirty="0"/>
              <a:t>to demonstrate that it meets the NCC energy efficiency Performance Requirements.</a:t>
            </a:r>
          </a:p>
        </p:txBody>
      </p:sp>
      <p:grpSp>
        <p:nvGrpSpPr>
          <p:cNvPr id="4" name="False button">
            <a:extLst>
              <a:ext uri="{FF2B5EF4-FFF2-40B4-BE49-F238E27FC236}">
                <a16:creationId xmlns="" xmlns:a16="http://schemas.microsoft.com/office/drawing/2014/main" id="{DD3C4A91-DFB7-4B67-BBAD-2D6F8C05BA13}"/>
              </a:ext>
            </a:extLst>
          </p:cNvPr>
          <p:cNvGrpSpPr/>
          <p:nvPr/>
        </p:nvGrpSpPr>
        <p:grpSpPr>
          <a:xfrm>
            <a:off x="9890275" y="4531748"/>
            <a:ext cx="2042829" cy="523220"/>
            <a:chOff x="8552285" y="4732652"/>
            <a:chExt cx="2042829" cy="523220"/>
          </a:xfrm>
        </p:grpSpPr>
        <p:sp>
          <p:nvSpPr>
            <p:cNvPr id="5" name="TextBox 4">
              <a:extLst>
                <a:ext uri="{FF2B5EF4-FFF2-40B4-BE49-F238E27FC236}">
                  <a16:creationId xmlns="" xmlns:a16="http://schemas.microsoft.com/office/drawing/2014/main" id="{0BE993A8-59EA-441D-9DE4-00F154712E29}"/>
                </a:ext>
              </a:extLst>
            </p:cNvPr>
            <p:cNvSpPr txBox="1"/>
            <p:nvPr/>
          </p:nvSpPr>
          <p:spPr>
            <a:xfrm>
              <a:off x="9191768" y="4732652"/>
              <a:ext cx="1403346" cy="523220"/>
            </a:xfrm>
            <a:prstGeom prst="rect">
              <a:avLst/>
            </a:prstGeom>
            <a:noFill/>
          </p:spPr>
          <p:txBody>
            <a:bodyPr wrap="square" rtlCol="0">
              <a:spAutoFit/>
            </a:bodyPr>
            <a:lstStyle/>
            <a:p>
              <a:r>
                <a:rPr lang="en-AU" sz="2800" dirty="0"/>
                <a:t>False</a:t>
              </a:r>
            </a:p>
          </p:txBody>
        </p:sp>
        <p:sp>
          <p:nvSpPr>
            <p:cNvPr id="6" name="Diamond 5">
              <a:extLst>
                <a:ext uri="{FF2B5EF4-FFF2-40B4-BE49-F238E27FC236}">
                  <a16:creationId xmlns="" xmlns:a16="http://schemas.microsoft.com/office/drawing/2014/main" id="{8A3051C6-C517-4F2D-8B7F-8FB437748CD4}"/>
                </a:ext>
              </a:extLst>
            </p:cNvPr>
            <p:cNvSpPr/>
            <p:nvPr/>
          </p:nvSpPr>
          <p:spPr>
            <a:xfrm>
              <a:off x="8552285" y="4743459"/>
              <a:ext cx="549364" cy="501606"/>
            </a:xfrm>
            <a:prstGeom prst="diamond">
              <a:avLst/>
            </a:prstGeom>
            <a:solidFill>
              <a:srgbClr val="5762A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 name="True button">
            <a:extLst>
              <a:ext uri="{FF2B5EF4-FFF2-40B4-BE49-F238E27FC236}">
                <a16:creationId xmlns="" xmlns:a16="http://schemas.microsoft.com/office/drawing/2014/main" id="{9CA497A8-D91F-41D0-9C94-4CBDB1647B96}"/>
              </a:ext>
            </a:extLst>
          </p:cNvPr>
          <p:cNvGrpSpPr/>
          <p:nvPr/>
        </p:nvGrpSpPr>
        <p:grpSpPr>
          <a:xfrm>
            <a:off x="9890275" y="3413643"/>
            <a:ext cx="1883802" cy="523220"/>
            <a:chOff x="8552285" y="3853083"/>
            <a:chExt cx="1883802" cy="523220"/>
          </a:xfrm>
        </p:grpSpPr>
        <p:sp>
          <p:nvSpPr>
            <p:cNvPr id="8" name="Diamond 7">
              <a:extLst>
                <a:ext uri="{FF2B5EF4-FFF2-40B4-BE49-F238E27FC236}">
                  <a16:creationId xmlns="" xmlns:a16="http://schemas.microsoft.com/office/drawing/2014/main" id="{B5DC944E-E305-4611-B0E6-505DB7EB2FCE}"/>
                </a:ext>
              </a:extLst>
            </p:cNvPr>
            <p:cNvSpPr/>
            <p:nvPr/>
          </p:nvSpPr>
          <p:spPr>
            <a:xfrm>
              <a:off x="8552285" y="3863890"/>
              <a:ext cx="549364" cy="501606"/>
            </a:xfrm>
            <a:prstGeom prst="diamond">
              <a:avLst/>
            </a:prstGeom>
            <a:solidFill>
              <a:srgbClr val="5762A7"/>
            </a:solidFill>
            <a:ln>
              <a:solidFill>
                <a:srgbClr val="193C6A"/>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 xmlns:a16="http://schemas.microsoft.com/office/drawing/2014/main" id="{78BB2666-1909-4307-BE4D-46C8D5373959}"/>
                </a:ext>
              </a:extLst>
            </p:cNvPr>
            <p:cNvSpPr txBox="1"/>
            <p:nvPr/>
          </p:nvSpPr>
          <p:spPr>
            <a:xfrm>
              <a:off x="9191768" y="3853083"/>
              <a:ext cx="1244319" cy="523220"/>
            </a:xfrm>
            <a:prstGeom prst="rect">
              <a:avLst/>
            </a:prstGeom>
            <a:noFill/>
          </p:spPr>
          <p:txBody>
            <a:bodyPr wrap="square" rtlCol="0">
              <a:spAutoFit/>
            </a:bodyPr>
            <a:lstStyle/>
            <a:p>
              <a:r>
                <a:rPr lang="en-AU" sz="2800" dirty="0"/>
                <a:t>True</a:t>
              </a:r>
            </a:p>
          </p:txBody>
        </p:sp>
      </p:grpSp>
      <p:sp>
        <p:nvSpPr>
          <p:cNvPr id="10" name="True Speech Bubble">
            <a:extLst>
              <a:ext uri="{FF2B5EF4-FFF2-40B4-BE49-F238E27FC236}">
                <a16:creationId xmlns="" xmlns:a16="http://schemas.microsoft.com/office/drawing/2014/main" id="{99D6481B-532F-4A2B-9193-5732694A6B50}"/>
              </a:ext>
            </a:extLst>
          </p:cNvPr>
          <p:cNvSpPr/>
          <p:nvPr/>
        </p:nvSpPr>
        <p:spPr>
          <a:xfrm>
            <a:off x="4572000" y="1981529"/>
            <a:ext cx="4972053" cy="4176385"/>
          </a:xfrm>
          <a:prstGeom prst="wedgeRoundRectCallout">
            <a:avLst>
              <a:gd name="adj1" fmla="val 55285"/>
              <a:gd name="adj2" fmla="val -9474"/>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300"/>
              </a:spcBef>
              <a:spcAft>
                <a:spcPts val="300"/>
              </a:spcAft>
            </a:pPr>
            <a:r>
              <a:rPr lang="en-AU" sz="2000" b="1" dirty="0">
                <a:solidFill>
                  <a:schemeClr val="tx1"/>
                </a:solidFill>
              </a:rPr>
              <a:t>Sorry, that’s not right:</a:t>
            </a:r>
          </a:p>
          <a:p>
            <a:pPr marL="342900" indent="-342900">
              <a:spcBef>
                <a:spcPts val="300"/>
              </a:spcBef>
              <a:spcAft>
                <a:spcPts val="300"/>
              </a:spcAft>
              <a:buFont typeface="Arial" panose="020B0604020202020204" pitchFamily="34" charset="0"/>
              <a:buChar char="•"/>
            </a:pPr>
            <a:r>
              <a:rPr lang="en-AU" sz="2000" dirty="0">
                <a:solidFill>
                  <a:schemeClr val="tx1"/>
                </a:solidFill>
              </a:rPr>
              <a:t>A designer or builder can demonstrate compliance against each of the elemental </a:t>
            </a:r>
            <a:r>
              <a:rPr lang="en-AU" sz="2000" dirty="0" smtClean="0">
                <a:solidFill>
                  <a:schemeClr val="tx1"/>
                </a:solidFill>
              </a:rPr>
              <a:t>DTS Provisions </a:t>
            </a:r>
            <a:r>
              <a:rPr lang="en-AU" sz="2000" dirty="0">
                <a:solidFill>
                  <a:schemeClr val="tx1"/>
                </a:solidFill>
              </a:rPr>
              <a:t>instead of doing </a:t>
            </a:r>
            <a:r>
              <a:rPr lang="en-AU" sz="2000" dirty="0" smtClean="0">
                <a:solidFill>
                  <a:schemeClr val="tx1"/>
                </a:solidFill>
              </a:rPr>
              <a:t>a NatHERS energy rating</a:t>
            </a:r>
            <a:endParaRPr lang="en-AU" sz="2000" dirty="0">
              <a:solidFill>
                <a:schemeClr val="tx1"/>
              </a:solidFill>
            </a:endParaRPr>
          </a:p>
          <a:p>
            <a:pPr marL="342900" indent="-342900">
              <a:spcBef>
                <a:spcPts val="300"/>
              </a:spcBef>
              <a:spcAft>
                <a:spcPts val="300"/>
              </a:spcAft>
              <a:buFont typeface="Arial" panose="020B0604020202020204" pitchFamily="34" charset="0"/>
              <a:buChar char="•"/>
            </a:pPr>
            <a:r>
              <a:rPr lang="en-AU" sz="2000" dirty="0">
                <a:solidFill>
                  <a:schemeClr val="tx1"/>
                </a:solidFill>
              </a:rPr>
              <a:t>In </a:t>
            </a:r>
            <a:r>
              <a:rPr lang="en-AU" sz="2000" dirty="0" smtClean="0">
                <a:solidFill>
                  <a:schemeClr val="tx1"/>
                </a:solidFill>
              </a:rPr>
              <a:t>NSW, </a:t>
            </a:r>
            <a:r>
              <a:rPr lang="en-AU" sz="2000" dirty="0">
                <a:solidFill>
                  <a:schemeClr val="tx1"/>
                </a:solidFill>
              </a:rPr>
              <a:t>BASIX ratings are used instead of NatHERS </a:t>
            </a:r>
            <a:r>
              <a:rPr lang="en-AU" sz="2000" dirty="0" smtClean="0">
                <a:solidFill>
                  <a:schemeClr val="tx1"/>
                </a:solidFill>
              </a:rPr>
              <a:t>energy ratings</a:t>
            </a:r>
            <a:endParaRPr lang="en-AU" sz="2000" dirty="0">
              <a:solidFill>
                <a:schemeClr val="tx1"/>
              </a:solidFill>
            </a:endParaRPr>
          </a:p>
          <a:p>
            <a:pPr marL="342900" indent="-342900">
              <a:spcBef>
                <a:spcPts val="300"/>
              </a:spcBef>
              <a:spcAft>
                <a:spcPts val="300"/>
              </a:spcAft>
              <a:buFont typeface="Arial" panose="020B0604020202020204" pitchFamily="34" charset="0"/>
              <a:buChar char="•"/>
            </a:pPr>
            <a:r>
              <a:rPr lang="en-AU" sz="2000" dirty="0">
                <a:solidFill>
                  <a:schemeClr val="tx1"/>
                </a:solidFill>
              </a:rPr>
              <a:t>A different approach may be used through a Performance Solution</a:t>
            </a:r>
          </a:p>
        </p:txBody>
      </p:sp>
      <p:sp>
        <p:nvSpPr>
          <p:cNvPr id="11" name="False Speech Bubble">
            <a:extLst>
              <a:ext uri="{FF2B5EF4-FFF2-40B4-BE49-F238E27FC236}">
                <a16:creationId xmlns="" xmlns:a16="http://schemas.microsoft.com/office/drawing/2014/main" id="{9200A625-C2E4-4BD7-AAAC-8DAC9707263F}"/>
              </a:ext>
            </a:extLst>
          </p:cNvPr>
          <p:cNvSpPr/>
          <p:nvPr/>
        </p:nvSpPr>
        <p:spPr>
          <a:xfrm>
            <a:off x="4508500" y="2214562"/>
            <a:ext cx="5048256" cy="4329113"/>
          </a:xfrm>
          <a:prstGeom prst="wedgeRoundRectCallout">
            <a:avLst>
              <a:gd name="adj1" fmla="val 55112"/>
              <a:gd name="adj2" fmla="val 9402"/>
              <a:gd name="adj3" fmla="val 16667"/>
            </a:avLst>
          </a:prstGeom>
          <a:solidFill>
            <a:srgbClr val="DADEF4"/>
          </a:solidFill>
          <a:ln w="635">
            <a:solidFill>
              <a:srgbClr val="193C6A"/>
            </a:solidFill>
          </a:ln>
          <a:effectLst>
            <a:outerShdw blurRad="63500" sx="102000" sy="102000" algn="ctr">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spcBef>
                <a:spcPts val="200"/>
              </a:spcBef>
              <a:spcAft>
                <a:spcPts val="200"/>
              </a:spcAft>
            </a:pPr>
            <a:r>
              <a:rPr lang="en-AU" sz="2000" b="1" dirty="0">
                <a:solidFill>
                  <a:schemeClr val="tx1"/>
                </a:solidFill>
              </a:rPr>
              <a:t>Yes, that’s right:</a:t>
            </a:r>
          </a:p>
          <a:p>
            <a:pPr marL="342900" indent="-342900">
              <a:spcBef>
                <a:spcPts val="300"/>
              </a:spcBef>
              <a:spcAft>
                <a:spcPts val="300"/>
              </a:spcAft>
              <a:buFont typeface="Arial" panose="020B0604020202020204" pitchFamily="34" charset="0"/>
              <a:buChar char="•"/>
            </a:pPr>
            <a:r>
              <a:rPr lang="en-AU" sz="2000" dirty="0">
                <a:solidFill>
                  <a:schemeClr val="tx1"/>
                </a:solidFill>
              </a:rPr>
              <a:t>A designer or builder can demonstrate compliance against each of the elemental </a:t>
            </a:r>
            <a:r>
              <a:rPr lang="en-AU" sz="2000" dirty="0" smtClean="0">
                <a:solidFill>
                  <a:schemeClr val="tx1"/>
                </a:solidFill>
              </a:rPr>
              <a:t>DTS Provisions </a:t>
            </a:r>
            <a:r>
              <a:rPr lang="en-AU" sz="2000" dirty="0">
                <a:solidFill>
                  <a:schemeClr val="tx1"/>
                </a:solidFill>
              </a:rPr>
              <a:t>instead of doing </a:t>
            </a:r>
            <a:r>
              <a:rPr lang="en-AU" sz="2000" dirty="0" smtClean="0">
                <a:solidFill>
                  <a:schemeClr val="tx1"/>
                </a:solidFill>
              </a:rPr>
              <a:t>a NatHERS energy rating</a:t>
            </a:r>
            <a:endParaRPr lang="en-AU" sz="2000" dirty="0">
              <a:solidFill>
                <a:schemeClr val="tx1"/>
              </a:solidFill>
            </a:endParaRPr>
          </a:p>
          <a:p>
            <a:pPr marL="342900" indent="-342900">
              <a:spcBef>
                <a:spcPts val="300"/>
              </a:spcBef>
              <a:spcAft>
                <a:spcPts val="300"/>
              </a:spcAft>
              <a:buFont typeface="Arial" panose="020B0604020202020204" pitchFamily="34" charset="0"/>
              <a:buChar char="•"/>
            </a:pPr>
            <a:r>
              <a:rPr lang="en-AU" sz="2000" dirty="0">
                <a:solidFill>
                  <a:schemeClr val="tx1"/>
                </a:solidFill>
              </a:rPr>
              <a:t>In </a:t>
            </a:r>
            <a:r>
              <a:rPr lang="en-AU" sz="2000" dirty="0" smtClean="0">
                <a:solidFill>
                  <a:schemeClr val="tx1"/>
                </a:solidFill>
              </a:rPr>
              <a:t>NSW, </a:t>
            </a:r>
            <a:r>
              <a:rPr lang="en-AU" sz="2000" dirty="0">
                <a:solidFill>
                  <a:schemeClr val="tx1"/>
                </a:solidFill>
              </a:rPr>
              <a:t>BASIX ratings are used instead of NatHERS </a:t>
            </a:r>
            <a:r>
              <a:rPr lang="en-AU" sz="2000" dirty="0" smtClean="0">
                <a:solidFill>
                  <a:schemeClr val="tx1"/>
                </a:solidFill>
              </a:rPr>
              <a:t>energy ratings</a:t>
            </a:r>
            <a:endParaRPr lang="en-AU" sz="2000" dirty="0">
              <a:solidFill>
                <a:schemeClr val="tx1"/>
              </a:solidFill>
            </a:endParaRPr>
          </a:p>
          <a:p>
            <a:pPr marL="342900" indent="-342900">
              <a:spcBef>
                <a:spcPts val="300"/>
              </a:spcBef>
              <a:spcAft>
                <a:spcPts val="300"/>
              </a:spcAft>
              <a:buFont typeface="Arial" panose="020B0604020202020204" pitchFamily="34" charset="0"/>
              <a:buChar char="•"/>
            </a:pPr>
            <a:r>
              <a:rPr lang="en-AU" sz="2000" dirty="0">
                <a:solidFill>
                  <a:schemeClr val="tx1"/>
                </a:solidFill>
              </a:rPr>
              <a:t>A different </a:t>
            </a:r>
            <a:r>
              <a:rPr lang="en-AU" sz="2000" dirty="0" smtClean="0">
                <a:solidFill>
                  <a:schemeClr val="tx1"/>
                </a:solidFill>
              </a:rPr>
              <a:t>approach may be used through a Performance Solution</a:t>
            </a:r>
            <a:endParaRPr lang="en-AU" sz="2000" dirty="0">
              <a:solidFill>
                <a:schemeClr val="tx1"/>
              </a:solidFill>
            </a:endParaRPr>
          </a:p>
        </p:txBody>
      </p:sp>
    </p:spTree>
    <p:custDataLst>
      <p:tags r:id="rId1"/>
    </p:custDataLst>
    <p:extLst>
      <p:ext uri="{BB962C8B-B14F-4D97-AF65-F5344CB8AC3E}">
        <p14:creationId xmlns:p14="http://schemas.microsoft.com/office/powerpoint/2010/main" val="956999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0" grpId="0" animBg="1"/>
      <p:bldP spid="10" grpId="1"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1BFA9144-4DD4-42F3-8F94-41F1F06A615F}"/>
              </a:ext>
            </a:extLst>
          </p:cNvPr>
          <p:cNvSpPr>
            <a:spLocks noGrp="1"/>
          </p:cNvSpPr>
          <p:nvPr>
            <p:ph type="body" sz="quarter" idx="11"/>
          </p:nvPr>
        </p:nvSpPr>
        <p:spPr/>
        <p:txBody>
          <a:bodyPr/>
          <a:lstStyle/>
          <a:p>
            <a:r>
              <a:rPr lang="en-AU" dirty="0"/>
              <a:t>Other useful resources</a:t>
            </a:r>
          </a:p>
        </p:txBody>
      </p:sp>
      <p:sp>
        <p:nvSpPr>
          <p:cNvPr id="3" name="Right hand block">
            <a:extLst>
              <a:ext uri="{FF2B5EF4-FFF2-40B4-BE49-F238E27FC236}">
                <a16:creationId xmlns="" xmlns:a16="http://schemas.microsoft.com/office/drawing/2014/main" id="{38605BE9-18B4-4845-80D7-C60784F5DCD4}"/>
              </a:ext>
            </a:extLst>
          </p:cNvPr>
          <p:cNvSpPr>
            <a:spLocks noGrp="1"/>
          </p:cNvSpPr>
          <p:nvPr>
            <p:ph type="body" sz="quarter" idx="10"/>
          </p:nvPr>
        </p:nvSpPr>
        <p:spPr/>
        <p:txBody>
          <a:bodyPr>
            <a:normAutofit/>
          </a:bodyPr>
          <a:lstStyle/>
          <a:p>
            <a:r>
              <a:rPr lang="en-AU" sz="2400" dirty="0" smtClean="0">
                <a:solidFill>
                  <a:srgbClr val="000000"/>
                </a:solidFill>
                <a:ea typeface="Inter" panose="020B0502030000000004" pitchFamily="34" charset="0"/>
                <a:cs typeface="Arial" panose="020B0604020202020204" pitchFamily="34" charset="0"/>
              </a:rPr>
              <a:t>Housing energy efficiency handbook</a:t>
            </a:r>
            <a:endParaRPr lang="en-AU" sz="2400" dirty="0">
              <a:solidFill>
                <a:srgbClr val="000000"/>
              </a:solidFill>
              <a:ea typeface="Inter" panose="020B0502030000000004" pitchFamily="34" charset="0"/>
              <a:cs typeface="Arial" panose="020B0604020202020204" pitchFamily="34" charset="0"/>
            </a:endParaRPr>
          </a:p>
          <a:p>
            <a:r>
              <a:rPr lang="en-AU" sz="2400" dirty="0">
                <a:ea typeface="Inter" panose="020B0502030000000004" pitchFamily="34" charset="0"/>
              </a:rPr>
              <a:t>Non-mandatory guidance </a:t>
            </a:r>
            <a:endParaRPr lang="en-AU" sz="2400" dirty="0" smtClean="0">
              <a:ea typeface="Inter" panose="020B0502030000000004" pitchFamily="34" charset="0"/>
            </a:endParaRPr>
          </a:p>
          <a:p>
            <a:r>
              <a:rPr lang="en-AU" sz="2400" dirty="0" smtClean="0">
                <a:ea typeface="Inter" panose="020B0502030000000004" pitchFamily="34" charset="0"/>
              </a:rPr>
              <a:t>Helps to understand </a:t>
            </a:r>
            <a:r>
              <a:rPr lang="en-AU" sz="2400" dirty="0">
                <a:ea typeface="Inter" panose="020B0502030000000004" pitchFamily="34" charset="0"/>
              </a:rPr>
              <a:t>and </a:t>
            </a:r>
            <a:r>
              <a:rPr lang="en-AU" sz="2400" dirty="0" smtClean="0">
                <a:ea typeface="Inter" panose="020B0502030000000004" pitchFamily="34" charset="0"/>
              </a:rPr>
              <a:t>apply </a:t>
            </a:r>
            <a:r>
              <a:rPr lang="en-AU" sz="2400" dirty="0">
                <a:ea typeface="Inter" panose="020B0502030000000004" pitchFamily="34" charset="0"/>
              </a:rPr>
              <a:t>the </a:t>
            </a:r>
            <a:r>
              <a:rPr lang="en-AU" sz="2400" dirty="0" smtClean="0">
                <a:ea typeface="Inter" panose="020B0502030000000004" pitchFamily="34" charset="0"/>
              </a:rPr>
              <a:t>housing energy </a:t>
            </a:r>
            <a:r>
              <a:rPr lang="en-AU" sz="2400" dirty="0">
                <a:ea typeface="Inter" panose="020B0502030000000004" pitchFamily="34" charset="0"/>
              </a:rPr>
              <a:t>efficiency requirements</a:t>
            </a:r>
          </a:p>
          <a:p>
            <a:r>
              <a:rPr lang="en-US" sz="2400" dirty="0">
                <a:ea typeface="Inter" panose="020B0502030000000004" pitchFamily="34" charset="0"/>
                <a:cs typeface="Arial" panose="020B0604020202020204" pitchFamily="34" charset="0"/>
              </a:rPr>
              <a:t>YouTube tutorials are also provided to explain the provisions and show you how to use the calculators</a:t>
            </a:r>
            <a:endParaRPr lang="en-AU" sz="2400" dirty="0">
              <a:ea typeface="Inter" panose="020B0502030000000004" pitchFamily="34" charset="0"/>
            </a:endParaRPr>
          </a:p>
          <a:p>
            <a:endParaRPr lang="en-AU" dirty="0"/>
          </a:p>
        </p:txBody>
      </p:sp>
      <p:sp>
        <p:nvSpPr>
          <p:cNvPr id="4" name="Left hand block">
            <a:extLst>
              <a:ext uri="{FF2B5EF4-FFF2-40B4-BE49-F238E27FC236}">
                <a16:creationId xmlns="" xmlns:a16="http://schemas.microsoft.com/office/drawing/2014/main" id="{DF84F1E2-DBA7-4860-AB57-CB45B015E9FF}"/>
              </a:ext>
            </a:extLst>
          </p:cNvPr>
          <p:cNvSpPr>
            <a:spLocks noGrp="1"/>
          </p:cNvSpPr>
          <p:nvPr>
            <p:ph type="body" sz="quarter" idx="12"/>
          </p:nvPr>
        </p:nvSpPr>
        <p:spPr>
          <a:xfrm>
            <a:off x="334962" y="1985333"/>
            <a:ext cx="5400000" cy="4723198"/>
          </a:xfrm>
        </p:spPr>
        <p:txBody>
          <a:bodyPr>
            <a:normAutofit/>
          </a:bodyPr>
          <a:lstStyle/>
          <a:p>
            <a:r>
              <a:rPr lang="en-AU" sz="2400" dirty="0">
                <a:latin typeface="Arial" panose="020B0604020202020204" pitchFamily="34" charset="0"/>
                <a:cs typeface="Arial" panose="020B0604020202020204" pitchFamily="34" charset="0"/>
              </a:rPr>
              <a:t>ABCB calculators can help with the calculations used </a:t>
            </a:r>
            <a:r>
              <a:rPr lang="en-AU" sz="2400" dirty="0" smtClean="0">
                <a:latin typeface="Arial" panose="020B0604020202020204" pitchFamily="34" charset="0"/>
                <a:cs typeface="Arial" panose="020B0604020202020204" pitchFamily="34" charset="0"/>
              </a:rPr>
              <a:t>in elemental </a:t>
            </a:r>
            <a:r>
              <a:rPr lang="en-AU" sz="2400" dirty="0">
                <a:latin typeface="Arial" panose="020B0604020202020204" pitchFamily="34" charset="0"/>
                <a:cs typeface="Arial" panose="020B0604020202020204" pitchFamily="34" charset="0"/>
              </a:rPr>
              <a:t>DTS Provisions:</a:t>
            </a:r>
          </a:p>
          <a:p>
            <a:pPr lvl="1"/>
            <a:r>
              <a:rPr lang="en-US" dirty="0">
                <a:latin typeface="Arial" panose="020B0604020202020204" pitchFamily="34" charset="0"/>
                <a:cs typeface="Arial" panose="020B0604020202020204" pitchFamily="34" charset="0"/>
              </a:rPr>
              <a:t>Glazing Calculator </a:t>
            </a:r>
            <a:r>
              <a:rPr lang="en-US" dirty="0" smtClean="0">
                <a:latin typeface="Arial" panose="020B0604020202020204" pitchFamily="34" charset="0"/>
                <a:cs typeface="Arial" panose="020B0604020202020204" pitchFamily="34" charset="0"/>
              </a:rPr>
              <a:t>NCC 2022 </a:t>
            </a:r>
            <a:r>
              <a:rPr lang="en-US" dirty="0">
                <a:latin typeface="Arial" panose="020B0604020202020204" pitchFamily="34" charset="0"/>
                <a:cs typeface="Arial" panose="020B0604020202020204" pitchFamily="34" charset="0"/>
              </a:rPr>
              <a:t>Volume Two</a:t>
            </a:r>
          </a:p>
          <a:p>
            <a:pPr lvl="1"/>
            <a:r>
              <a:rPr lang="en-US" dirty="0">
                <a:latin typeface="Arial" panose="020B0604020202020204" pitchFamily="34" charset="0"/>
                <a:cs typeface="Arial" panose="020B0604020202020204" pitchFamily="34" charset="0"/>
              </a:rPr>
              <a:t>Lighting Calculator </a:t>
            </a:r>
            <a:r>
              <a:rPr lang="en-US" dirty="0" smtClean="0">
                <a:latin typeface="Arial" panose="020B0604020202020204" pitchFamily="34" charset="0"/>
                <a:cs typeface="Arial" panose="020B0604020202020204" pitchFamily="34" charset="0"/>
              </a:rPr>
              <a:t>NCC 2022 </a:t>
            </a:r>
            <a:r>
              <a:rPr lang="en-US" dirty="0">
                <a:latin typeface="Arial" panose="020B0604020202020204" pitchFamily="34" charset="0"/>
                <a:cs typeface="Arial" panose="020B0604020202020204" pitchFamily="34" charset="0"/>
              </a:rPr>
              <a:t>Volume </a:t>
            </a:r>
            <a:r>
              <a:rPr lang="en-US" dirty="0" smtClean="0">
                <a:latin typeface="Arial" panose="020B0604020202020204" pitchFamily="34" charset="0"/>
                <a:cs typeface="Arial" panose="020B0604020202020204" pitchFamily="34" charset="0"/>
              </a:rPr>
              <a:t>Two</a:t>
            </a:r>
          </a:p>
          <a:p>
            <a:pPr lvl="1"/>
            <a:r>
              <a:rPr lang="en-US" dirty="0" smtClean="0">
                <a:latin typeface="Arial" panose="020B0604020202020204" pitchFamily="34" charset="0"/>
                <a:cs typeface="Arial" panose="020B0604020202020204" pitchFamily="34" charset="0"/>
              </a:rPr>
              <a:t>Whole-of-home calculator</a:t>
            </a: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Non-mandatory</a:t>
            </a:r>
          </a:p>
          <a:p>
            <a:r>
              <a:rPr lang="en-US" sz="2400" b="1"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Verification Method</a:t>
            </a:r>
          </a:p>
          <a:p>
            <a:endParaRPr lang="en-US" sz="2800" dirty="0">
              <a:latin typeface="Arial" panose="020B0604020202020204" pitchFamily="34" charset="0"/>
              <a:cs typeface="Arial" panose="020B0604020202020204" pitchFamily="34" charset="0"/>
            </a:endParaRPr>
          </a:p>
        </p:txBody>
      </p:sp>
      <p:pic>
        <p:nvPicPr>
          <p:cNvPr id="5" name="Vol Two Logo" descr="NCC Volume Two Logo. A stylised house in bright red.">
            <a:extLst>
              <a:ext uri="{FF2B5EF4-FFF2-40B4-BE49-F238E27FC236}">
                <a16:creationId xmlns="" xmlns:a16="http://schemas.microsoft.com/office/drawing/2014/main" id="{2A4A2FB5-4803-419F-BD1F-A97E0339057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3286170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6DAA4F5D-BB4A-44E5-B53C-2A9A63FF0EAB}"/>
              </a:ext>
            </a:extLst>
          </p:cNvPr>
          <p:cNvSpPr>
            <a:spLocks noGrp="1"/>
          </p:cNvSpPr>
          <p:nvPr>
            <p:ph type="body" sz="quarter" idx="11"/>
          </p:nvPr>
        </p:nvSpPr>
        <p:spPr/>
        <p:txBody>
          <a:bodyPr/>
          <a:lstStyle/>
          <a:p>
            <a:r>
              <a:rPr lang="en-AU" dirty="0"/>
              <a:t>Summary</a:t>
            </a:r>
          </a:p>
        </p:txBody>
      </p:sp>
      <p:sp>
        <p:nvSpPr>
          <p:cNvPr id="3" name="Lefthand block">
            <a:extLst>
              <a:ext uri="{FF2B5EF4-FFF2-40B4-BE49-F238E27FC236}">
                <a16:creationId xmlns="" xmlns:a16="http://schemas.microsoft.com/office/drawing/2014/main" id="{C64EB41C-4454-4386-8B96-E2F72F19B061}"/>
              </a:ext>
            </a:extLst>
          </p:cNvPr>
          <p:cNvSpPr>
            <a:spLocks noGrp="1"/>
          </p:cNvSpPr>
          <p:nvPr>
            <p:ph type="body" sz="quarter" idx="12"/>
          </p:nvPr>
        </p:nvSpPr>
        <p:spPr>
          <a:xfrm>
            <a:off x="138518" y="1994134"/>
            <a:ext cx="3874681" cy="4632325"/>
          </a:xfrm>
        </p:spPr>
        <p:txBody>
          <a:bodyPr>
            <a:normAutofit/>
          </a:bodyPr>
          <a:lstStyle/>
          <a:p>
            <a:pPr marL="0" indent="0" algn="ctr">
              <a:spcAft>
                <a:spcPts val="1200"/>
              </a:spcAft>
              <a:buNone/>
            </a:pPr>
            <a:r>
              <a:rPr lang="en-AU" b="1" dirty="0">
                <a:solidFill>
                  <a:schemeClr val="accent1"/>
                </a:solidFill>
              </a:rPr>
              <a:t>Performance Requirements</a:t>
            </a:r>
          </a:p>
          <a:p>
            <a:r>
              <a:rPr lang="en-AU" sz="2400" dirty="0"/>
              <a:t>Part </a:t>
            </a:r>
            <a:r>
              <a:rPr lang="en-AU" sz="2400" dirty="0" smtClean="0"/>
              <a:t>H6 Energy efficiency in NCC Volume Two</a:t>
            </a:r>
            <a:endParaRPr lang="en-AU" sz="2400" dirty="0"/>
          </a:p>
          <a:p>
            <a:r>
              <a:rPr lang="en-AU" sz="2400" dirty="0" smtClean="0"/>
              <a:t>H6P1 Thermal performance</a:t>
            </a:r>
            <a:endParaRPr lang="en-AU" sz="2400" dirty="0"/>
          </a:p>
          <a:p>
            <a:r>
              <a:rPr lang="en-AU" sz="2400" dirty="0" smtClean="0"/>
              <a:t>H6P2 energy usage</a:t>
            </a:r>
            <a:endParaRPr lang="en-AU" sz="2400" dirty="0"/>
          </a:p>
          <a:p>
            <a:endParaRPr lang="en-AU" sz="2200" dirty="0"/>
          </a:p>
        </p:txBody>
      </p:sp>
      <p:sp>
        <p:nvSpPr>
          <p:cNvPr id="4" name="Centre block">
            <a:extLst>
              <a:ext uri="{FF2B5EF4-FFF2-40B4-BE49-F238E27FC236}">
                <a16:creationId xmlns="" xmlns:a16="http://schemas.microsoft.com/office/drawing/2014/main" id="{33F11AF6-FD91-4BE3-9820-F2C66C4C5FCF}"/>
              </a:ext>
            </a:extLst>
          </p:cNvPr>
          <p:cNvSpPr>
            <a:spLocks noGrp="1"/>
          </p:cNvSpPr>
          <p:nvPr>
            <p:ph type="body" sz="quarter" idx="13"/>
          </p:nvPr>
        </p:nvSpPr>
        <p:spPr>
          <a:xfrm>
            <a:off x="4076700" y="2013850"/>
            <a:ext cx="4038600" cy="4632325"/>
          </a:xfrm>
        </p:spPr>
        <p:txBody>
          <a:bodyPr>
            <a:normAutofit/>
          </a:bodyPr>
          <a:lstStyle/>
          <a:p>
            <a:pPr marL="0" indent="0" algn="ctr">
              <a:spcAft>
                <a:spcPts val="1200"/>
              </a:spcAft>
              <a:buNone/>
            </a:pPr>
            <a:r>
              <a:rPr lang="en-AU" b="1" dirty="0">
                <a:solidFill>
                  <a:schemeClr val="accent1"/>
                </a:solidFill>
              </a:rPr>
              <a:t>DTS </a:t>
            </a:r>
            <a:br>
              <a:rPr lang="en-AU" b="1" dirty="0">
                <a:solidFill>
                  <a:schemeClr val="accent1"/>
                </a:solidFill>
              </a:rPr>
            </a:br>
            <a:r>
              <a:rPr lang="en-AU" b="1" dirty="0">
                <a:solidFill>
                  <a:schemeClr val="accent1"/>
                </a:solidFill>
              </a:rPr>
              <a:t>Provisions</a:t>
            </a:r>
          </a:p>
          <a:p>
            <a:r>
              <a:rPr lang="en-AU" sz="2400" dirty="0" smtClean="0"/>
              <a:t>Part H6 Energy efficiency in NCC Volume Two</a:t>
            </a:r>
          </a:p>
          <a:p>
            <a:r>
              <a:rPr lang="en-AU" sz="2400" dirty="0" smtClean="0"/>
              <a:t>H6D1 DTS Provisions</a:t>
            </a:r>
          </a:p>
          <a:p>
            <a:r>
              <a:rPr lang="en-AU" sz="2400" dirty="0" smtClean="0"/>
              <a:t>H6D2 Application Part H6</a:t>
            </a:r>
          </a:p>
          <a:p>
            <a:r>
              <a:rPr lang="en-AU" sz="2400" dirty="0" smtClean="0"/>
              <a:t>Section 13 Energy efficiency in the Housing Provisions (i.e. elemental DTS Provisions)</a:t>
            </a:r>
            <a:endParaRPr lang="en-AU" sz="2400" dirty="0"/>
          </a:p>
          <a:p>
            <a:endParaRPr lang="en-AU" sz="2200" dirty="0"/>
          </a:p>
          <a:p>
            <a:endParaRPr lang="en-AU" sz="2200" dirty="0"/>
          </a:p>
        </p:txBody>
      </p:sp>
      <p:sp>
        <p:nvSpPr>
          <p:cNvPr id="5" name="Righthand block">
            <a:extLst>
              <a:ext uri="{FF2B5EF4-FFF2-40B4-BE49-F238E27FC236}">
                <a16:creationId xmlns="" xmlns:a16="http://schemas.microsoft.com/office/drawing/2014/main" id="{87BA33CB-D38B-477E-933C-3BF6EF2CC039}"/>
              </a:ext>
            </a:extLst>
          </p:cNvPr>
          <p:cNvSpPr>
            <a:spLocks noGrp="1"/>
          </p:cNvSpPr>
          <p:nvPr>
            <p:ph type="body" sz="quarter" idx="14"/>
          </p:nvPr>
        </p:nvSpPr>
        <p:spPr>
          <a:xfrm>
            <a:off x="8486906" y="1994133"/>
            <a:ext cx="3514593" cy="4632325"/>
          </a:xfrm>
        </p:spPr>
        <p:txBody>
          <a:bodyPr>
            <a:normAutofit/>
          </a:bodyPr>
          <a:lstStyle/>
          <a:p>
            <a:pPr marL="0" indent="0" algn="ctr">
              <a:spcAft>
                <a:spcPts val="1200"/>
              </a:spcAft>
              <a:buNone/>
            </a:pPr>
            <a:r>
              <a:rPr lang="en-AU" b="1" dirty="0">
                <a:solidFill>
                  <a:schemeClr val="accent1"/>
                </a:solidFill>
              </a:rPr>
              <a:t>Common </a:t>
            </a:r>
            <a:r>
              <a:rPr lang="en-AU" b="1" dirty="0" smtClean="0">
                <a:solidFill>
                  <a:schemeClr val="accent1"/>
                </a:solidFill>
              </a:rPr>
              <a:t/>
            </a:r>
            <a:br>
              <a:rPr lang="en-AU" b="1" dirty="0" smtClean="0">
                <a:solidFill>
                  <a:schemeClr val="accent1"/>
                </a:solidFill>
              </a:rPr>
            </a:br>
            <a:r>
              <a:rPr lang="en-AU" b="1" dirty="0" smtClean="0">
                <a:solidFill>
                  <a:schemeClr val="accent1"/>
                </a:solidFill>
              </a:rPr>
              <a:t>DTS </a:t>
            </a:r>
            <a:r>
              <a:rPr lang="en-AU" b="1" dirty="0">
                <a:solidFill>
                  <a:schemeClr val="accent1"/>
                </a:solidFill>
              </a:rPr>
              <a:t>Solutions</a:t>
            </a:r>
          </a:p>
          <a:p>
            <a:pPr marL="363538" indent="-363538">
              <a:buFont typeface="+mj-lt"/>
              <a:buAutoNum type="arabicPeriod"/>
            </a:pPr>
            <a:r>
              <a:rPr lang="en-AU" sz="2400" dirty="0" smtClean="0"/>
              <a:t>House </a:t>
            </a:r>
            <a:r>
              <a:rPr lang="en-AU" sz="2400" dirty="0"/>
              <a:t>energy efficiency rating plus some elemental </a:t>
            </a:r>
            <a:r>
              <a:rPr lang="en-AU" sz="2400" dirty="0" smtClean="0"/>
              <a:t/>
            </a:r>
            <a:br>
              <a:rPr lang="en-AU" sz="2400" dirty="0" smtClean="0"/>
            </a:br>
            <a:r>
              <a:rPr lang="en-AU" sz="2400" dirty="0" smtClean="0"/>
              <a:t>DTS </a:t>
            </a:r>
            <a:r>
              <a:rPr lang="en-AU" sz="2400" dirty="0"/>
              <a:t>Provisions, </a:t>
            </a:r>
            <a:r>
              <a:rPr lang="en-AU" sz="2400" b="1" dirty="0"/>
              <a:t>OR</a:t>
            </a:r>
          </a:p>
          <a:p>
            <a:pPr marL="363538" indent="-363538">
              <a:buFont typeface="+mj-lt"/>
              <a:buAutoNum type="arabicPeriod"/>
            </a:pPr>
            <a:r>
              <a:rPr lang="en-AU" sz="2400" dirty="0"/>
              <a:t>All elemental </a:t>
            </a:r>
            <a:r>
              <a:rPr lang="en-AU" sz="2400" dirty="0" smtClean="0"/>
              <a:t/>
            </a:r>
            <a:br>
              <a:rPr lang="en-AU" sz="2400" dirty="0" smtClean="0"/>
            </a:br>
            <a:r>
              <a:rPr lang="en-AU" sz="2400" dirty="0" smtClean="0"/>
              <a:t>DTS </a:t>
            </a:r>
            <a:r>
              <a:rPr lang="en-AU" sz="2400" dirty="0"/>
              <a:t>Provisions</a:t>
            </a:r>
          </a:p>
          <a:p>
            <a:pPr marL="0" indent="0" algn="ctr">
              <a:buNone/>
            </a:pPr>
            <a:r>
              <a:rPr lang="en-AU" sz="2000" dirty="0" smtClean="0"/>
              <a:t/>
            </a:r>
            <a:br>
              <a:rPr lang="en-AU" sz="2000" dirty="0" smtClean="0"/>
            </a:br>
            <a:r>
              <a:rPr lang="en-AU" sz="2000" dirty="0" smtClean="0"/>
              <a:t>(Note: Performance Solutions </a:t>
            </a:r>
            <a:r>
              <a:rPr lang="en-AU" sz="2000" dirty="0"/>
              <a:t>can be </a:t>
            </a:r>
            <a:r>
              <a:rPr lang="en-AU" sz="2000" dirty="0" smtClean="0"/>
              <a:t>developed)</a:t>
            </a:r>
            <a:endParaRPr lang="en-AU" sz="2000" dirty="0"/>
          </a:p>
        </p:txBody>
      </p:sp>
      <p:pic>
        <p:nvPicPr>
          <p:cNvPr id="7" name="Vol Two Logo" descr="NCC Volume Two Logo. A stylised house in bright red.">
            <a:extLst>
              <a:ext uri="{FF2B5EF4-FFF2-40B4-BE49-F238E27FC236}">
                <a16:creationId xmlns="" xmlns:a16="http://schemas.microsoft.com/office/drawing/2014/main" id="{D4F491F3-0350-4536-8FBC-E7EEC9E0E2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2806741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C0E02438-DE5F-403B-B1A8-C5ABEA26F565}"/>
              </a:ext>
            </a:extLst>
          </p:cNvPr>
          <p:cNvSpPr>
            <a:spLocks noGrp="1"/>
          </p:cNvSpPr>
          <p:nvPr>
            <p:ph type="body" sz="quarter" idx="11"/>
          </p:nvPr>
        </p:nvSpPr>
        <p:spPr/>
        <p:txBody>
          <a:bodyPr/>
          <a:lstStyle/>
          <a:p>
            <a:r>
              <a:rPr lang="en-AU" dirty="0"/>
              <a:t>Key points</a:t>
            </a:r>
          </a:p>
        </p:txBody>
      </p:sp>
      <p:sp>
        <p:nvSpPr>
          <p:cNvPr id="3" name="Top Left block">
            <a:extLst>
              <a:ext uri="{FF2B5EF4-FFF2-40B4-BE49-F238E27FC236}">
                <a16:creationId xmlns="" xmlns:a16="http://schemas.microsoft.com/office/drawing/2014/main" id="{AC819FCD-26F0-4AA8-A40F-B0C34AD3F9F2}"/>
              </a:ext>
            </a:extLst>
          </p:cNvPr>
          <p:cNvSpPr>
            <a:spLocks noGrp="1"/>
          </p:cNvSpPr>
          <p:nvPr>
            <p:ph type="body" sz="quarter" idx="12"/>
          </p:nvPr>
        </p:nvSpPr>
        <p:spPr/>
        <p:txBody>
          <a:bodyPr>
            <a:normAutofit/>
          </a:bodyPr>
          <a:lstStyle/>
          <a:p>
            <a:r>
              <a:rPr lang="en-AU" sz="2600" dirty="0"/>
              <a:t>Overall aim is to reduce greenhouse gas emissions from domestic </a:t>
            </a:r>
            <a:r>
              <a:rPr lang="en-AU" sz="2600" dirty="0" smtClean="0"/>
              <a:t>buildings </a:t>
            </a:r>
            <a:r>
              <a:rPr lang="en-AU" sz="2600" dirty="0"/>
              <a:t>in Australia</a:t>
            </a:r>
          </a:p>
          <a:p>
            <a:endParaRPr lang="en-AU" dirty="0"/>
          </a:p>
        </p:txBody>
      </p:sp>
      <p:sp>
        <p:nvSpPr>
          <p:cNvPr id="5" name="Bottom left block">
            <a:extLst>
              <a:ext uri="{FF2B5EF4-FFF2-40B4-BE49-F238E27FC236}">
                <a16:creationId xmlns="" xmlns:a16="http://schemas.microsoft.com/office/drawing/2014/main" id="{591D55AA-2547-41A0-8CF8-F32480860F87}"/>
              </a:ext>
            </a:extLst>
          </p:cNvPr>
          <p:cNvSpPr>
            <a:spLocks noGrp="1"/>
          </p:cNvSpPr>
          <p:nvPr>
            <p:ph type="body" sz="quarter" idx="14"/>
          </p:nvPr>
        </p:nvSpPr>
        <p:spPr/>
        <p:txBody>
          <a:bodyPr>
            <a:normAutofit fontScale="92500"/>
          </a:bodyPr>
          <a:lstStyle/>
          <a:p>
            <a:r>
              <a:rPr lang="en-AU" dirty="0"/>
              <a:t>Compliance with requirements reduces energy used to maintain a comfortable temperature and operate the building</a:t>
            </a:r>
          </a:p>
        </p:txBody>
      </p:sp>
      <p:sp>
        <p:nvSpPr>
          <p:cNvPr id="4" name="Top right block">
            <a:extLst>
              <a:ext uri="{FF2B5EF4-FFF2-40B4-BE49-F238E27FC236}">
                <a16:creationId xmlns="" xmlns:a16="http://schemas.microsoft.com/office/drawing/2014/main" id="{479A2865-9B6B-43B5-9E0C-5EBD85AEE1C6}"/>
              </a:ext>
            </a:extLst>
          </p:cNvPr>
          <p:cNvSpPr>
            <a:spLocks noGrp="1"/>
          </p:cNvSpPr>
          <p:nvPr>
            <p:ph type="body" sz="quarter" idx="13"/>
          </p:nvPr>
        </p:nvSpPr>
        <p:spPr/>
        <p:txBody>
          <a:bodyPr>
            <a:normAutofit fontScale="92500" lnSpcReduction="10000"/>
          </a:bodyPr>
          <a:lstStyle/>
          <a:p>
            <a:r>
              <a:rPr lang="en-AU" dirty="0"/>
              <a:t>Heating and cooling loads are key and evidence of compliance is commonly provided through energy rating – either NatHERS or BASIX in NSW</a:t>
            </a:r>
          </a:p>
        </p:txBody>
      </p:sp>
      <p:sp>
        <p:nvSpPr>
          <p:cNvPr id="6" name="Bottom right block">
            <a:extLst>
              <a:ext uri="{FF2B5EF4-FFF2-40B4-BE49-F238E27FC236}">
                <a16:creationId xmlns="" xmlns:a16="http://schemas.microsoft.com/office/drawing/2014/main" id="{78DF62D9-1298-48DE-A182-5AE2A9DCEB4F}"/>
              </a:ext>
            </a:extLst>
          </p:cNvPr>
          <p:cNvSpPr>
            <a:spLocks noGrp="1"/>
          </p:cNvSpPr>
          <p:nvPr>
            <p:ph type="body" sz="quarter" idx="15"/>
          </p:nvPr>
        </p:nvSpPr>
        <p:spPr/>
        <p:txBody>
          <a:bodyPr>
            <a:normAutofit/>
          </a:bodyPr>
          <a:lstStyle/>
          <a:p>
            <a:r>
              <a:rPr lang="en-AU" sz="2600" dirty="0"/>
              <a:t>Other elements must be met </a:t>
            </a:r>
            <a:r>
              <a:rPr lang="en-AU" sz="2600" dirty="0" smtClean="0"/>
              <a:t>using DTS Provisions </a:t>
            </a:r>
            <a:r>
              <a:rPr lang="en-AU" sz="2600" dirty="0"/>
              <a:t>or </a:t>
            </a:r>
            <a:r>
              <a:rPr lang="en-AU" sz="2600" dirty="0" smtClean="0"/>
              <a:t>a compliant Performance </a:t>
            </a:r>
            <a:r>
              <a:rPr lang="en-AU" sz="2600" dirty="0"/>
              <a:t>Solution</a:t>
            </a:r>
          </a:p>
        </p:txBody>
      </p:sp>
      <p:pic>
        <p:nvPicPr>
          <p:cNvPr id="8" name="Vol Two Logo" descr="NCC Volume Two Logo. A stylised house in bright red.">
            <a:extLst>
              <a:ext uri="{FF2B5EF4-FFF2-40B4-BE49-F238E27FC236}">
                <a16:creationId xmlns="" xmlns:a16="http://schemas.microsoft.com/office/drawing/2014/main" id="{D6EC7EF6-56EB-4FC2-B53E-B748BE9AF54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316058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dule Title">
            <a:extLst>
              <a:ext uri="{FF2B5EF4-FFF2-40B4-BE49-F238E27FC236}">
                <a16:creationId xmlns="" xmlns:a16="http://schemas.microsoft.com/office/drawing/2014/main" id="{834F908A-84B6-4DC8-A20D-634B22C6DF47}"/>
              </a:ext>
            </a:extLst>
          </p:cNvPr>
          <p:cNvSpPr>
            <a:spLocks noGrp="1"/>
          </p:cNvSpPr>
          <p:nvPr>
            <p:ph type="body" sz="quarter" idx="10"/>
          </p:nvPr>
        </p:nvSpPr>
        <p:spPr/>
        <p:txBody>
          <a:bodyPr/>
          <a:lstStyle/>
          <a:p>
            <a:r>
              <a:rPr lang="en-AU" sz="3600" dirty="0"/>
              <a:t>Using the </a:t>
            </a:r>
            <a:br>
              <a:rPr lang="en-AU" sz="3600" dirty="0"/>
            </a:br>
            <a:r>
              <a:rPr lang="en-AU" sz="3600" dirty="0"/>
              <a:t>energy efficiency provisions in </a:t>
            </a:r>
            <a:br>
              <a:rPr lang="en-AU" sz="3600" dirty="0"/>
            </a:br>
            <a:r>
              <a:rPr lang="en-AU" sz="3600" dirty="0"/>
              <a:t>NCC Volume Two</a:t>
            </a:r>
            <a:endParaRPr lang="en-AU" dirty="0"/>
          </a:p>
        </p:txBody>
      </p:sp>
    </p:spTree>
    <p:custDataLst>
      <p:tags r:id="rId1"/>
    </p:custDataLst>
    <p:extLst>
      <p:ext uri="{BB962C8B-B14F-4D97-AF65-F5344CB8AC3E}">
        <p14:creationId xmlns:p14="http://schemas.microsoft.com/office/powerpoint/2010/main" val="822879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8EA9089A-0D16-44F8-BE67-8B75EF38A450}"/>
              </a:ext>
            </a:extLst>
          </p:cNvPr>
          <p:cNvSpPr>
            <a:spLocks noGrp="1"/>
          </p:cNvSpPr>
          <p:nvPr>
            <p:ph type="body" sz="quarter" idx="11"/>
          </p:nvPr>
        </p:nvSpPr>
        <p:spPr/>
        <p:txBody>
          <a:bodyPr/>
          <a:lstStyle/>
          <a:p>
            <a:r>
              <a:rPr lang="en-AU" dirty="0"/>
              <a:t>Questions?</a:t>
            </a:r>
          </a:p>
        </p:txBody>
      </p:sp>
    </p:spTree>
    <p:custDataLst>
      <p:tags r:id="rId1"/>
    </p:custDataLst>
    <p:extLst>
      <p:ext uri="{BB962C8B-B14F-4D97-AF65-F5344CB8AC3E}">
        <p14:creationId xmlns:p14="http://schemas.microsoft.com/office/powerpoint/2010/main" val="633988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Title">
            <a:extLst>
              <a:ext uri="{FF2B5EF4-FFF2-40B4-BE49-F238E27FC236}">
                <a16:creationId xmlns="" xmlns:a16="http://schemas.microsoft.com/office/drawing/2014/main" id="{2E1BD2E6-ACFE-4F69-B334-149198C26832}"/>
              </a:ext>
            </a:extLst>
          </p:cNvPr>
          <p:cNvSpPr>
            <a:spLocks noGrp="1"/>
          </p:cNvSpPr>
          <p:nvPr>
            <p:ph type="body" sz="quarter" idx="11"/>
          </p:nvPr>
        </p:nvSpPr>
        <p:spPr/>
        <p:txBody>
          <a:bodyPr/>
          <a:lstStyle/>
          <a:p>
            <a:r>
              <a:rPr lang="en-AU" dirty="0"/>
              <a:t>What you will learn</a:t>
            </a:r>
          </a:p>
        </p:txBody>
      </p:sp>
      <p:sp>
        <p:nvSpPr>
          <p:cNvPr id="2" name="Main text">
            <a:extLst>
              <a:ext uri="{FF2B5EF4-FFF2-40B4-BE49-F238E27FC236}">
                <a16:creationId xmlns="" xmlns:a16="http://schemas.microsoft.com/office/drawing/2014/main" id="{4DA3CAF2-C45C-46A9-9FEB-0E48521A07E7}"/>
              </a:ext>
            </a:extLst>
          </p:cNvPr>
          <p:cNvSpPr>
            <a:spLocks noGrp="1"/>
          </p:cNvSpPr>
          <p:nvPr>
            <p:ph type="body" sz="quarter" idx="10"/>
          </p:nvPr>
        </p:nvSpPr>
        <p:spPr/>
        <p:txBody>
          <a:bodyPr>
            <a:normAutofit lnSpcReduction="10000"/>
          </a:bodyPr>
          <a:lstStyle/>
          <a:p>
            <a:pPr marL="457200" indent="-457200">
              <a:buFont typeface="Arial" panose="020B0604020202020204" pitchFamily="34" charset="0"/>
              <a:buChar char="•"/>
            </a:pPr>
            <a:r>
              <a:rPr lang="en-AU" dirty="0"/>
              <a:t>Energy efficiency Performance Requirements in Volume Two</a:t>
            </a:r>
          </a:p>
          <a:p>
            <a:pPr marL="457200" indent="-457200">
              <a:buFont typeface="Arial" panose="020B0604020202020204" pitchFamily="34" charset="0"/>
              <a:buChar char="•"/>
            </a:pPr>
            <a:r>
              <a:rPr lang="en-AU" dirty="0"/>
              <a:t>Compliance solutions for energy efficiency in Volume Two</a:t>
            </a:r>
          </a:p>
          <a:p>
            <a:pPr marL="457200" indent="-457200"/>
            <a:r>
              <a:rPr lang="en-AU" dirty="0"/>
              <a:t>House energy ratings </a:t>
            </a:r>
          </a:p>
          <a:p>
            <a:pPr marL="457200" indent="-457200">
              <a:buFont typeface="Arial" panose="020B0604020202020204" pitchFamily="34" charset="0"/>
              <a:buChar char="•"/>
            </a:pPr>
            <a:r>
              <a:rPr lang="en-AU" dirty="0"/>
              <a:t>Assessment Methods for energy efficiency for Volume </a:t>
            </a:r>
            <a:r>
              <a:rPr lang="en-AU" dirty="0" smtClean="0"/>
              <a:t>Two</a:t>
            </a:r>
          </a:p>
          <a:p>
            <a:pPr marL="457200" indent="-457200">
              <a:buFont typeface="Arial" panose="020B0604020202020204" pitchFamily="34" charset="0"/>
              <a:buChar char="•"/>
            </a:pPr>
            <a:r>
              <a:rPr lang="en-AU" dirty="0" smtClean="0"/>
              <a:t>Energy efficiency in the ABCB Housing Provisions</a:t>
            </a:r>
            <a:endParaRPr lang="en-AU" dirty="0"/>
          </a:p>
          <a:p>
            <a:pPr marL="457200" indent="-457200">
              <a:buFont typeface="Arial" panose="020B0604020202020204" pitchFamily="34" charset="0"/>
              <a:buChar char="•"/>
            </a:pPr>
            <a:r>
              <a:rPr lang="en-AU" dirty="0"/>
              <a:t>Other useful resources</a:t>
            </a:r>
          </a:p>
        </p:txBody>
      </p:sp>
      <p:pic>
        <p:nvPicPr>
          <p:cNvPr id="5"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4583" y="75600"/>
            <a:ext cx="1623600" cy="1623600"/>
          </a:xfrm>
          <a:prstGeom prst="rect">
            <a:avLst/>
          </a:prstGeom>
        </p:spPr>
      </p:pic>
      <p:pic>
        <p:nvPicPr>
          <p:cNvPr id="22" name="Illustration" descr="Image of a Class 1a building.">
            <a:extLst>
              <a:ext uri="{FF2B5EF4-FFF2-40B4-BE49-F238E27FC236}">
                <a16:creationId xmlns="" xmlns:a16="http://schemas.microsoft.com/office/drawing/2014/main" id="{B9CAD0F9-8174-4D09-895F-9BA53AE3C748}"/>
              </a:ext>
            </a:extLst>
          </p:cNvPr>
          <p:cNvPicPr/>
          <p:nvPr/>
        </p:nvPicPr>
        <p:blipFill>
          <a:blip r:embed="rId5" cstate="print">
            <a:extLst>
              <a:ext uri="{28A0092B-C50C-407E-A947-70E740481C1C}">
                <a14:useLocalDpi xmlns:a14="http://schemas.microsoft.com/office/drawing/2010/main"/>
              </a:ext>
            </a:extLst>
          </a:blip>
          <a:stretch>
            <a:fillRect/>
          </a:stretch>
        </p:blipFill>
        <p:spPr>
          <a:xfrm>
            <a:off x="6622073" y="2164169"/>
            <a:ext cx="5054223" cy="3375392"/>
          </a:xfrm>
          <a:prstGeom prst="rect">
            <a:avLst/>
          </a:prstGeom>
        </p:spPr>
      </p:pic>
    </p:spTree>
    <p:custDataLst>
      <p:tags r:id="rId1"/>
    </p:custDataLst>
    <p:extLst>
      <p:ext uri="{BB962C8B-B14F-4D97-AF65-F5344CB8AC3E}">
        <p14:creationId xmlns:p14="http://schemas.microsoft.com/office/powerpoint/2010/main" val="1642648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a:xfrm>
            <a:off x="334962" y="314325"/>
            <a:ext cx="9691540" cy="981075"/>
          </a:xfrm>
        </p:spPr>
        <p:txBody>
          <a:bodyPr>
            <a:normAutofit/>
          </a:bodyPr>
          <a:lstStyle/>
          <a:p>
            <a:r>
              <a:rPr lang="en-AU" dirty="0" smtClean="0"/>
              <a:t>Energy efficiency in </a:t>
            </a:r>
            <a:r>
              <a:rPr lang="en-AU" dirty="0"/>
              <a:t>NCC Volume </a:t>
            </a:r>
            <a:r>
              <a:rPr lang="en-AU" dirty="0" smtClean="0"/>
              <a:t>Two: Section H</a:t>
            </a:r>
            <a:endParaRPr lang="en-AU" dirty="0"/>
          </a:p>
        </p:txBody>
      </p:sp>
      <p:sp>
        <p:nvSpPr>
          <p:cNvPr id="6" name="Part H6 box">
            <a:extLst>
              <a:ext uri="{FF2B5EF4-FFF2-40B4-BE49-F238E27FC236}">
                <a16:creationId xmlns="" xmlns:a16="http://schemas.microsoft.com/office/drawing/2014/main" id="{4C7EC479-2BDD-4E49-A794-1292CD32A809}"/>
              </a:ext>
            </a:extLst>
          </p:cNvPr>
          <p:cNvSpPr/>
          <p:nvPr/>
        </p:nvSpPr>
        <p:spPr>
          <a:xfrm>
            <a:off x="4100361" y="1826022"/>
            <a:ext cx="3982453" cy="67154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rPr>
              <a:t>Part H6</a:t>
            </a:r>
            <a:r>
              <a:rPr lang="en-AU" sz="2400" b="1" dirty="0">
                <a:solidFill>
                  <a:schemeClr val="tx1"/>
                </a:solidFill>
              </a:rPr>
              <a:t> </a:t>
            </a:r>
            <a:r>
              <a:rPr lang="en-AU" sz="2400" b="1" dirty="0" smtClean="0">
                <a:solidFill>
                  <a:schemeClr val="tx1"/>
                </a:solidFill>
              </a:rPr>
              <a:t>Energy efficiency</a:t>
            </a:r>
          </a:p>
        </p:txBody>
      </p:sp>
      <p:sp>
        <p:nvSpPr>
          <p:cNvPr id="8" name="Perf Solution label">
            <a:extLst>
              <a:ext uri="{FF2B5EF4-FFF2-40B4-BE49-F238E27FC236}">
                <a16:creationId xmlns="" xmlns:a16="http://schemas.microsoft.com/office/drawing/2014/main" id="{0335832F-2C0A-4875-BF1B-DB789B5E247A}"/>
              </a:ext>
            </a:extLst>
          </p:cNvPr>
          <p:cNvSpPr txBox="1"/>
          <p:nvPr/>
        </p:nvSpPr>
        <p:spPr>
          <a:xfrm>
            <a:off x="406523" y="3460972"/>
            <a:ext cx="2700000" cy="369332"/>
          </a:xfrm>
          <a:prstGeom prst="rect">
            <a:avLst/>
          </a:prstGeom>
          <a:noFill/>
          <a:ln w="12700">
            <a:solidFill>
              <a:schemeClr val="accent1"/>
            </a:solidFill>
          </a:ln>
        </p:spPr>
        <p:txBody>
          <a:bodyPr wrap="square" rtlCol="0">
            <a:spAutoFit/>
          </a:bodyPr>
          <a:lstStyle/>
          <a:p>
            <a:pPr algn="ctr">
              <a:spcBef>
                <a:spcPts val="300"/>
              </a:spcBef>
              <a:spcAft>
                <a:spcPts val="300"/>
              </a:spcAft>
              <a:buClr>
                <a:schemeClr val="accent1"/>
              </a:buClr>
            </a:pPr>
            <a:r>
              <a:rPr lang="en-AU" b="1" dirty="0" smtClean="0">
                <a:sym typeface="Wingdings" panose="05000000000000000000" pitchFamily="2" charset="2"/>
              </a:rPr>
              <a:t>Performance Solutions</a:t>
            </a:r>
            <a:endParaRPr lang="en-AU" b="1" dirty="0">
              <a:sym typeface="Wingdings" panose="05000000000000000000" pitchFamily="2" charset="2"/>
            </a:endParaRPr>
          </a:p>
        </p:txBody>
      </p:sp>
      <p:cxnSp>
        <p:nvCxnSpPr>
          <p:cNvPr id="17" name="Perf Reqs to Perf Sol arrow">
            <a:extLst>
              <a:ext uri="{FF2B5EF4-FFF2-40B4-BE49-F238E27FC236}">
                <a16:creationId xmlns="" xmlns:a16="http://schemas.microsoft.com/office/drawing/2014/main" id="{5685E9D9-9E38-4AB9-A7E9-46679F01CFBD}"/>
              </a:ext>
            </a:extLst>
          </p:cNvPr>
          <p:cNvCxnSpPr>
            <a:stCxn id="15" idx="1"/>
            <a:endCxn id="8" idx="0"/>
          </p:cNvCxnSpPr>
          <p:nvPr/>
        </p:nvCxnSpPr>
        <p:spPr>
          <a:xfrm rot="10800000" flipV="1">
            <a:off x="1756523" y="3067012"/>
            <a:ext cx="2528724" cy="39396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Perf Reqs to DTS Prov arrow">
            <a:extLst>
              <a:ext uri="{FF2B5EF4-FFF2-40B4-BE49-F238E27FC236}">
                <a16:creationId xmlns="" xmlns:a16="http://schemas.microsoft.com/office/drawing/2014/main" id="{ABC26230-D887-407E-A288-21CD96916C24}"/>
              </a:ext>
            </a:extLst>
          </p:cNvPr>
          <p:cNvCxnSpPr>
            <a:stCxn id="15" idx="3"/>
            <a:endCxn id="28" idx="0"/>
          </p:cNvCxnSpPr>
          <p:nvPr/>
        </p:nvCxnSpPr>
        <p:spPr>
          <a:xfrm>
            <a:off x="7906752" y="3067012"/>
            <a:ext cx="2182355" cy="41119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DTS Prov label">
            <a:extLst>
              <a:ext uri="{FF2B5EF4-FFF2-40B4-BE49-F238E27FC236}">
                <a16:creationId xmlns="" xmlns:a16="http://schemas.microsoft.com/office/drawing/2014/main" id="{241875FC-EFB2-4FDB-B74D-C8F6189BA15D}"/>
              </a:ext>
            </a:extLst>
          </p:cNvPr>
          <p:cNvSpPr txBox="1"/>
          <p:nvPr/>
        </p:nvSpPr>
        <p:spPr>
          <a:xfrm>
            <a:off x="8505107" y="3478206"/>
            <a:ext cx="3168000" cy="369332"/>
          </a:xfrm>
          <a:prstGeom prst="rect">
            <a:avLst/>
          </a:prstGeom>
          <a:noFill/>
          <a:ln w="12700">
            <a:solidFill>
              <a:schemeClr val="accent1"/>
            </a:solidFill>
          </a:ln>
        </p:spPr>
        <p:txBody>
          <a:bodyPr wrap="square" rtlCol="0">
            <a:spAutoFit/>
          </a:bodyPr>
          <a:lstStyle/>
          <a:p>
            <a:pPr algn="ctr">
              <a:spcBef>
                <a:spcPts val="300"/>
              </a:spcBef>
              <a:spcAft>
                <a:spcPts val="300"/>
              </a:spcAft>
              <a:buClr>
                <a:schemeClr val="accent1"/>
              </a:buClr>
            </a:pPr>
            <a:r>
              <a:rPr lang="en-AU" b="1" dirty="0" smtClean="0">
                <a:sym typeface="Wingdings" panose="05000000000000000000" pitchFamily="2" charset="2"/>
              </a:rPr>
              <a:t>DTS Provisions</a:t>
            </a:r>
            <a:endParaRPr lang="en-AU" b="1" dirty="0">
              <a:sym typeface="Wingdings" panose="05000000000000000000" pitchFamily="2" charset="2"/>
            </a:endParaRPr>
          </a:p>
        </p:txBody>
      </p:sp>
      <p:sp>
        <p:nvSpPr>
          <p:cNvPr id="10" name="VM bullets">
            <a:extLst>
              <a:ext uri="{FF2B5EF4-FFF2-40B4-BE49-F238E27FC236}">
                <a16:creationId xmlns="" xmlns:a16="http://schemas.microsoft.com/office/drawing/2014/main" id="{6D03F4B9-769C-463D-B7B2-C3EE4EC9A111}"/>
              </a:ext>
            </a:extLst>
          </p:cNvPr>
          <p:cNvSpPr txBox="1"/>
          <p:nvPr/>
        </p:nvSpPr>
        <p:spPr>
          <a:xfrm>
            <a:off x="232602" y="4984467"/>
            <a:ext cx="3825573" cy="1426031"/>
          </a:xfrm>
          <a:prstGeom prst="rect">
            <a:avLst/>
          </a:prstGeom>
          <a:noFill/>
          <a:ln>
            <a:no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a:sym typeface="Wingdings" panose="05000000000000000000" pitchFamily="2" charset="2"/>
              </a:rPr>
              <a:t>2</a:t>
            </a:r>
            <a:r>
              <a:rPr lang="en-AU" sz="1600" dirty="0" smtClean="0">
                <a:sym typeface="Wingdings" panose="05000000000000000000" pitchFamily="2" charset="2"/>
              </a:rPr>
              <a:t> Verification Methods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H6V2 Verification using a reference building</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H6V3 Verification of building envelope sealing </a:t>
            </a:r>
            <a:endParaRPr lang="en-AU" sz="1600" dirty="0">
              <a:sym typeface="Wingdings" panose="05000000000000000000" pitchFamily="2" charset="2"/>
            </a:endParaRPr>
          </a:p>
        </p:txBody>
      </p:sp>
      <p:sp>
        <p:nvSpPr>
          <p:cNvPr id="32" name="DTS bullets">
            <a:extLst>
              <a:ext uri="{FF2B5EF4-FFF2-40B4-BE49-F238E27FC236}">
                <a16:creationId xmlns="" xmlns:a16="http://schemas.microsoft.com/office/drawing/2014/main" id="{3BE8FFF7-AC90-44A6-A02D-A709830BF46C}"/>
              </a:ext>
            </a:extLst>
          </p:cNvPr>
          <p:cNvSpPr txBox="1"/>
          <p:nvPr/>
        </p:nvSpPr>
        <p:spPr>
          <a:xfrm>
            <a:off x="8325135" y="3912349"/>
            <a:ext cx="3746311" cy="1179810"/>
          </a:xfrm>
          <a:prstGeom prst="rect">
            <a:avLst/>
          </a:prstGeom>
          <a:noFill/>
          <a:ln>
            <a:no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H6D1 Deemed-to-Satisfy Provisions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H6D2 Application of Part H6</a:t>
            </a:r>
          </a:p>
          <a:p>
            <a:pPr marL="285750" indent="-285750">
              <a:spcBef>
                <a:spcPts val="200"/>
              </a:spcBef>
              <a:spcAft>
                <a:spcPts val="200"/>
              </a:spcAft>
              <a:buClr>
                <a:schemeClr val="accent1"/>
              </a:buClr>
              <a:buFont typeface="Wingdings" panose="05000000000000000000" pitchFamily="2" charset="2"/>
              <a:buChar char="Ø"/>
            </a:pPr>
            <a:r>
              <a:rPr lang="en-AU" sz="1600" dirty="0">
                <a:sym typeface="Wingdings" panose="05000000000000000000" pitchFamily="2" charset="2"/>
              </a:rPr>
              <a:t>Specification 42 House energy rating </a:t>
            </a:r>
            <a:r>
              <a:rPr lang="en-AU" sz="1600" dirty="0" smtClean="0">
                <a:sym typeface="Wingdings" panose="05000000000000000000" pitchFamily="2" charset="2"/>
              </a:rPr>
              <a:t>software</a:t>
            </a:r>
            <a:endParaRPr lang="en-AU" sz="1600" dirty="0">
              <a:sym typeface="Wingdings" panose="05000000000000000000" pitchFamily="2" charset="2"/>
            </a:endParaRPr>
          </a:p>
        </p:txBody>
      </p:sp>
      <p:sp>
        <p:nvSpPr>
          <p:cNvPr id="14" name="PRs bullets">
            <a:extLst>
              <a:ext uri="{FF2B5EF4-FFF2-40B4-BE49-F238E27FC236}">
                <a16:creationId xmlns="" xmlns:a16="http://schemas.microsoft.com/office/drawing/2014/main" id="{C47001F4-F279-42D0-853D-780122E46FCA}"/>
              </a:ext>
            </a:extLst>
          </p:cNvPr>
          <p:cNvSpPr txBox="1"/>
          <p:nvPr/>
        </p:nvSpPr>
        <p:spPr>
          <a:xfrm>
            <a:off x="4233446" y="3312271"/>
            <a:ext cx="3868512" cy="1969770"/>
          </a:xfrm>
          <a:prstGeom prst="rect">
            <a:avLst/>
          </a:prstGeom>
          <a:noFill/>
          <a:ln>
            <a:no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2 Performance Requirements</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H6P1 Thermal performance</a:t>
            </a:r>
            <a:endParaRPr lang="en-AU" sz="1600" dirty="0">
              <a:sym typeface="Wingdings" panose="05000000000000000000" pitchFamily="2" charset="2"/>
            </a:endParaRP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H6P2 Energy usage</a:t>
            </a:r>
          </a:p>
          <a:p>
            <a:pPr marL="285750" indent="-285750">
              <a:spcBef>
                <a:spcPts val="200"/>
              </a:spcBef>
              <a:spcAft>
                <a:spcPts val="200"/>
              </a:spcAft>
              <a:buClr>
                <a:schemeClr val="accent1"/>
              </a:buClr>
              <a:buFont typeface="Wingdings" panose="05000000000000000000" pitchFamily="2" charset="2"/>
              <a:buChar char="Ø"/>
            </a:pPr>
            <a:r>
              <a:rPr lang="en-AU" sz="1600" dirty="0">
                <a:sym typeface="Wingdings" panose="05000000000000000000" pitchFamily="2" charset="2"/>
              </a:rPr>
              <a:t>Specification 44 Calculation of heating load limit, cooling load limit and thermal energy load </a:t>
            </a:r>
            <a:r>
              <a:rPr lang="en-AU" sz="1600" dirty="0" smtClean="0">
                <a:sym typeface="Wingdings" panose="05000000000000000000" pitchFamily="2" charset="2"/>
              </a:rPr>
              <a:t>limit</a:t>
            </a:r>
            <a:br>
              <a:rPr lang="en-AU" sz="1600" dirty="0" smtClean="0">
                <a:sym typeface="Wingdings" panose="05000000000000000000" pitchFamily="2" charset="2"/>
              </a:rPr>
            </a:br>
            <a:endParaRPr lang="en-AU" sz="1600" dirty="0">
              <a:sym typeface="Wingdings" panose="05000000000000000000" pitchFamily="2" charset="2"/>
            </a:endParaRPr>
          </a:p>
        </p:txBody>
      </p:sp>
      <p:pic>
        <p:nvPicPr>
          <p:cNvPr id="40"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75600"/>
            <a:ext cx="1623600" cy="1623600"/>
          </a:xfrm>
          <a:prstGeom prst="rect">
            <a:avLst/>
          </a:prstGeom>
        </p:spPr>
      </p:pic>
      <p:sp>
        <p:nvSpPr>
          <p:cNvPr id="15" name="Perf Reqs label">
            <a:extLst>
              <a:ext uri="{FF2B5EF4-FFF2-40B4-BE49-F238E27FC236}">
                <a16:creationId xmlns="" xmlns:a16="http://schemas.microsoft.com/office/drawing/2014/main" id="{0335832F-2C0A-4875-BF1B-DB789B5E247A}"/>
              </a:ext>
            </a:extLst>
          </p:cNvPr>
          <p:cNvSpPr txBox="1"/>
          <p:nvPr/>
        </p:nvSpPr>
        <p:spPr>
          <a:xfrm>
            <a:off x="4285247" y="2882346"/>
            <a:ext cx="3621505" cy="369332"/>
          </a:xfrm>
          <a:prstGeom prst="rect">
            <a:avLst/>
          </a:prstGeom>
          <a:noFill/>
          <a:ln w="12700">
            <a:solidFill>
              <a:schemeClr val="accent1"/>
            </a:solidFill>
          </a:ln>
        </p:spPr>
        <p:txBody>
          <a:bodyPr wrap="square" rtlCol="0">
            <a:spAutoFit/>
          </a:bodyPr>
          <a:lstStyle/>
          <a:p>
            <a:pPr algn="ctr">
              <a:spcBef>
                <a:spcPts val="1200"/>
              </a:spcBef>
              <a:spcAft>
                <a:spcPts val="1200"/>
              </a:spcAft>
              <a:buClr>
                <a:schemeClr val="accent1"/>
              </a:buClr>
            </a:pPr>
            <a:r>
              <a:rPr lang="en-AU" b="1" dirty="0" smtClean="0">
                <a:sym typeface="Wingdings" panose="05000000000000000000" pitchFamily="2" charset="2"/>
              </a:rPr>
              <a:t>Performance Requirements</a:t>
            </a:r>
            <a:endParaRPr lang="en-AU" b="1" dirty="0">
              <a:sym typeface="Wingdings" panose="05000000000000000000" pitchFamily="2" charset="2"/>
            </a:endParaRPr>
          </a:p>
        </p:txBody>
      </p:sp>
      <p:sp>
        <p:nvSpPr>
          <p:cNvPr id="21" name="VM label">
            <a:extLst>
              <a:ext uri="{FF2B5EF4-FFF2-40B4-BE49-F238E27FC236}">
                <a16:creationId xmlns="" xmlns:a16="http://schemas.microsoft.com/office/drawing/2014/main" id="{0335832F-2C0A-4875-BF1B-DB789B5E247A}"/>
              </a:ext>
            </a:extLst>
          </p:cNvPr>
          <p:cNvSpPr txBox="1"/>
          <p:nvPr/>
        </p:nvSpPr>
        <p:spPr>
          <a:xfrm>
            <a:off x="316520" y="4536159"/>
            <a:ext cx="2880000" cy="369332"/>
          </a:xfrm>
          <a:prstGeom prst="rect">
            <a:avLst/>
          </a:prstGeom>
          <a:noFill/>
          <a:ln w="12700">
            <a:solidFill>
              <a:schemeClr val="accent1"/>
            </a:solidFill>
          </a:ln>
        </p:spPr>
        <p:txBody>
          <a:bodyPr wrap="square" rtlCol="0">
            <a:spAutoFit/>
          </a:bodyPr>
          <a:lstStyle/>
          <a:p>
            <a:pPr algn="ctr">
              <a:spcBef>
                <a:spcPts val="300"/>
              </a:spcBef>
              <a:spcAft>
                <a:spcPts val="300"/>
              </a:spcAft>
              <a:buClr>
                <a:schemeClr val="accent1"/>
              </a:buClr>
            </a:pPr>
            <a:r>
              <a:rPr lang="en-AU" b="1" dirty="0" smtClean="0">
                <a:sym typeface="Wingdings" panose="05000000000000000000" pitchFamily="2" charset="2"/>
              </a:rPr>
              <a:t>Verification Methods</a:t>
            </a:r>
            <a:endParaRPr lang="en-AU" b="1" dirty="0">
              <a:sym typeface="Wingdings" panose="05000000000000000000" pitchFamily="2" charset="2"/>
            </a:endParaRPr>
          </a:p>
        </p:txBody>
      </p:sp>
      <p:cxnSp>
        <p:nvCxnSpPr>
          <p:cNvPr id="35" name="PRs to VMs arrow">
            <a:extLst>
              <a:ext uri="{FF2B5EF4-FFF2-40B4-BE49-F238E27FC236}">
                <a16:creationId xmlns="" xmlns:a16="http://schemas.microsoft.com/office/drawing/2014/main" id="{5685E9D9-9E38-4AB9-A7E9-46679F01CFBD}"/>
              </a:ext>
            </a:extLst>
          </p:cNvPr>
          <p:cNvCxnSpPr>
            <a:stCxn id="8" idx="2"/>
            <a:endCxn id="21" idx="0"/>
          </p:cNvCxnSpPr>
          <p:nvPr/>
        </p:nvCxnSpPr>
        <p:spPr>
          <a:xfrm rot="5400000">
            <a:off x="1403595" y="4183230"/>
            <a:ext cx="705855" cy="3"/>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Part H6 to Perf Reqs arrow"/>
          <p:cNvCxnSpPr/>
          <p:nvPr/>
        </p:nvCxnSpPr>
        <p:spPr>
          <a:xfrm>
            <a:off x="6091587" y="2513863"/>
            <a:ext cx="0" cy="36848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VM bullets">
            <a:extLst>
              <a:ext uri="{FF2B5EF4-FFF2-40B4-BE49-F238E27FC236}">
                <a16:creationId xmlns="" xmlns:a16="http://schemas.microsoft.com/office/drawing/2014/main" id="{6D03F4B9-769C-463D-B7B2-C3EE4EC9A111}"/>
              </a:ext>
            </a:extLst>
          </p:cNvPr>
          <p:cNvSpPr txBox="1"/>
          <p:nvPr/>
        </p:nvSpPr>
        <p:spPr>
          <a:xfrm>
            <a:off x="8386549" y="5991651"/>
            <a:ext cx="3132000" cy="636072"/>
          </a:xfrm>
          <a:prstGeom prst="rect">
            <a:avLst/>
          </a:prstGeom>
          <a:noFill/>
          <a:ln>
            <a:noFill/>
          </a:ln>
        </p:spPr>
        <p:txBody>
          <a:bodyPr wrap="square" rtlCol="0">
            <a:spAutoFit/>
          </a:bodyPr>
          <a:lstStyle/>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Section 13 Energy efficiency</a:t>
            </a:r>
          </a:p>
          <a:p>
            <a:pPr marL="285750" indent="-285750">
              <a:spcBef>
                <a:spcPts val="200"/>
              </a:spcBef>
              <a:spcAft>
                <a:spcPts val="200"/>
              </a:spcAft>
              <a:buClr>
                <a:schemeClr val="accent1"/>
              </a:buClr>
              <a:buFont typeface="Wingdings" panose="05000000000000000000" pitchFamily="2" charset="2"/>
              <a:buChar char="Ø"/>
            </a:pPr>
            <a:r>
              <a:rPr lang="en-AU" sz="1600" dirty="0" smtClean="0">
                <a:sym typeface="Wingdings" panose="05000000000000000000" pitchFamily="2" charset="2"/>
              </a:rPr>
              <a:t>7 Parts</a:t>
            </a:r>
          </a:p>
        </p:txBody>
      </p:sp>
      <p:sp>
        <p:nvSpPr>
          <p:cNvPr id="30" name="VM label">
            <a:extLst>
              <a:ext uri="{FF2B5EF4-FFF2-40B4-BE49-F238E27FC236}">
                <a16:creationId xmlns="" xmlns:a16="http://schemas.microsoft.com/office/drawing/2014/main" id="{0335832F-2C0A-4875-BF1B-DB789B5E247A}"/>
              </a:ext>
            </a:extLst>
          </p:cNvPr>
          <p:cNvSpPr txBox="1"/>
          <p:nvPr/>
        </p:nvSpPr>
        <p:spPr>
          <a:xfrm>
            <a:off x="8386549" y="5303378"/>
            <a:ext cx="3623481" cy="646331"/>
          </a:xfrm>
          <a:prstGeom prst="rect">
            <a:avLst/>
          </a:prstGeom>
          <a:noFill/>
          <a:ln w="12700">
            <a:solidFill>
              <a:schemeClr val="accent1"/>
            </a:solidFill>
          </a:ln>
        </p:spPr>
        <p:txBody>
          <a:bodyPr wrap="square" rtlCol="0">
            <a:spAutoFit/>
          </a:bodyPr>
          <a:lstStyle/>
          <a:p>
            <a:pPr algn="ctr">
              <a:spcBef>
                <a:spcPts val="300"/>
              </a:spcBef>
              <a:spcAft>
                <a:spcPts val="300"/>
              </a:spcAft>
              <a:buClr>
                <a:schemeClr val="accent1"/>
              </a:buClr>
            </a:pPr>
            <a:r>
              <a:rPr lang="en-AU" b="1" dirty="0" smtClean="0">
                <a:sym typeface="Wingdings" panose="05000000000000000000" pitchFamily="2" charset="2"/>
              </a:rPr>
              <a:t>ABCB Housing Provisions </a:t>
            </a:r>
            <a:r>
              <a:rPr lang="en-AU" b="1" dirty="0">
                <a:sym typeface="Wingdings" panose="05000000000000000000" pitchFamily="2" charset="2"/>
              </a:rPr>
              <a:t>S</a:t>
            </a:r>
            <a:r>
              <a:rPr lang="en-AU" b="1" dirty="0" smtClean="0">
                <a:sym typeface="Wingdings" panose="05000000000000000000" pitchFamily="2" charset="2"/>
              </a:rPr>
              <a:t>tandard</a:t>
            </a:r>
            <a:endParaRPr lang="en-AU" b="1" dirty="0">
              <a:sym typeface="Wingdings" panose="05000000000000000000" pitchFamily="2" charset="2"/>
            </a:endParaRPr>
          </a:p>
        </p:txBody>
      </p:sp>
      <p:cxnSp>
        <p:nvCxnSpPr>
          <p:cNvPr id="31" name="PRs to VMs arrow">
            <a:extLst>
              <a:ext uri="{FF2B5EF4-FFF2-40B4-BE49-F238E27FC236}">
                <a16:creationId xmlns="" xmlns:a16="http://schemas.microsoft.com/office/drawing/2014/main" id="{5685E9D9-9E38-4AB9-A7E9-46679F01CFBD}"/>
              </a:ext>
            </a:extLst>
          </p:cNvPr>
          <p:cNvCxnSpPr>
            <a:stCxn id="32" idx="2"/>
            <a:endCxn id="30" idx="0"/>
          </p:cNvCxnSpPr>
          <p:nvPr/>
        </p:nvCxnSpPr>
        <p:spPr>
          <a:xfrm rot="5400000">
            <a:off x="10092682" y="5197768"/>
            <a:ext cx="211219" cy="1"/>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95518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6"/>
                                        </p:tgtEl>
                                      </p:cBhvr>
                                    </p:animEffect>
                                    <p:set>
                                      <p:cBhvr>
                                        <p:cTn id="18" dur="1" fill="hold">
                                          <p:stCondLst>
                                            <p:cond delay="499"/>
                                          </p:stCondLst>
                                        </p:cTn>
                                        <p:tgtEl>
                                          <p:spTgt spid="5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23"/>
                                        </p:tgtEl>
                                      </p:cBhvr>
                                    </p:animEffect>
                                    <p:set>
                                      <p:cBhvr>
                                        <p:cTn id="65" dur="1" fill="hold">
                                          <p:stCondLst>
                                            <p:cond delay="499"/>
                                          </p:stCondLst>
                                        </p:cTn>
                                        <p:tgtEl>
                                          <p:spTgt spid="2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32"/>
                                        </p:tgtEl>
                                      </p:cBhvr>
                                    </p:animEffect>
                                    <p:set>
                                      <p:cBhvr>
                                        <p:cTn id="71" dur="1" fill="hold">
                                          <p:stCondLst>
                                            <p:cond delay="499"/>
                                          </p:stCondLst>
                                        </p:cTn>
                                        <p:tgtEl>
                                          <p:spTgt spid="3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30"/>
                                        </p:tgtEl>
                                      </p:cBhvr>
                                    </p:animEffect>
                                    <p:set>
                                      <p:cBhvr>
                                        <p:cTn id="77" dur="1" fill="hold">
                                          <p:stCondLst>
                                            <p:cond delay="499"/>
                                          </p:stCondLst>
                                        </p:cTn>
                                        <p:tgtEl>
                                          <p:spTgt spid="3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5"/>
                                        </p:tgtEl>
                                      </p:cBhvr>
                                    </p:animEffect>
                                    <p:set>
                                      <p:cBhvr>
                                        <p:cTn id="89" dur="1" fill="hold">
                                          <p:stCondLst>
                                            <p:cond delay="499"/>
                                          </p:stCondLst>
                                        </p:cTn>
                                        <p:tgtEl>
                                          <p:spTgt spid="35"/>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8" grpId="0" animBg="1"/>
      <p:bldP spid="8" grpId="1" animBg="1"/>
      <p:bldP spid="28" grpId="0" animBg="1"/>
      <p:bldP spid="28" grpId="1" animBg="1"/>
      <p:bldP spid="10" grpId="0"/>
      <p:bldP spid="10" grpId="1"/>
      <p:bldP spid="32" grpId="0"/>
      <p:bldP spid="32" grpId="1"/>
      <p:bldP spid="14" grpId="0"/>
      <p:bldP spid="14" grpId="1"/>
      <p:bldP spid="15" grpId="0" animBg="1"/>
      <p:bldP spid="15" grpId="1" animBg="1"/>
      <p:bldP spid="21" grpId="0" animBg="1"/>
      <p:bldP spid="21" grpId="1" animBg="1"/>
      <p:bldP spid="29" grpId="0"/>
      <p:bldP spid="29" grpId="1"/>
      <p:bldP spid="30" grpId="0" animBg="1"/>
      <p:bldP spid="3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normAutofit lnSpcReduction="10000"/>
          </a:bodyPr>
          <a:lstStyle/>
          <a:p>
            <a:r>
              <a:rPr lang="en-AU" dirty="0"/>
              <a:t>What are the energy efficiency Performance Requirements in NCC Volume Two?</a:t>
            </a:r>
          </a:p>
        </p:txBody>
      </p:sp>
      <p:pic>
        <p:nvPicPr>
          <p:cNvPr id="4" name="Vol Two Logo" descr="NCC Volume Two Logo. A stylised house in bright red.">
            <a:extLst>
              <a:ext uri="{FF2B5EF4-FFF2-40B4-BE49-F238E27FC236}">
                <a16:creationId xmlns="" xmlns:a16="http://schemas.microsoft.com/office/drawing/2014/main" id="{9E646F89-0721-4643-B55E-816C26589E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sp>
        <p:nvSpPr>
          <p:cNvPr id="5" name="H6P1 Thermal perf button" descr="Question 1 button&#10;">
            <a:extLst>
              <a:ext uri="{FF2B5EF4-FFF2-40B4-BE49-F238E27FC236}">
                <a16:creationId xmlns="" xmlns:a16="http://schemas.microsoft.com/office/drawing/2014/main" id="{239EC034-813E-411E-B456-A74947F5C851}"/>
              </a:ext>
            </a:extLst>
          </p:cNvPr>
          <p:cNvSpPr/>
          <p:nvPr/>
        </p:nvSpPr>
        <p:spPr>
          <a:xfrm>
            <a:off x="897686" y="1780572"/>
            <a:ext cx="2987293" cy="730616"/>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bg2"/>
                </a:solidFill>
              </a:rPr>
              <a:t>H6P1 </a:t>
            </a:r>
            <a:br>
              <a:rPr lang="en-AU" sz="2000" b="1" dirty="0" smtClean="0">
                <a:solidFill>
                  <a:schemeClr val="bg2"/>
                </a:solidFill>
              </a:rPr>
            </a:br>
            <a:r>
              <a:rPr lang="en-AU" sz="2000" b="1" dirty="0" smtClean="0">
                <a:solidFill>
                  <a:schemeClr val="bg2"/>
                </a:solidFill>
              </a:rPr>
              <a:t>Thermal performance</a:t>
            </a:r>
            <a:endParaRPr lang="en-AU" sz="2000" b="1" dirty="0">
              <a:solidFill>
                <a:schemeClr val="bg2"/>
              </a:solidFill>
            </a:endParaRPr>
          </a:p>
        </p:txBody>
      </p:sp>
      <p:sp>
        <p:nvSpPr>
          <p:cNvPr id="6" name="H6P2 Energy usage button" descr="Question 2 button">
            <a:extLst>
              <a:ext uri="{FF2B5EF4-FFF2-40B4-BE49-F238E27FC236}">
                <a16:creationId xmlns="" xmlns:a16="http://schemas.microsoft.com/office/drawing/2014/main" id="{3836162E-33F8-4D15-8258-91F66E81E53B}"/>
              </a:ext>
            </a:extLst>
          </p:cNvPr>
          <p:cNvSpPr/>
          <p:nvPr/>
        </p:nvSpPr>
        <p:spPr>
          <a:xfrm>
            <a:off x="4618896" y="1780572"/>
            <a:ext cx="2987293" cy="730616"/>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smtClean="0">
                <a:solidFill>
                  <a:schemeClr val="bg2"/>
                </a:solidFill>
              </a:rPr>
              <a:t>H6P2 </a:t>
            </a:r>
            <a:br>
              <a:rPr lang="en-AU" sz="2000" b="1" dirty="0" smtClean="0">
                <a:solidFill>
                  <a:schemeClr val="bg2"/>
                </a:solidFill>
              </a:rPr>
            </a:br>
            <a:r>
              <a:rPr lang="en-AU" sz="2000" b="1" dirty="0" smtClean="0">
                <a:solidFill>
                  <a:schemeClr val="bg2"/>
                </a:solidFill>
              </a:rPr>
              <a:t>Energy usage</a:t>
            </a:r>
            <a:endParaRPr lang="en-AU" sz="2000" b="1" dirty="0">
              <a:solidFill>
                <a:schemeClr val="bg2"/>
              </a:solidFill>
            </a:endParaRPr>
          </a:p>
        </p:txBody>
      </p:sp>
      <p:sp>
        <p:nvSpPr>
          <p:cNvPr id="37" name="State/Territory Variations button" descr="Question 2 button">
            <a:extLst>
              <a:ext uri="{FF2B5EF4-FFF2-40B4-BE49-F238E27FC236}">
                <a16:creationId xmlns="" xmlns:a16="http://schemas.microsoft.com/office/drawing/2014/main" id="{B6D5BD19-6623-45E9-8EC9-FA4A9C584B4F}"/>
              </a:ext>
            </a:extLst>
          </p:cNvPr>
          <p:cNvSpPr/>
          <p:nvPr/>
        </p:nvSpPr>
        <p:spPr>
          <a:xfrm>
            <a:off x="8340106" y="1780572"/>
            <a:ext cx="2987293" cy="730616"/>
          </a:xfrm>
          <a:prstGeom prst="roundRect">
            <a:avLst/>
          </a:prstGeom>
          <a:solidFill>
            <a:schemeClr val="accent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solidFill>
                  <a:schemeClr val="bg2"/>
                </a:solidFill>
              </a:rPr>
              <a:t>Variations</a:t>
            </a:r>
          </a:p>
        </p:txBody>
      </p:sp>
      <p:pic>
        <p:nvPicPr>
          <p:cNvPr id="12" name="H6P1 Excerpt">
            <a:extLst>
              <a:ext uri="{FF2B5EF4-FFF2-40B4-BE49-F238E27FC236}">
                <a16:creationId xmlns="" xmlns:a16="http://schemas.microsoft.com/office/drawing/2014/main" id="{6C9F788F-344A-4964-8ACD-FA25857CC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412" y="2976756"/>
            <a:ext cx="10763076" cy="3469170"/>
          </a:xfrm>
          <a:prstGeom prst="rect">
            <a:avLst/>
          </a:prstGeom>
          <a:ln>
            <a:solidFill>
              <a:schemeClr val="accent5"/>
            </a:solidFill>
          </a:ln>
          <a:effectLst>
            <a:glow rad="63500">
              <a:schemeClr val="accent5">
                <a:satMod val="175000"/>
                <a:alpha val="40000"/>
              </a:schemeClr>
            </a:glow>
          </a:effectLst>
        </p:spPr>
      </p:pic>
      <p:pic>
        <p:nvPicPr>
          <p:cNvPr id="7" name="H6P2 Excerpt">
            <a:extLst>
              <a:ext uri="{FF2B5EF4-FFF2-40B4-BE49-F238E27FC236}">
                <a16:creationId xmlns="" xmlns:a16="http://schemas.microsoft.com/office/drawing/2014/main" id="{AD52CEC7-4D91-47BB-83EA-5D7C3D5D42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020" y="2653028"/>
            <a:ext cx="6121844" cy="4042314"/>
          </a:xfrm>
          <a:prstGeom prst="rect">
            <a:avLst/>
          </a:prstGeom>
          <a:ln>
            <a:solidFill>
              <a:schemeClr val="accent5"/>
            </a:solidFill>
          </a:ln>
          <a:effectLst>
            <a:glow rad="63500">
              <a:schemeClr val="accent5">
                <a:satMod val="175000"/>
                <a:alpha val="40000"/>
              </a:schemeClr>
            </a:glow>
          </a:effectLst>
        </p:spPr>
      </p:pic>
      <p:sp>
        <p:nvSpPr>
          <p:cNvPr id="8" name="State/Terr Variations text LHS">
            <a:extLst>
              <a:ext uri="{FF2B5EF4-FFF2-40B4-BE49-F238E27FC236}">
                <a16:creationId xmlns="" xmlns:a16="http://schemas.microsoft.com/office/drawing/2014/main" id="{3BF7051C-23FD-4D1A-8C89-1CC18BCA3ECF}"/>
              </a:ext>
            </a:extLst>
          </p:cNvPr>
          <p:cNvSpPr/>
          <p:nvPr/>
        </p:nvSpPr>
        <p:spPr>
          <a:xfrm>
            <a:off x="506193" y="2731669"/>
            <a:ext cx="5310407" cy="3646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Bef>
                <a:spcPts val="400"/>
              </a:spcBef>
              <a:spcAft>
                <a:spcPts val="400"/>
              </a:spcAft>
              <a:buFont typeface="Arial" panose="020B0604020202020204" pitchFamily="34" charset="0"/>
              <a:buChar char="•"/>
            </a:pPr>
            <a:r>
              <a:rPr lang="en-AU" sz="2400" dirty="0" smtClean="0">
                <a:solidFill>
                  <a:schemeClr val="tx1"/>
                </a:solidFill>
              </a:rPr>
              <a:t>In NSW, Part H6 does </a:t>
            </a:r>
            <a:r>
              <a:rPr lang="en-AU" sz="2400" b="1" dirty="0">
                <a:solidFill>
                  <a:schemeClr val="tx1"/>
                </a:solidFill>
              </a:rPr>
              <a:t>not</a:t>
            </a:r>
            <a:r>
              <a:rPr lang="en-AU" sz="2400" dirty="0">
                <a:solidFill>
                  <a:schemeClr val="tx1"/>
                </a:solidFill>
              </a:rPr>
              <a:t> </a:t>
            </a:r>
            <a:r>
              <a:rPr lang="en-AU" sz="2400" dirty="0" smtClean="0">
                <a:solidFill>
                  <a:schemeClr val="tx1"/>
                </a:solidFill>
              </a:rPr>
              <a:t>apply.</a:t>
            </a:r>
            <a:endParaRPr lang="en-AU" sz="2400" dirty="0">
              <a:solidFill>
                <a:schemeClr val="tx1"/>
              </a:solidFill>
            </a:endParaRPr>
          </a:p>
          <a:p>
            <a:pPr marL="285750" indent="-285750">
              <a:spcBef>
                <a:spcPts val="400"/>
              </a:spcBef>
              <a:spcAft>
                <a:spcPts val="400"/>
              </a:spcAft>
              <a:buFont typeface="Arial" panose="020B0604020202020204" pitchFamily="34" charset="0"/>
              <a:buChar char="•"/>
            </a:pPr>
            <a:r>
              <a:rPr lang="en-AU" sz="2400" dirty="0" smtClean="0">
                <a:solidFill>
                  <a:schemeClr val="tx1"/>
                </a:solidFill>
              </a:rPr>
              <a:t>NSW </a:t>
            </a:r>
            <a:r>
              <a:rPr lang="en-AU" sz="2400" dirty="0">
                <a:solidFill>
                  <a:schemeClr val="tx1"/>
                </a:solidFill>
              </a:rPr>
              <a:t>requires a BASIX sustainability rating for new homes and </a:t>
            </a:r>
            <a:r>
              <a:rPr lang="en-AU" sz="2400" dirty="0" smtClean="0">
                <a:solidFill>
                  <a:schemeClr val="tx1"/>
                </a:solidFill>
              </a:rPr>
              <a:t>renovations (7 star equivalent)</a:t>
            </a:r>
            <a:endParaRPr lang="en-AU" sz="2400" dirty="0">
              <a:solidFill>
                <a:schemeClr val="tx1"/>
              </a:solidFill>
            </a:endParaRPr>
          </a:p>
          <a:p>
            <a:pPr marL="285750" indent="-285750">
              <a:spcBef>
                <a:spcPts val="400"/>
              </a:spcBef>
              <a:spcAft>
                <a:spcPts val="400"/>
              </a:spcAft>
              <a:buFont typeface="Arial" panose="020B0604020202020204" pitchFamily="34" charset="0"/>
              <a:buChar char="•"/>
            </a:pPr>
            <a:r>
              <a:rPr lang="en-AU" sz="2400" dirty="0" smtClean="0">
                <a:solidFill>
                  <a:schemeClr val="tx1"/>
                </a:solidFill>
              </a:rPr>
              <a:t>NSW Variations in </a:t>
            </a:r>
            <a:r>
              <a:rPr lang="en-AU" sz="2400" dirty="0">
                <a:solidFill>
                  <a:schemeClr val="tx1"/>
                </a:solidFill>
              </a:rPr>
              <a:t>Schedule </a:t>
            </a:r>
            <a:r>
              <a:rPr lang="en-AU" sz="2400" dirty="0" smtClean="0">
                <a:solidFill>
                  <a:schemeClr val="tx1"/>
                </a:solidFill>
              </a:rPr>
              <a:t>5 have other </a:t>
            </a:r>
            <a:r>
              <a:rPr lang="en-AU" sz="2400" dirty="0">
                <a:solidFill>
                  <a:schemeClr val="tx1"/>
                </a:solidFill>
              </a:rPr>
              <a:t>measures </a:t>
            </a:r>
            <a:r>
              <a:rPr lang="en-AU" sz="2400" dirty="0" smtClean="0">
                <a:solidFill>
                  <a:schemeClr val="tx1"/>
                </a:solidFill>
              </a:rPr>
              <a:t>to </a:t>
            </a:r>
            <a:r>
              <a:rPr lang="en-AU" sz="2400" dirty="0">
                <a:solidFill>
                  <a:schemeClr val="tx1"/>
                </a:solidFill>
              </a:rPr>
              <a:t>support and complement BASIX</a:t>
            </a:r>
          </a:p>
        </p:txBody>
      </p:sp>
      <p:sp>
        <p:nvSpPr>
          <p:cNvPr id="38" name="State/Terr Variations text RHS">
            <a:extLst>
              <a:ext uri="{FF2B5EF4-FFF2-40B4-BE49-F238E27FC236}">
                <a16:creationId xmlns="" xmlns:a16="http://schemas.microsoft.com/office/drawing/2014/main" id="{7BCE6DDC-A201-447D-82AD-F29D91D3B352}"/>
              </a:ext>
            </a:extLst>
          </p:cNvPr>
          <p:cNvSpPr/>
          <p:nvPr/>
        </p:nvSpPr>
        <p:spPr>
          <a:xfrm>
            <a:off x="6662053" y="2731668"/>
            <a:ext cx="5143489" cy="3646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Bef>
                <a:spcPts val="400"/>
              </a:spcBef>
              <a:spcAft>
                <a:spcPts val="400"/>
              </a:spcAft>
              <a:buFont typeface="Arial" panose="020B0604020202020204" pitchFamily="34" charset="0"/>
              <a:buChar char="•"/>
            </a:pPr>
            <a:r>
              <a:rPr lang="en-AU" sz="2400" dirty="0">
                <a:solidFill>
                  <a:schemeClr val="tx1"/>
                </a:solidFill>
              </a:rPr>
              <a:t>In the Northern Territory, Part </a:t>
            </a:r>
            <a:r>
              <a:rPr lang="en-AU" sz="2400" dirty="0" smtClean="0">
                <a:solidFill>
                  <a:schemeClr val="tx1"/>
                </a:solidFill>
              </a:rPr>
              <a:t>H6 </a:t>
            </a:r>
            <a:r>
              <a:rPr lang="en-AU" sz="2400" dirty="0">
                <a:solidFill>
                  <a:schemeClr val="tx1"/>
                </a:solidFill>
              </a:rPr>
              <a:t>is replaced with </a:t>
            </a:r>
            <a:r>
              <a:rPr lang="en-AU" sz="2400" dirty="0" smtClean="0">
                <a:solidFill>
                  <a:schemeClr val="tx1"/>
                </a:solidFill>
              </a:rPr>
              <a:t>NT Part H6 Energy efficiency (5 stars)</a:t>
            </a:r>
            <a:endParaRPr lang="en-AU" sz="2400" dirty="0">
              <a:solidFill>
                <a:schemeClr val="tx1"/>
              </a:solidFill>
            </a:endParaRPr>
          </a:p>
          <a:p>
            <a:pPr marL="285750" indent="-285750">
              <a:spcBef>
                <a:spcPts val="400"/>
              </a:spcBef>
              <a:spcAft>
                <a:spcPts val="400"/>
              </a:spcAft>
              <a:buFont typeface="Arial" panose="020B0604020202020204" pitchFamily="34" charset="0"/>
              <a:buChar char="•"/>
            </a:pPr>
            <a:r>
              <a:rPr lang="en-AU" sz="2400" dirty="0" smtClean="0">
                <a:solidFill>
                  <a:schemeClr val="tx1"/>
                </a:solidFill>
              </a:rPr>
              <a:t>In Tasmania, Part H6 is replaced with BCA 2019 Amendment 1 </a:t>
            </a:r>
            <a:br>
              <a:rPr lang="en-AU" sz="2400" dirty="0" smtClean="0">
                <a:solidFill>
                  <a:schemeClr val="tx1"/>
                </a:solidFill>
              </a:rPr>
            </a:br>
            <a:r>
              <a:rPr lang="en-AU" sz="2400" dirty="0" smtClean="0">
                <a:solidFill>
                  <a:schemeClr val="tx1"/>
                </a:solidFill>
              </a:rPr>
              <a:t>Part 2.6. (6 stars)</a:t>
            </a:r>
            <a:endParaRPr lang="en-AU" sz="2400" dirty="0">
              <a:solidFill>
                <a:schemeClr val="tx1"/>
              </a:solidFill>
            </a:endParaRPr>
          </a:p>
        </p:txBody>
      </p:sp>
      <p:cxnSp>
        <p:nvCxnSpPr>
          <p:cNvPr id="39" name="Dividing Line">
            <a:extLst>
              <a:ext uri="{FF2B5EF4-FFF2-40B4-BE49-F238E27FC236}">
                <a16:creationId xmlns="" xmlns:a16="http://schemas.microsoft.com/office/drawing/2014/main" id="{3A98C6CF-A8E3-4CE7-B14F-C46E66FB000F}"/>
              </a:ext>
            </a:extLst>
          </p:cNvPr>
          <p:cNvCxnSpPr>
            <a:cxnSpLocks/>
          </p:cNvCxnSpPr>
          <p:nvPr/>
        </p:nvCxnSpPr>
        <p:spPr>
          <a:xfrm>
            <a:off x="6092383" y="2850776"/>
            <a:ext cx="0" cy="3646819"/>
          </a:xfrm>
          <a:prstGeom prst="line">
            <a:avLst/>
          </a:prstGeom>
          <a:ln w="28575">
            <a:solidFill>
              <a:srgbClr val="193C6A"/>
            </a:solidFill>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1562142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nodeType="clickEffect">
                                  <p:stCondLst>
                                    <p:cond delay="0"/>
                                  </p:stCondLst>
                                  <p:childTnLst>
                                    <p:animEffect transition="out" filter="dissolv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strVal val="#ppt_h"/>
                                          </p:val>
                                        </p:tav>
                                        <p:tav tm="100000">
                                          <p:val>
                                            <p:strVal val="#ppt_h"/>
                                          </p:val>
                                        </p:tav>
                                      </p:tavLst>
                                    </p:anim>
                                  </p:childTnLst>
                                </p:cTn>
                              </p:par>
                              <p:par>
                                <p:cTn id="37" presetID="9"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7" presetClass="exit" presetSubtype="10" fill="hold" grpId="1" nodeType="clickEffect">
                                  <p:stCondLst>
                                    <p:cond delay="0"/>
                                  </p:stCondLst>
                                  <p:childTnLst>
                                    <p:anim calcmode="lin" valueType="num">
                                      <p:cBhvr>
                                        <p:cTn id="43" dur="500"/>
                                        <p:tgtEl>
                                          <p:spTgt spid="8"/>
                                        </p:tgtEl>
                                        <p:attrNameLst>
                                          <p:attrName>ppt_w</p:attrName>
                                        </p:attrNameLst>
                                      </p:cBhvr>
                                      <p:tavLst>
                                        <p:tav tm="0">
                                          <p:val>
                                            <p:strVal val="ppt_w"/>
                                          </p:val>
                                        </p:tav>
                                        <p:tav tm="100000">
                                          <p:val>
                                            <p:fltVal val="0"/>
                                          </p:val>
                                        </p:tav>
                                      </p:tavLst>
                                    </p:anim>
                                    <p:anim calcmode="lin" valueType="num">
                                      <p:cBhvr>
                                        <p:cTn id="44" dur="500"/>
                                        <p:tgtEl>
                                          <p:spTgt spid="8"/>
                                        </p:tgtEl>
                                        <p:attrNameLst>
                                          <p:attrName>ppt_h</p:attrName>
                                        </p:attrNameLst>
                                      </p:cBhvr>
                                      <p:tavLst>
                                        <p:tav tm="0">
                                          <p:val>
                                            <p:strVal val="ppt_h"/>
                                          </p:val>
                                        </p:tav>
                                        <p:tav tm="100000">
                                          <p:val>
                                            <p:strVal val="ppt_h"/>
                                          </p:val>
                                        </p:tav>
                                      </p:tavLst>
                                    </p:anim>
                                    <p:set>
                                      <p:cBhvr>
                                        <p:cTn id="45" dur="1" fill="hold">
                                          <p:stCondLst>
                                            <p:cond delay="499"/>
                                          </p:stCondLst>
                                        </p:cTn>
                                        <p:tgtEl>
                                          <p:spTgt spid="8"/>
                                        </p:tgtEl>
                                        <p:attrNameLst>
                                          <p:attrName>style.visibility</p:attrName>
                                        </p:attrNameLst>
                                      </p:cBhvr>
                                      <p:to>
                                        <p:strVal val="hidden"/>
                                      </p:to>
                                    </p:set>
                                  </p:childTnLst>
                                </p:cTn>
                              </p:par>
                              <p:par>
                                <p:cTn id="46" presetID="17" presetClass="exit" presetSubtype="10" fill="hold" grpId="1" nodeType="withEffect">
                                  <p:stCondLst>
                                    <p:cond delay="0"/>
                                  </p:stCondLst>
                                  <p:childTnLst>
                                    <p:anim calcmode="lin" valueType="num">
                                      <p:cBhvr>
                                        <p:cTn id="47" dur="500"/>
                                        <p:tgtEl>
                                          <p:spTgt spid="38"/>
                                        </p:tgtEl>
                                        <p:attrNameLst>
                                          <p:attrName>ppt_w</p:attrName>
                                        </p:attrNameLst>
                                      </p:cBhvr>
                                      <p:tavLst>
                                        <p:tav tm="0">
                                          <p:val>
                                            <p:strVal val="ppt_w"/>
                                          </p:val>
                                        </p:tav>
                                        <p:tav tm="100000">
                                          <p:val>
                                            <p:fltVal val="0"/>
                                          </p:val>
                                        </p:tav>
                                      </p:tavLst>
                                    </p:anim>
                                    <p:anim calcmode="lin" valueType="num">
                                      <p:cBhvr>
                                        <p:cTn id="48" dur="500"/>
                                        <p:tgtEl>
                                          <p:spTgt spid="38"/>
                                        </p:tgtEl>
                                        <p:attrNameLst>
                                          <p:attrName>ppt_h</p:attrName>
                                        </p:attrNameLst>
                                      </p:cBhvr>
                                      <p:tavLst>
                                        <p:tav tm="0">
                                          <p:val>
                                            <p:strVal val="ppt_h"/>
                                          </p:val>
                                        </p:tav>
                                        <p:tav tm="100000">
                                          <p:val>
                                            <p:strVal val="ppt_h"/>
                                          </p:val>
                                        </p:tav>
                                      </p:tavLst>
                                    </p:anim>
                                    <p:set>
                                      <p:cBhvr>
                                        <p:cTn id="49" dur="1" fill="hold">
                                          <p:stCondLst>
                                            <p:cond delay="499"/>
                                          </p:stCondLst>
                                        </p:cTn>
                                        <p:tgtEl>
                                          <p:spTgt spid="38"/>
                                        </p:tgtEl>
                                        <p:attrNameLst>
                                          <p:attrName>style.visibility</p:attrName>
                                        </p:attrNameLst>
                                      </p:cBhvr>
                                      <p:to>
                                        <p:strVal val="hidden"/>
                                      </p:to>
                                    </p:set>
                                  </p:childTnLst>
                                </p:cTn>
                              </p:par>
                              <p:par>
                                <p:cTn id="50" presetID="17" presetClass="exit" presetSubtype="10" fill="hold" nodeType="withEffect">
                                  <p:stCondLst>
                                    <p:cond delay="0"/>
                                  </p:stCondLst>
                                  <p:childTnLst>
                                    <p:anim calcmode="lin" valueType="num">
                                      <p:cBhvr>
                                        <p:cTn id="51" dur="500"/>
                                        <p:tgtEl>
                                          <p:spTgt spid="39"/>
                                        </p:tgtEl>
                                        <p:attrNameLst>
                                          <p:attrName>ppt_w</p:attrName>
                                        </p:attrNameLst>
                                      </p:cBhvr>
                                      <p:tavLst>
                                        <p:tav tm="0">
                                          <p:val>
                                            <p:strVal val="ppt_w"/>
                                          </p:val>
                                        </p:tav>
                                        <p:tav tm="100000">
                                          <p:val>
                                            <p:fltVal val="0"/>
                                          </p:val>
                                        </p:tav>
                                      </p:tavLst>
                                    </p:anim>
                                    <p:anim calcmode="lin" valueType="num">
                                      <p:cBhvr>
                                        <p:cTn id="52" dur="500"/>
                                        <p:tgtEl>
                                          <p:spTgt spid="39"/>
                                        </p:tgtEl>
                                        <p:attrNameLst>
                                          <p:attrName>ppt_h</p:attrName>
                                        </p:attrNameLst>
                                      </p:cBhvr>
                                      <p:tavLst>
                                        <p:tav tm="0">
                                          <p:val>
                                            <p:strVal val="ppt_h"/>
                                          </p:val>
                                        </p:tav>
                                        <p:tav tm="100000">
                                          <p:val>
                                            <p:strVal val="ppt_h"/>
                                          </p:val>
                                        </p:tav>
                                      </p:tavLst>
                                    </p:anim>
                                    <p:set>
                                      <p:cBhvr>
                                        <p:cTn id="5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8" grpId="0" animBg="1"/>
      <p:bldP spid="8" grpId="1" animBg="1"/>
      <p:bldP spid="38" grpId="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normAutofit/>
          </a:bodyPr>
          <a:lstStyle/>
          <a:p>
            <a:r>
              <a:rPr lang="en-AU" dirty="0" smtClean="0"/>
              <a:t>DTS pathways for compliance </a:t>
            </a:r>
            <a:endParaRPr lang="en-AU" dirty="0"/>
          </a:p>
        </p:txBody>
      </p:sp>
      <p:sp>
        <p:nvSpPr>
          <p:cNvPr id="11" name="Part H6 box">
            <a:extLst>
              <a:ext uri="{FF2B5EF4-FFF2-40B4-BE49-F238E27FC236}">
                <a16:creationId xmlns="" xmlns:a16="http://schemas.microsoft.com/office/drawing/2014/main" id="{132AC7C2-898B-4E15-AC23-6C1D2F6B41FB}"/>
              </a:ext>
            </a:extLst>
          </p:cNvPr>
          <p:cNvSpPr/>
          <p:nvPr/>
        </p:nvSpPr>
        <p:spPr>
          <a:xfrm>
            <a:off x="193963" y="1917021"/>
            <a:ext cx="3996000" cy="87794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rPr>
              <a:t>NCC Volume Two</a:t>
            </a:r>
          </a:p>
          <a:p>
            <a:pPr algn="ctr"/>
            <a:r>
              <a:rPr lang="en-AU" b="1" dirty="0" smtClean="0">
                <a:solidFill>
                  <a:schemeClr val="tx1"/>
                </a:solidFill>
              </a:rPr>
              <a:t> </a:t>
            </a:r>
            <a:r>
              <a:rPr lang="en-AU" sz="2400" b="1" dirty="0" smtClean="0">
                <a:solidFill>
                  <a:schemeClr val="tx1"/>
                </a:solidFill>
              </a:rPr>
              <a:t>Part H6 Energy efficiency</a:t>
            </a:r>
            <a:endParaRPr lang="en-AU" sz="2400" b="1" dirty="0">
              <a:solidFill>
                <a:schemeClr val="tx1"/>
              </a:solidFill>
            </a:endParaRPr>
          </a:p>
        </p:txBody>
      </p:sp>
      <p:sp>
        <p:nvSpPr>
          <p:cNvPr id="12" name="Housing provisions box">
            <a:extLst>
              <a:ext uri="{FF2B5EF4-FFF2-40B4-BE49-F238E27FC236}">
                <a16:creationId xmlns="" xmlns:a16="http://schemas.microsoft.com/office/drawing/2014/main" id="{5AA52061-81CB-4A65-A91E-956B2297FC38}"/>
              </a:ext>
            </a:extLst>
          </p:cNvPr>
          <p:cNvSpPr/>
          <p:nvPr/>
        </p:nvSpPr>
        <p:spPr>
          <a:xfrm>
            <a:off x="7882982" y="1920017"/>
            <a:ext cx="3636000" cy="874949"/>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tx1"/>
                </a:solidFill>
              </a:rPr>
              <a:t>ABCB Housing Provisions Standard</a:t>
            </a:r>
            <a:endParaRPr lang="en-AU" sz="2400" b="1" dirty="0">
              <a:solidFill>
                <a:schemeClr val="tx1"/>
              </a:solidFill>
            </a:endParaRPr>
          </a:p>
        </p:txBody>
      </p:sp>
      <p:sp>
        <p:nvSpPr>
          <p:cNvPr id="33" name="DTS label">
            <a:extLst>
              <a:ext uri="{FF2B5EF4-FFF2-40B4-BE49-F238E27FC236}">
                <a16:creationId xmlns="" xmlns:a16="http://schemas.microsoft.com/office/drawing/2014/main" id="{EE5AAD9B-8EAA-4056-B958-2E456408515B}"/>
              </a:ext>
            </a:extLst>
          </p:cNvPr>
          <p:cNvSpPr txBox="1"/>
          <p:nvPr/>
        </p:nvSpPr>
        <p:spPr>
          <a:xfrm>
            <a:off x="617264" y="3312584"/>
            <a:ext cx="3134591" cy="400110"/>
          </a:xfrm>
          <a:prstGeom prst="rect">
            <a:avLst/>
          </a:prstGeom>
          <a:noFill/>
          <a:ln w="12700">
            <a:solidFill>
              <a:srgbClr val="11386A"/>
            </a:solidFill>
          </a:ln>
        </p:spPr>
        <p:txBody>
          <a:bodyPr wrap="square" rtlCol="0">
            <a:spAutoFit/>
          </a:bodyPr>
          <a:lstStyle/>
          <a:p>
            <a:pPr algn="ctr"/>
            <a:r>
              <a:rPr lang="en-AU" sz="2000" b="1" dirty="0" smtClean="0"/>
              <a:t>DTS Provisions</a:t>
            </a:r>
          </a:p>
        </p:txBody>
      </p:sp>
      <p:sp>
        <p:nvSpPr>
          <p:cNvPr id="3" name="DTS bullets">
            <a:extLst>
              <a:ext uri="{FF2B5EF4-FFF2-40B4-BE49-F238E27FC236}">
                <a16:creationId xmlns="" xmlns:a16="http://schemas.microsoft.com/office/drawing/2014/main" id="{EF96F7E5-A010-46C6-87FA-B32DEF09704A}"/>
              </a:ext>
            </a:extLst>
          </p:cNvPr>
          <p:cNvSpPr txBox="1"/>
          <p:nvPr/>
        </p:nvSpPr>
        <p:spPr>
          <a:xfrm>
            <a:off x="617264" y="3854059"/>
            <a:ext cx="3381045" cy="1774845"/>
          </a:xfrm>
          <a:prstGeom prst="rect">
            <a:avLst/>
          </a:prstGeom>
          <a:noFill/>
        </p:spPr>
        <p:txBody>
          <a:bodyPr wrap="square" rtlCol="0">
            <a:spAutoFit/>
          </a:bodyPr>
          <a:lstStyle/>
          <a:p>
            <a:pPr marL="285750" indent="-285750">
              <a:spcBef>
                <a:spcPts val="200"/>
              </a:spcBef>
              <a:spcAft>
                <a:spcPts val="600"/>
              </a:spcAft>
              <a:buClr>
                <a:schemeClr val="accent1"/>
              </a:buClr>
              <a:buFont typeface="Wingdings" panose="05000000000000000000" pitchFamily="2" charset="2"/>
              <a:buChar char="Ø"/>
            </a:pPr>
            <a:r>
              <a:rPr lang="en-AU" dirty="0" smtClean="0">
                <a:sym typeface="Wingdings" panose="05000000000000000000" pitchFamily="2" charset="2"/>
              </a:rPr>
              <a:t>H6D1 DTS Provisions</a:t>
            </a:r>
          </a:p>
          <a:p>
            <a:pPr marL="285750" indent="-285750">
              <a:spcBef>
                <a:spcPts val="200"/>
              </a:spcBef>
              <a:spcAft>
                <a:spcPts val="600"/>
              </a:spcAft>
              <a:buClr>
                <a:schemeClr val="accent1"/>
              </a:buClr>
              <a:buFont typeface="Wingdings" panose="05000000000000000000" pitchFamily="2" charset="2"/>
              <a:buChar char="Ø"/>
            </a:pPr>
            <a:r>
              <a:rPr lang="en-AU" dirty="0" smtClean="0">
                <a:sym typeface="Wingdings" panose="05000000000000000000" pitchFamily="2" charset="2"/>
              </a:rPr>
              <a:t>H6D2 Application of Part H6</a:t>
            </a:r>
          </a:p>
          <a:p>
            <a:pPr marL="285750" indent="-285750">
              <a:spcBef>
                <a:spcPts val="200"/>
              </a:spcBef>
              <a:spcAft>
                <a:spcPts val="600"/>
              </a:spcAft>
              <a:buClr>
                <a:schemeClr val="accent1"/>
              </a:buClr>
              <a:buFont typeface="Wingdings" panose="05000000000000000000" pitchFamily="2" charset="2"/>
              <a:buChar char="Ø"/>
            </a:pPr>
            <a:r>
              <a:rPr lang="en-AU" dirty="0">
                <a:sym typeface="Wingdings" panose="05000000000000000000" pitchFamily="2" charset="2"/>
              </a:rPr>
              <a:t>Specifications </a:t>
            </a:r>
            <a:r>
              <a:rPr lang="en-AU" dirty="0" smtClean="0">
                <a:sym typeface="Wingdings" panose="05000000000000000000" pitchFamily="2" charset="2"/>
              </a:rPr>
              <a:t>42</a:t>
            </a:r>
          </a:p>
          <a:p>
            <a:pPr marL="285750" indent="-285750">
              <a:spcBef>
                <a:spcPts val="200"/>
              </a:spcBef>
              <a:spcAft>
                <a:spcPts val="200"/>
              </a:spcAft>
              <a:buClr>
                <a:schemeClr val="accent1"/>
              </a:buClr>
              <a:buFont typeface="Wingdings" panose="05000000000000000000" pitchFamily="2" charset="2"/>
              <a:buChar char="Ø"/>
            </a:pPr>
            <a:endParaRPr lang="en-AU" sz="1600" dirty="0">
              <a:sym typeface="Wingdings" panose="05000000000000000000" pitchFamily="2" charset="2"/>
            </a:endParaRPr>
          </a:p>
          <a:p>
            <a:pPr marL="285750" indent="-285750">
              <a:spcBef>
                <a:spcPts val="200"/>
              </a:spcBef>
              <a:spcAft>
                <a:spcPts val="200"/>
              </a:spcAft>
              <a:buClr>
                <a:schemeClr val="accent1"/>
              </a:buClr>
              <a:buFont typeface="Wingdings" panose="05000000000000000000" pitchFamily="2" charset="2"/>
              <a:buChar char="Ø"/>
            </a:pPr>
            <a:endParaRPr lang="en-AU" sz="1600" dirty="0"/>
          </a:p>
        </p:txBody>
      </p:sp>
      <p:cxnSp>
        <p:nvCxnSpPr>
          <p:cNvPr id="16" name="HP label to Section 13 arrow">
            <a:extLst>
              <a:ext uri="{FF2B5EF4-FFF2-40B4-BE49-F238E27FC236}">
                <a16:creationId xmlns="" xmlns:a16="http://schemas.microsoft.com/office/drawing/2014/main" id="{A1DB7E5C-1D6A-459C-AE42-EF4278D9BF66}"/>
              </a:ext>
            </a:extLst>
          </p:cNvPr>
          <p:cNvCxnSpPr>
            <a:stCxn id="12" idx="2"/>
            <a:endCxn id="68" idx="0"/>
          </p:cNvCxnSpPr>
          <p:nvPr/>
        </p:nvCxnSpPr>
        <p:spPr>
          <a:xfrm rot="5400000">
            <a:off x="9440099" y="3053049"/>
            <a:ext cx="518966" cy="2801"/>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0" name="Vol Two Logo">
            <a:extLst>
              <a:ext uri="{FF2B5EF4-FFF2-40B4-BE49-F238E27FC236}">
                <a16:creationId xmlns="" xmlns:a16="http://schemas.microsoft.com/office/drawing/2014/main" id="{C86FB943-93B3-4984-906E-236C96207E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952" y="75600"/>
            <a:ext cx="1623600" cy="1623600"/>
          </a:xfrm>
          <a:prstGeom prst="rect">
            <a:avLst/>
          </a:prstGeom>
        </p:spPr>
      </p:pic>
      <p:sp>
        <p:nvSpPr>
          <p:cNvPr id="67" name="Section 13 bullets">
            <a:extLst>
              <a:ext uri="{FF2B5EF4-FFF2-40B4-BE49-F238E27FC236}">
                <a16:creationId xmlns="" xmlns:a16="http://schemas.microsoft.com/office/drawing/2014/main" id="{EF96F7E5-A010-46C6-87FA-B32DEF09704A}"/>
              </a:ext>
            </a:extLst>
          </p:cNvPr>
          <p:cNvSpPr txBox="1"/>
          <p:nvPr/>
        </p:nvSpPr>
        <p:spPr>
          <a:xfrm>
            <a:off x="7684982" y="3854059"/>
            <a:ext cx="4539270" cy="2646878"/>
          </a:xfrm>
          <a:prstGeom prst="rect">
            <a:avLst/>
          </a:prstGeom>
          <a:noFill/>
        </p:spPr>
        <p:txBody>
          <a:bodyPr wrap="square" rtlCol="0">
            <a:spAutoFit/>
          </a:bodyPr>
          <a:lstStyle/>
          <a:p>
            <a:pPr marL="285750" indent="-285750">
              <a:spcBef>
                <a:spcPts val="200"/>
              </a:spcBef>
              <a:spcAft>
                <a:spcPts val="600"/>
              </a:spcAft>
              <a:buClr>
                <a:schemeClr val="accent1"/>
              </a:buClr>
              <a:buFont typeface="Wingdings" panose="05000000000000000000" pitchFamily="2" charset="2"/>
              <a:buChar char="Ø"/>
            </a:pPr>
            <a:r>
              <a:rPr lang="en-AU" dirty="0" smtClean="0">
                <a:sym typeface="Wingdings" panose="05000000000000000000" pitchFamily="2" charset="2"/>
              </a:rPr>
              <a:t>Part 13.1 Scope </a:t>
            </a:r>
          </a:p>
          <a:p>
            <a:pPr marL="285750" indent="-285750">
              <a:spcBef>
                <a:spcPts val="200"/>
              </a:spcBef>
              <a:spcAft>
                <a:spcPts val="600"/>
              </a:spcAft>
              <a:buClr>
                <a:schemeClr val="accent1"/>
              </a:buClr>
              <a:buFont typeface="Wingdings" panose="05000000000000000000" pitchFamily="2" charset="2"/>
              <a:buChar char="Ø"/>
            </a:pPr>
            <a:r>
              <a:rPr lang="en-AU" dirty="0" smtClean="0">
                <a:sym typeface="Wingdings" panose="05000000000000000000" pitchFamily="2" charset="2"/>
              </a:rPr>
              <a:t>Part 13.2 Building fabric</a:t>
            </a:r>
          </a:p>
          <a:p>
            <a:pPr marL="285750" indent="-285750">
              <a:spcBef>
                <a:spcPts val="200"/>
              </a:spcBef>
              <a:spcAft>
                <a:spcPts val="600"/>
              </a:spcAft>
              <a:buClr>
                <a:schemeClr val="accent1"/>
              </a:buClr>
              <a:buFont typeface="Wingdings" panose="05000000000000000000" pitchFamily="2" charset="2"/>
              <a:buChar char="Ø"/>
            </a:pPr>
            <a:r>
              <a:rPr lang="en-AU" dirty="0" smtClean="0">
                <a:sym typeface="Wingdings" panose="05000000000000000000" pitchFamily="2" charset="2"/>
              </a:rPr>
              <a:t>Part 13.3 External glazing</a:t>
            </a:r>
          </a:p>
          <a:p>
            <a:pPr marL="285750" indent="-285750">
              <a:spcBef>
                <a:spcPts val="200"/>
              </a:spcBef>
              <a:spcAft>
                <a:spcPts val="600"/>
              </a:spcAft>
              <a:buClr>
                <a:schemeClr val="accent1"/>
              </a:buClr>
              <a:buFont typeface="Wingdings" panose="05000000000000000000" pitchFamily="2" charset="2"/>
              <a:buChar char="Ø"/>
            </a:pPr>
            <a:r>
              <a:rPr lang="en-AU" dirty="0" smtClean="0">
                <a:sym typeface="Wingdings" panose="05000000000000000000" pitchFamily="2" charset="2"/>
              </a:rPr>
              <a:t>Part 13.4 Building sealing</a:t>
            </a:r>
          </a:p>
          <a:p>
            <a:pPr marL="285750" indent="-285750">
              <a:spcBef>
                <a:spcPts val="200"/>
              </a:spcBef>
              <a:spcAft>
                <a:spcPts val="600"/>
              </a:spcAft>
              <a:buClr>
                <a:schemeClr val="accent1"/>
              </a:buClr>
              <a:buFont typeface="Wingdings" panose="05000000000000000000" pitchFamily="2" charset="2"/>
              <a:buChar char="Ø"/>
            </a:pPr>
            <a:r>
              <a:rPr lang="en-AU" dirty="0" smtClean="0">
                <a:sym typeface="Wingdings" panose="05000000000000000000" pitchFamily="2" charset="2"/>
              </a:rPr>
              <a:t>Part 13.5 Ceiling fans</a:t>
            </a:r>
          </a:p>
          <a:p>
            <a:pPr marL="285750" indent="-285750">
              <a:spcBef>
                <a:spcPts val="200"/>
              </a:spcBef>
              <a:spcAft>
                <a:spcPts val="600"/>
              </a:spcAft>
              <a:buClr>
                <a:schemeClr val="accent1"/>
              </a:buClr>
              <a:buFont typeface="Wingdings" panose="05000000000000000000" pitchFamily="2" charset="2"/>
              <a:buChar char="Ø"/>
            </a:pPr>
            <a:r>
              <a:rPr lang="en-AU" dirty="0" smtClean="0">
                <a:sym typeface="Wingdings" panose="05000000000000000000" pitchFamily="2" charset="2"/>
              </a:rPr>
              <a:t>Part 13.6 Whole-of-home energy usage</a:t>
            </a:r>
          </a:p>
          <a:p>
            <a:pPr marL="285750" indent="-285750">
              <a:spcBef>
                <a:spcPts val="200"/>
              </a:spcBef>
              <a:spcAft>
                <a:spcPts val="600"/>
              </a:spcAft>
              <a:buClr>
                <a:schemeClr val="accent1"/>
              </a:buClr>
              <a:buFont typeface="Wingdings" panose="05000000000000000000" pitchFamily="2" charset="2"/>
              <a:buChar char="Ø"/>
            </a:pPr>
            <a:r>
              <a:rPr lang="en-AU" dirty="0" smtClean="0">
                <a:sym typeface="Wingdings" panose="05000000000000000000" pitchFamily="2" charset="2"/>
              </a:rPr>
              <a:t>Part 13.7 Services</a:t>
            </a:r>
            <a:endParaRPr lang="en-AU" dirty="0">
              <a:sym typeface="Wingdings" panose="05000000000000000000" pitchFamily="2" charset="2"/>
            </a:endParaRPr>
          </a:p>
        </p:txBody>
      </p:sp>
      <p:sp>
        <p:nvSpPr>
          <p:cNvPr id="68" name="Section 13 label">
            <a:extLst>
              <a:ext uri="{FF2B5EF4-FFF2-40B4-BE49-F238E27FC236}">
                <a16:creationId xmlns="" xmlns:a16="http://schemas.microsoft.com/office/drawing/2014/main" id="{EE5AAD9B-8EAA-4056-B958-2E456408515B}"/>
              </a:ext>
            </a:extLst>
          </p:cNvPr>
          <p:cNvSpPr txBox="1"/>
          <p:nvPr/>
        </p:nvSpPr>
        <p:spPr>
          <a:xfrm>
            <a:off x="7664181" y="3313932"/>
            <a:ext cx="4068000" cy="400110"/>
          </a:xfrm>
          <a:prstGeom prst="rect">
            <a:avLst/>
          </a:prstGeom>
          <a:noFill/>
          <a:ln w="12700">
            <a:solidFill>
              <a:srgbClr val="11386A"/>
            </a:solidFill>
          </a:ln>
        </p:spPr>
        <p:txBody>
          <a:bodyPr wrap="square" rtlCol="0">
            <a:spAutoFit/>
          </a:bodyPr>
          <a:lstStyle/>
          <a:p>
            <a:pPr algn="ctr"/>
            <a:r>
              <a:rPr lang="en-AU" sz="2000" b="1" dirty="0" smtClean="0"/>
              <a:t>Section 13 Energy efficiency</a:t>
            </a:r>
            <a:endParaRPr lang="en-AU" sz="2000" b="1" dirty="0"/>
          </a:p>
        </p:txBody>
      </p:sp>
      <p:cxnSp>
        <p:nvCxnSpPr>
          <p:cNvPr id="91" name="DTS to HP connector arrow"/>
          <p:cNvCxnSpPr/>
          <p:nvPr/>
        </p:nvCxnSpPr>
        <p:spPr>
          <a:xfrm>
            <a:off x="4315691" y="2354493"/>
            <a:ext cx="3599282" cy="0"/>
          </a:xfrm>
          <a:prstGeom prst="straightConnector1">
            <a:avLst/>
          </a:prstGeom>
          <a:ln w="25400">
            <a:solidFill>
              <a:srgbClr val="11386A"/>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9" name="Small V2 logo">
            <a:extLst>
              <a:ext uri="{FF2B5EF4-FFF2-40B4-BE49-F238E27FC236}">
                <a16:creationId xmlns="" xmlns:a16="http://schemas.microsoft.com/office/drawing/2014/main" id="{C86FB943-93B3-4984-906E-236C96207E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9429" y="1917019"/>
            <a:ext cx="835479" cy="835479"/>
          </a:xfrm>
          <a:prstGeom prst="rect">
            <a:avLst/>
          </a:prstGeom>
        </p:spPr>
      </p:pic>
      <p:cxnSp>
        <p:nvCxnSpPr>
          <p:cNvPr id="24" name="DTS connector arrow"/>
          <p:cNvCxnSpPr>
            <a:stCxn id="11" idx="2"/>
            <a:endCxn id="33" idx="0"/>
          </p:cNvCxnSpPr>
          <p:nvPr/>
        </p:nvCxnSpPr>
        <p:spPr>
          <a:xfrm flipH="1">
            <a:off x="2184560" y="2794965"/>
            <a:ext cx="7403" cy="5176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63234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9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1"/>
                                        </p:tgtEl>
                                      </p:cBhvr>
                                    </p:animEffect>
                                    <p:set>
                                      <p:cBhvr>
                                        <p:cTn id="16" dur="1" fill="hold">
                                          <p:stCondLst>
                                            <p:cond delay="499"/>
                                          </p:stCondLst>
                                        </p:cTn>
                                        <p:tgtEl>
                                          <p:spTgt spid="9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nextCondLst>
                <p:cond evt="onClick" delay="0">
                  <p:tgtEl>
                    <p:spTgt spid="91"/>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3"/>
                                        </p:tgtEl>
                                      </p:cBhvr>
                                    </p:animEffect>
                                    <p:set>
                                      <p:cBhvr>
                                        <p:cTn id="36" dur="1" fill="hold">
                                          <p:stCondLst>
                                            <p:cond delay="499"/>
                                          </p:stCondLst>
                                        </p:cTn>
                                        <p:tgtEl>
                                          <p:spTgt spid="3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33" grpId="0" animBg="1"/>
      <p:bldP spid="33" grpId="1" animBg="1"/>
      <p:bldP spid="3" grpId="0"/>
      <p:bldP spid="3" grpId="1"/>
      <p:bldP spid="67" grpId="0"/>
      <p:bldP spid="67" grpId="1"/>
      <p:bldP spid="68" grpId="0" animBg="1"/>
      <p:bldP spid="6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502B3A9B-096D-4B45-91AB-DED9C8709818}"/>
              </a:ext>
            </a:extLst>
          </p:cNvPr>
          <p:cNvSpPr>
            <a:spLocks noGrp="1"/>
          </p:cNvSpPr>
          <p:nvPr>
            <p:ph type="body" sz="quarter" idx="11"/>
          </p:nvPr>
        </p:nvSpPr>
        <p:spPr/>
        <p:txBody>
          <a:bodyPr>
            <a:normAutofit fontScale="92500" lnSpcReduction="10000"/>
          </a:bodyPr>
          <a:lstStyle/>
          <a:p>
            <a:r>
              <a:rPr lang="en-AU" dirty="0"/>
              <a:t>How can we comply with the energy efficiency </a:t>
            </a:r>
            <a:r>
              <a:rPr lang="en-AU" dirty="0" smtClean="0"/>
              <a:t>Performance Requirements </a:t>
            </a:r>
            <a:r>
              <a:rPr lang="en-AU" dirty="0"/>
              <a:t>of NCC Volume Two?</a:t>
            </a:r>
          </a:p>
        </p:txBody>
      </p:sp>
      <p:pic>
        <p:nvPicPr>
          <p:cNvPr id="4" name="Vol Two Logo" descr="NCC Volume Two Logo. A stylised house in bright red.">
            <a:extLst>
              <a:ext uri="{FF2B5EF4-FFF2-40B4-BE49-F238E27FC236}">
                <a16:creationId xmlns="" xmlns:a16="http://schemas.microsoft.com/office/drawing/2014/main" id="{BD09341E-1C1B-41EA-82E5-CCAF6DBBF4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pic>
        <p:nvPicPr>
          <p:cNvPr id="37" name="H6D2 application excerpt">
            <a:extLst>
              <a:ext uri="{FF2B5EF4-FFF2-40B4-BE49-F238E27FC236}">
                <a16:creationId xmlns="" xmlns:a16="http://schemas.microsoft.com/office/drawing/2014/main" id="{05861F49-658C-47CA-8B1D-14D9619989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3730" y="2341121"/>
            <a:ext cx="9305925" cy="3876076"/>
          </a:xfrm>
          <a:prstGeom prst="rect">
            <a:avLst/>
          </a:prstGeom>
          <a:ln>
            <a:solidFill>
              <a:srgbClr val="5762A7"/>
            </a:solidFill>
          </a:ln>
          <a:effectLst/>
        </p:spPr>
      </p:pic>
      <p:sp>
        <p:nvSpPr>
          <p:cNvPr id="38" name="L1 Option 1 textbox">
            <a:extLst>
              <a:ext uri="{FF2B5EF4-FFF2-40B4-BE49-F238E27FC236}">
                <a16:creationId xmlns="" xmlns:a16="http://schemas.microsoft.com/office/drawing/2014/main" id="{5208D737-1FE8-444A-86EF-6E5FA980BBDF}"/>
              </a:ext>
            </a:extLst>
          </p:cNvPr>
          <p:cNvSpPr txBox="1"/>
          <p:nvPr/>
        </p:nvSpPr>
        <p:spPr>
          <a:xfrm>
            <a:off x="166106" y="2699286"/>
            <a:ext cx="1885724" cy="923330"/>
          </a:xfrm>
          <a:prstGeom prst="rect">
            <a:avLst/>
          </a:prstGeom>
          <a:noFill/>
        </p:spPr>
        <p:txBody>
          <a:bodyPr wrap="square" rtlCol="0">
            <a:spAutoFit/>
          </a:bodyPr>
          <a:lstStyle/>
          <a:p>
            <a:pPr algn="r"/>
            <a:r>
              <a:rPr lang="en-AU" dirty="0">
                <a:solidFill>
                  <a:schemeClr val="accent1"/>
                </a:solidFill>
              </a:rPr>
              <a:t>Option 1: </a:t>
            </a:r>
            <a:br>
              <a:rPr lang="en-AU" dirty="0">
                <a:solidFill>
                  <a:schemeClr val="accent1"/>
                </a:solidFill>
              </a:rPr>
            </a:br>
            <a:r>
              <a:rPr lang="en-AU" dirty="0" smtClean="0">
                <a:solidFill>
                  <a:schemeClr val="accent1"/>
                </a:solidFill>
              </a:rPr>
              <a:t>NatHERS </a:t>
            </a:r>
            <a:r>
              <a:rPr lang="en-AU" dirty="0">
                <a:solidFill>
                  <a:schemeClr val="accent1"/>
                </a:solidFill>
              </a:rPr>
              <a:t>e</a:t>
            </a:r>
            <a:r>
              <a:rPr lang="en-AU" dirty="0" smtClean="0">
                <a:solidFill>
                  <a:schemeClr val="accent1"/>
                </a:solidFill>
              </a:rPr>
              <a:t>nergy rating</a:t>
            </a:r>
            <a:endParaRPr lang="en-AU" dirty="0">
              <a:solidFill>
                <a:schemeClr val="accent1"/>
              </a:solidFill>
            </a:endParaRPr>
          </a:p>
        </p:txBody>
      </p:sp>
      <p:sp>
        <p:nvSpPr>
          <p:cNvPr id="42" name="L1 Option 1 highlight box">
            <a:extLst>
              <a:ext uri="{FF2B5EF4-FFF2-40B4-BE49-F238E27FC236}">
                <a16:creationId xmlns="" xmlns:a16="http://schemas.microsoft.com/office/drawing/2014/main" id="{554BDBAE-B304-4D15-B904-6A3F5AA36C83}"/>
              </a:ext>
            </a:extLst>
          </p:cNvPr>
          <p:cNvSpPr/>
          <p:nvPr/>
        </p:nvSpPr>
        <p:spPr>
          <a:xfrm>
            <a:off x="2675243" y="3315292"/>
            <a:ext cx="9028268" cy="278246"/>
          </a:xfrm>
          <a:prstGeom prst="rect">
            <a:avLst/>
          </a:prstGeom>
          <a:solidFill>
            <a:srgbClr val="5762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L1 Option 1 arrow">
            <a:extLst>
              <a:ext uri="{FF2B5EF4-FFF2-40B4-BE49-F238E27FC236}">
                <a16:creationId xmlns="" xmlns:a16="http://schemas.microsoft.com/office/drawing/2014/main" id="{17922D3B-EC79-470B-A53C-2C0C9C52FF7A}"/>
              </a:ext>
            </a:extLst>
          </p:cNvPr>
          <p:cNvSpPr/>
          <p:nvPr/>
        </p:nvSpPr>
        <p:spPr>
          <a:xfrm>
            <a:off x="2065562" y="3270565"/>
            <a:ext cx="43138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L1 Option 2 textbox">
            <a:extLst>
              <a:ext uri="{FF2B5EF4-FFF2-40B4-BE49-F238E27FC236}">
                <a16:creationId xmlns="" xmlns:a16="http://schemas.microsoft.com/office/drawing/2014/main" id="{03265732-2EDA-4E4E-8190-CE9C9E94DE84}"/>
              </a:ext>
            </a:extLst>
          </p:cNvPr>
          <p:cNvSpPr txBox="1"/>
          <p:nvPr/>
        </p:nvSpPr>
        <p:spPr>
          <a:xfrm>
            <a:off x="173914" y="3660366"/>
            <a:ext cx="1885724" cy="923330"/>
          </a:xfrm>
          <a:prstGeom prst="rect">
            <a:avLst/>
          </a:prstGeom>
          <a:noFill/>
        </p:spPr>
        <p:txBody>
          <a:bodyPr wrap="square" rtlCol="0">
            <a:spAutoFit/>
          </a:bodyPr>
          <a:lstStyle/>
          <a:p>
            <a:pPr algn="r"/>
            <a:r>
              <a:rPr lang="en-AU" dirty="0">
                <a:solidFill>
                  <a:srgbClr val="9E2A2B"/>
                </a:solidFill>
              </a:rPr>
              <a:t>Option 2: Elemental </a:t>
            </a:r>
            <a:r>
              <a:rPr lang="en-AU" dirty="0" smtClean="0">
                <a:solidFill>
                  <a:srgbClr val="9E2A2B"/>
                </a:solidFill>
              </a:rPr>
              <a:t/>
            </a:r>
            <a:br>
              <a:rPr lang="en-AU" dirty="0" smtClean="0">
                <a:solidFill>
                  <a:srgbClr val="9E2A2B"/>
                </a:solidFill>
              </a:rPr>
            </a:br>
            <a:r>
              <a:rPr lang="en-AU" dirty="0" smtClean="0">
                <a:solidFill>
                  <a:srgbClr val="9E2A2B"/>
                </a:solidFill>
              </a:rPr>
              <a:t>provisions</a:t>
            </a:r>
            <a:endParaRPr lang="en-AU" dirty="0">
              <a:solidFill>
                <a:srgbClr val="9E2A2B"/>
              </a:solidFill>
            </a:endParaRPr>
          </a:p>
        </p:txBody>
      </p:sp>
      <p:sp>
        <p:nvSpPr>
          <p:cNvPr id="43" name="L1 Option 2 highlight box">
            <a:extLst>
              <a:ext uri="{FF2B5EF4-FFF2-40B4-BE49-F238E27FC236}">
                <a16:creationId xmlns="" xmlns:a16="http://schemas.microsoft.com/office/drawing/2014/main" id="{7938DF43-C849-40E8-A628-71507833C82F}"/>
              </a:ext>
            </a:extLst>
          </p:cNvPr>
          <p:cNvSpPr/>
          <p:nvPr/>
        </p:nvSpPr>
        <p:spPr>
          <a:xfrm>
            <a:off x="2675243" y="3622615"/>
            <a:ext cx="9029077" cy="1476847"/>
          </a:xfrm>
          <a:prstGeom prst="rect">
            <a:avLst/>
          </a:prstGeom>
          <a:solidFill>
            <a:srgbClr val="E1523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5" name="L1 Option 2 arrow">
            <a:extLst>
              <a:ext uri="{FF2B5EF4-FFF2-40B4-BE49-F238E27FC236}">
                <a16:creationId xmlns="" xmlns:a16="http://schemas.microsoft.com/office/drawing/2014/main" id="{4FA03E7F-72B5-4F0F-9003-D022FDE99200}"/>
              </a:ext>
            </a:extLst>
          </p:cNvPr>
          <p:cNvSpPr/>
          <p:nvPr/>
        </p:nvSpPr>
        <p:spPr>
          <a:xfrm>
            <a:off x="2051830" y="3847450"/>
            <a:ext cx="431384" cy="381000"/>
          </a:xfrm>
          <a:prstGeom prst="rightArrow">
            <a:avLst/>
          </a:prstGeom>
          <a:solidFill>
            <a:srgbClr val="9E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L1 Option 1 highlight box">
            <a:extLst>
              <a:ext uri="{FF2B5EF4-FFF2-40B4-BE49-F238E27FC236}">
                <a16:creationId xmlns="" xmlns:a16="http://schemas.microsoft.com/office/drawing/2014/main" id="{554BDBAE-B304-4D15-B904-6A3F5AA36C83}"/>
              </a:ext>
            </a:extLst>
          </p:cNvPr>
          <p:cNvSpPr/>
          <p:nvPr/>
        </p:nvSpPr>
        <p:spPr>
          <a:xfrm>
            <a:off x="2675243" y="5358010"/>
            <a:ext cx="9029077" cy="277578"/>
          </a:xfrm>
          <a:prstGeom prst="rect">
            <a:avLst/>
          </a:prstGeom>
          <a:solidFill>
            <a:srgbClr val="5762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L1 Option 1 arrow">
            <a:extLst>
              <a:ext uri="{FF2B5EF4-FFF2-40B4-BE49-F238E27FC236}">
                <a16:creationId xmlns="" xmlns:a16="http://schemas.microsoft.com/office/drawing/2014/main" id="{17922D3B-EC79-470B-A53C-2C0C9C52FF7A}"/>
              </a:ext>
            </a:extLst>
          </p:cNvPr>
          <p:cNvSpPr/>
          <p:nvPr/>
        </p:nvSpPr>
        <p:spPr>
          <a:xfrm>
            <a:off x="2060783" y="5333850"/>
            <a:ext cx="43138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L1 Option 2 arrow">
            <a:extLst>
              <a:ext uri="{FF2B5EF4-FFF2-40B4-BE49-F238E27FC236}">
                <a16:creationId xmlns="" xmlns:a16="http://schemas.microsoft.com/office/drawing/2014/main" id="{4FA03E7F-72B5-4F0F-9003-D022FDE99200}"/>
              </a:ext>
            </a:extLst>
          </p:cNvPr>
          <p:cNvSpPr/>
          <p:nvPr/>
        </p:nvSpPr>
        <p:spPr>
          <a:xfrm>
            <a:off x="2051830" y="5731009"/>
            <a:ext cx="431384" cy="381000"/>
          </a:xfrm>
          <a:prstGeom prst="rightArrow">
            <a:avLst/>
          </a:prstGeom>
          <a:solidFill>
            <a:srgbClr val="9E2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L1 Option 2 highlight box">
            <a:extLst>
              <a:ext uri="{FF2B5EF4-FFF2-40B4-BE49-F238E27FC236}">
                <a16:creationId xmlns="" xmlns:a16="http://schemas.microsoft.com/office/drawing/2014/main" id="{7938DF43-C849-40E8-A628-71507833C82F}"/>
              </a:ext>
            </a:extLst>
          </p:cNvPr>
          <p:cNvSpPr/>
          <p:nvPr/>
        </p:nvSpPr>
        <p:spPr>
          <a:xfrm>
            <a:off x="2676050" y="5664666"/>
            <a:ext cx="9027461" cy="523453"/>
          </a:xfrm>
          <a:prstGeom prst="rect">
            <a:avLst/>
          </a:prstGeom>
          <a:solidFill>
            <a:srgbClr val="E1523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03" name="L3 evidence group">
            <a:extLst>
              <a:ext uri="{FF2B5EF4-FFF2-40B4-BE49-F238E27FC236}">
                <a16:creationId xmlns="" xmlns:a16="http://schemas.microsoft.com/office/drawing/2014/main" id="{0B554F8E-B63F-4AD4-AA53-AFD21E463302}"/>
              </a:ext>
              <a:ext uri="{C183D7F6-B498-43B3-948B-1728B52AA6E4}">
                <adec:decorative xmlns="" xmlns:adec="http://schemas.microsoft.com/office/drawing/2017/decorative" val="1"/>
              </a:ext>
            </a:extLst>
          </p:cNvPr>
          <p:cNvGrpSpPr/>
          <p:nvPr/>
        </p:nvGrpSpPr>
        <p:grpSpPr>
          <a:xfrm>
            <a:off x="167640" y="1699200"/>
            <a:ext cx="11971560" cy="5083200"/>
            <a:chOff x="167640" y="1699200"/>
            <a:chExt cx="11971560" cy="5083200"/>
          </a:xfrm>
        </p:grpSpPr>
        <p:sp>
          <p:nvSpPr>
            <p:cNvPr id="102" name="L3 Evidence background box">
              <a:extLst>
                <a:ext uri="{FF2B5EF4-FFF2-40B4-BE49-F238E27FC236}">
                  <a16:creationId xmlns="" xmlns:a16="http://schemas.microsoft.com/office/drawing/2014/main" id="{D0749F27-268C-4236-A17E-7B84858BB0F9}"/>
                </a:ext>
              </a:extLst>
            </p:cNvPr>
            <p:cNvSpPr/>
            <p:nvPr/>
          </p:nvSpPr>
          <p:spPr>
            <a:xfrm>
              <a:off x="167640" y="1699200"/>
              <a:ext cx="11971560" cy="508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9" name="L3 Evidence text">
              <a:extLst>
                <a:ext uri="{FF2B5EF4-FFF2-40B4-BE49-F238E27FC236}">
                  <a16:creationId xmlns="" xmlns:a16="http://schemas.microsoft.com/office/drawing/2014/main" id="{9A55E76E-E47E-438E-97B9-CD909F7EC564}"/>
                </a:ext>
              </a:extLst>
            </p:cNvPr>
            <p:cNvSpPr txBox="1">
              <a:spLocks/>
            </p:cNvSpPr>
            <p:nvPr/>
          </p:nvSpPr>
          <p:spPr>
            <a:xfrm>
              <a:off x="889933" y="2283559"/>
              <a:ext cx="6606718" cy="4360556"/>
            </a:xfrm>
            <a:prstGeom prst="rect">
              <a:avLst/>
            </a:prstGeom>
          </p:spPr>
          <p:txBody>
            <a:bodyPr>
              <a:normAutofit/>
            </a:bodyPr>
            <a:lstStyle>
              <a:lvl1pPr marL="228600" indent="-228600" algn="l" defTabSz="914400" rtl="0" eaLnBrk="1" latinLnBrk="0" hangingPunct="1">
                <a:lnSpc>
                  <a:spcPct val="100000"/>
                </a:lnSpc>
                <a:spcBef>
                  <a:spcPts val="200"/>
                </a:spcBef>
                <a:spcAft>
                  <a:spcPts val="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All options for compliance must be:</a:t>
              </a:r>
              <a:br>
                <a:rPr lang="en-AU" dirty="0">
                  <a:latin typeface="Arial" panose="020B0604020202020204" pitchFamily="34" charset="0"/>
                  <a:cs typeface="Arial" panose="020B0604020202020204" pitchFamily="34" charset="0"/>
                </a:rPr>
              </a:br>
              <a:endParaRPr lang="en-AU" dirty="0">
                <a:latin typeface="Arial" panose="020B0604020202020204" pitchFamily="34" charset="0"/>
                <a:cs typeface="Arial" panose="020B0604020202020204" pitchFamily="34" charset="0"/>
              </a:endParaRPr>
            </a:p>
            <a:p>
              <a:pPr lvl="1">
                <a:spcAft>
                  <a:spcPts val="1200"/>
                </a:spcAft>
              </a:pPr>
              <a:r>
                <a:rPr lang="en-AU" sz="2800" dirty="0">
                  <a:latin typeface="Arial" panose="020B0604020202020204" pitchFamily="34" charset="0"/>
                  <a:cs typeface="Arial" panose="020B0604020202020204" pitchFamily="34" charset="0"/>
                </a:rPr>
                <a:t>Supported with suitable evidence and/or documentation to demonstrate that compliance has been achieved, and</a:t>
              </a:r>
            </a:p>
            <a:p>
              <a:pPr lvl="1"/>
              <a:r>
                <a:rPr lang="en-AU" sz="2800" dirty="0">
                  <a:latin typeface="Arial" panose="020B0604020202020204" pitchFamily="34" charset="0"/>
                  <a:cs typeface="Arial" panose="020B0604020202020204" pitchFamily="34" charset="0"/>
                </a:rPr>
                <a:t>Assessed and approved by the Approval Authority.</a:t>
              </a:r>
            </a:p>
          </p:txBody>
        </p:sp>
      </p:grpSp>
      <p:pic>
        <p:nvPicPr>
          <p:cNvPr id="5" name="Checklist icon" descr="Checklist outline">
            <a:extLst>
              <a:ext uri="{FF2B5EF4-FFF2-40B4-BE49-F238E27FC236}">
                <a16:creationId xmlns="" xmlns:a16="http://schemas.microsoft.com/office/drawing/2014/main" id="{248D3A87-2BFE-423F-9908-004A740177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196693" y="2076944"/>
            <a:ext cx="4181056" cy="4181056"/>
          </a:xfrm>
          <a:prstGeom prst="rect">
            <a:avLst/>
          </a:prstGeom>
        </p:spPr>
      </p:pic>
    </p:spTree>
    <p:custDataLst>
      <p:tags r:id="rId1"/>
    </p:custDataLst>
    <p:extLst>
      <p:ext uri="{BB962C8B-B14F-4D97-AF65-F5344CB8AC3E}">
        <p14:creationId xmlns:p14="http://schemas.microsoft.com/office/powerpoint/2010/main" val="328049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2"/>
                                        </p:tgtEl>
                                      </p:cBhvr>
                                    </p:animEffect>
                                    <p:set>
                                      <p:cBhvr>
                                        <p:cTn id="55" dur="1" fill="hold">
                                          <p:stCondLst>
                                            <p:cond delay="499"/>
                                          </p:stCondLst>
                                        </p:cTn>
                                        <p:tgtEl>
                                          <p:spTgt spid="4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0"/>
                                        </p:tgtEl>
                                      </p:cBhvr>
                                    </p:animEffect>
                                    <p:set>
                                      <p:cBhvr>
                                        <p:cTn id="58" dur="1" fill="hold">
                                          <p:stCondLst>
                                            <p:cond delay="499"/>
                                          </p:stCondLst>
                                        </p:cTn>
                                        <p:tgtEl>
                                          <p:spTgt spid="4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9"/>
                                        </p:tgtEl>
                                      </p:cBhvr>
                                    </p:animEffect>
                                    <p:set>
                                      <p:cBhvr>
                                        <p:cTn id="64" dur="1" fill="hold">
                                          <p:stCondLst>
                                            <p:cond delay="499"/>
                                          </p:stCondLst>
                                        </p:cTn>
                                        <p:tgtEl>
                                          <p:spTgt spid="39"/>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45"/>
                                        </p:tgtEl>
                                      </p:cBhvr>
                                    </p:animEffect>
                                    <p:set>
                                      <p:cBhvr>
                                        <p:cTn id="67" dur="1" fill="hold">
                                          <p:stCondLst>
                                            <p:cond delay="499"/>
                                          </p:stCondLst>
                                        </p:cTn>
                                        <p:tgtEl>
                                          <p:spTgt spid="45"/>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3"/>
                                        </p:tgtEl>
                                      </p:cBhvr>
                                    </p:animEffect>
                                    <p:set>
                                      <p:cBhvr>
                                        <p:cTn id="70" dur="1" fill="hold">
                                          <p:stCondLst>
                                            <p:cond delay="499"/>
                                          </p:stCondLst>
                                        </p:cTn>
                                        <p:tgtEl>
                                          <p:spTgt spid="4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6"/>
                                        </p:tgtEl>
                                      </p:cBhvr>
                                    </p:animEffect>
                                    <p:set>
                                      <p:cBhvr>
                                        <p:cTn id="76" dur="1" fill="hold">
                                          <p:stCondLst>
                                            <p:cond delay="499"/>
                                          </p:stCondLst>
                                        </p:cTn>
                                        <p:tgtEl>
                                          <p:spTgt spid="46"/>
                                        </p:tgtEl>
                                        <p:attrNameLst>
                                          <p:attrName>style.visibility</p:attrName>
                                        </p:attrNameLst>
                                      </p:cBhvr>
                                      <p:to>
                                        <p:strVal val="hidden"/>
                                      </p:to>
                                    </p:set>
                                  </p:childTnLst>
                                </p:cTn>
                              </p:par>
                              <p:par>
                                <p:cTn id="77" presetID="9"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dissolve">
                                      <p:cBhvr>
                                        <p:cTn id="79" dur="500"/>
                                        <p:tgtEl>
                                          <p:spTgt spid="103"/>
                                        </p:tgtEl>
                                      </p:cBhvr>
                                    </p:animEffect>
                                  </p:childTnLst>
                                </p:cTn>
                              </p:par>
                              <p:par>
                                <p:cTn id="80" presetID="9" presetClass="entr" presetSubtype="0" fill="hold" nodeType="with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dissolve">
                                      <p:cBhvr>
                                        <p:cTn id="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42" grpId="0" animBg="1"/>
      <p:bldP spid="42" grpId="1" animBg="1"/>
      <p:bldP spid="44" grpId="0" animBg="1"/>
      <p:bldP spid="44" grpId="1" animBg="1"/>
      <p:bldP spid="39" grpId="0"/>
      <p:bldP spid="39" grpId="1"/>
      <p:bldP spid="43" grpId="0" animBg="1"/>
      <p:bldP spid="43" grpId="1" animBg="1"/>
      <p:bldP spid="45" grpId="0" animBg="1"/>
      <p:bldP spid="45" grpId="1" animBg="1"/>
      <p:bldP spid="36" grpId="0" animBg="1"/>
      <p:bldP spid="36" grpId="1" animBg="1"/>
      <p:bldP spid="40" grpId="0" animBg="1"/>
      <p:bldP spid="40" grpId="1" animBg="1"/>
      <p:bldP spid="41" grpId="0" animBg="1"/>
      <p:bldP spid="41" grpId="1" animBg="1"/>
      <p:bldP spid="46" grpId="0" animBg="1"/>
      <p:bldP spid="4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D5728976-0A7A-4DCA-9FAF-8DD3932F3663}"/>
              </a:ext>
            </a:extLst>
          </p:cNvPr>
          <p:cNvSpPr>
            <a:spLocks noGrp="1"/>
          </p:cNvSpPr>
          <p:nvPr>
            <p:ph type="body" sz="quarter" idx="11"/>
          </p:nvPr>
        </p:nvSpPr>
        <p:spPr>
          <a:xfrm>
            <a:off x="334962" y="314325"/>
            <a:ext cx="9802266" cy="981075"/>
          </a:xfrm>
        </p:spPr>
        <p:txBody>
          <a:bodyPr>
            <a:normAutofit/>
          </a:bodyPr>
          <a:lstStyle/>
          <a:p>
            <a:r>
              <a:rPr lang="en-AU" dirty="0" smtClean="0"/>
              <a:t>Application of Part H6: NatHERS energy rating</a:t>
            </a:r>
            <a:endParaRPr lang="en-AU" dirty="0"/>
          </a:p>
        </p:txBody>
      </p:sp>
      <p:pic>
        <p:nvPicPr>
          <p:cNvPr id="11" name="Vol Two Logo" descr="NCC Volume Two Logo. A stylised house in bright red.">
            <a:extLst>
              <a:ext uri="{FF2B5EF4-FFF2-40B4-BE49-F238E27FC236}">
                <a16:creationId xmlns="" xmlns:a16="http://schemas.microsoft.com/office/drawing/2014/main" id="{EDD08B9B-203F-44F9-844E-5A96A3E035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pic>
        <p:nvPicPr>
          <p:cNvPr id="7" name="S42C2 Excerpt">
            <a:extLst>
              <a:ext uri="{FF2B5EF4-FFF2-40B4-BE49-F238E27FC236}">
                <a16:creationId xmlns="" xmlns:a16="http://schemas.microsoft.com/office/drawing/2014/main" id="{A1757BBF-0FB4-4F7D-891B-2DAAF114C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347" y="1789389"/>
            <a:ext cx="6536284" cy="3125012"/>
          </a:xfrm>
          <a:prstGeom prst="rect">
            <a:avLst/>
          </a:prstGeom>
          <a:ln>
            <a:solidFill>
              <a:srgbClr val="5762A7"/>
            </a:solidFill>
          </a:ln>
          <a:effectLst/>
        </p:spPr>
      </p:pic>
      <p:sp>
        <p:nvSpPr>
          <p:cNvPr id="4" name="1st question">
            <a:extLst>
              <a:ext uri="{FF2B5EF4-FFF2-40B4-BE49-F238E27FC236}">
                <a16:creationId xmlns="" xmlns:a16="http://schemas.microsoft.com/office/drawing/2014/main" id="{5F4D6E97-5544-4873-9068-B78F469FEBFA}"/>
              </a:ext>
            </a:extLst>
          </p:cNvPr>
          <p:cNvSpPr txBox="1">
            <a:spLocks/>
          </p:cNvSpPr>
          <p:nvPr/>
        </p:nvSpPr>
        <p:spPr>
          <a:xfrm>
            <a:off x="342000" y="5083700"/>
            <a:ext cx="11480400" cy="1414800"/>
          </a:xfrm>
          <a:prstGeom prst="rect">
            <a:avLst/>
          </a:prstGeom>
          <a:solidFill>
            <a:schemeClr val="accent2">
              <a:lumMod val="20000"/>
              <a:lumOff val="80000"/>
              <a:alpha val="5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3900" indent="-495300"/>
            <a:r>
              <a:rPr lang="en-AU" sz="2400" dirty="0"/>
              <a:t>1. 	What </a:t>
            </a:r>
            <a:r>
              <a:rPr lang="en-AU" sz="2400" dirty="0" smtClean="0"/>
              <a:t>minimum NatHERS star rating </a:t>
            </a:r>
            <a:r>
              <a:rPr lang="en-AU" sz="2400" dirty="0"/>
              <a:t>is required for most </a:t>
            </a:r>
            <a:r>
              <a:rPr lang="en-AU" sz="2400" dirty="0" smtClean="0"/>
              <a:t>houses </a:t>
            </a:r>
            <a:r>
              <a:rPr lang="en-AU" sz="2400" dirty="0"/>
              <a:t>covered by the </a:t>
            </a:r>
            <a:r>
              <a:rPr lang="en-AU" sz="2400" dirty="0" smtClean="0"/>
              <a:t>DTS Provisions </a:t>
            </a:r>
            <a:r>
              <a:rPr lang="en-AU" sz="2400" dirty="0"/>
              <a:t>in NCC Volume Two?</a:t>
            </a:r>
          </a:p>
        </p:txBody>
      </p:sp>
      <p:sp>
        <p:nvSpPr>
          <p:cNvPr id="5" name="Second question">
            <a:extLst>
              <a:ext uri="{FF2B5EF4-FFF2-40B4-BE49-F238E27FC236}">
                <a16:creationId xmlns="" xmlns:a16="http://schemas.microsoft.com/office/drawing/2014/main" id="{DC741717-180C-48A1-9BE6-59344A186DE8}"/>
              </a:ext>
            </a:extLst>
          </p:cNvPr>
          <p:cNvSpPr txBox="1">
            <a:spLocks/>
          </p:cNvSpPr>
          <p:nvPr/>
        </p:nvSpPr>
        <p:spPr>
          <a:xfrm>
            <a:off x="342000" y="5083700"/>
            <a:ext cx="11480400" cy="1414800"/>
          </a:xfrm>
          <a:prstGeom prst="rect">
            <a:avLst/>
          </a:prstGeom>
          <a:solidFill>
            <a:schemeClr val="accent2">
              <a:lumMod val="20000"/>
              <a:lumOff val="80000"/>
              <a:alpha val="5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baseline="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3600" indent="-496800"/>
            <a:r>
              <a:rPr lang="en-AU" sz="2400" dirty="0"/>
              <a:t>2.	</a:t>
            </a:r>
            <a:r>
              <a:rPr lang="en-AU" sz="2400" dirty="0" smtClean="0"/>
              <a:t>When can </a:t>
            </a:r>
            <a:r>
              <a:rPr lang="en-AU" sz="2400" dirty="0"/>
              <a:t>this </a:t>
            </a:r>
            <a:r>
              <a:rPr lang="en-AU" sz="2400" dirty="0" smtClean="0"/>
              <a:t>7 </a:t>
            </a:r>
            <a:r>
              <a:rPr lang="en-AU" sz="2400" dirty="0"/>
              <a:t>star requirement be varied?</a:t>
            </a:r>
          </a:p>
        </p:txBody>
      </p:sp>
      <p:sp>
        <p:nvSpPr>
          <p:cNvPr id="6" name="Third question">
            <a:extLst>
              <a:ext uri="{FF2B5EF4-FFF2-40B4-BE49-F238E27FC236}">
                <a16:creationId xmlns="" xmlns:a16="http://schemas.microsoft.com/office/drawing/2014/main" id="{CFBF3111-FA5D-4EFF-B6FD-DCCD0FB44ECA}"/>
              </a:ext>
            </a:extLst>
          </p:cNvPr>
          <p:cNvSpPr txBox="1">
            <a:spLocks/>
          </p:cNvSpPr>
          <p:nvPr/>
        </p:nvSpPr>
        <p:spPr>
          <a:xfrm>
            <a:off x="342000" y="5083700"/>
            <a:ext cx="11480400" cy="1414800"/>
          </a:xfrm>
          <a:prstGeom prst="rect">
            <a:avLst/>
          </a:prstGeom>
          <a:solidFill>
            <a:schemeClr val="accent2">
              <a:lumMod val="20000"/>
              <a:lumOff val="80000"/>
              <a:alpha val="50000"/>
            </a:schemeClr>
          </a:solidFill>
        </p:spPr>
        <p:txBody>
          <a:bodyPr anchor="ctr"/>
          <a:lstStyle>
            <a:lvl1pPr marL="228600" indent="-228600" algn="l" defTabSz="914400" rtl="0" eaLnBrk="1" latinLnBrk="0" hangingPunct="1">
              <a:lnSpc>
                <a:spcPct val="100000"/>
              </a:lnSpc>
              <a:spcBef>
                <a:spcPts val="200"/>
              </a:spcBef>
              <a:spcAft>
                <a:spcPts val="200"/>
              </a:spcAft>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200"/>
              </a:spcBef>
              <a:spcAft>
                <a:spcPts val="200"/>
              </a:spcAft>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100000"/>
              </a:lnSpc>
              <a:spcBef>
                <a:spcPts val="200"/>
              </a:spcBef>
              <a:spcAft>
                <a:spcPts val="200"/>
              </a:spcAft>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100000"/>
              </a:lnSpc>
              <a:spcBef>
                <a:spcPts val="200"/>
              </a:spcBef>
              <a:spcAft>
                <a:spcPts val="200"/>
              </a:spcAft>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AU" sz="2400" dirty="0"/>
              <a:t>3.   Where can you find the required heating and cooling loads </a:t>
            </a:r>
            <a:r>
              <a:rPr lang="en-AU" sz="2400" dirty="0" smtClean="0"/>
              <a:t>for different </a:t>
            </a:r>
            <a:r>
              <a:rPr lang="en-AU" sz="2400" dirty="0"/>
              <a:t>climate zones?</a:t>
            </a:r>
          </a:p>
        </p:txBody>
      </p:sp>
      <p:grpSp>
        <p:nvGrpSpPr>
          <p:cNvPr id="3" name="H6D2 Option 1 excerpt"/>
          <p:cNvGrpSpPr/>
          <p:nvPr/>
        </p:nvGrpSpPr>
        <p:grpSpPr>
          <a:xfrm>
            <a:off x="669378" y="1854591"/>
            <a:ext cx="9846222" cy="3073718"/>
            <a:chOff x="-566807" y="2375280"/>
            <a:chExt cx="12416463" cy="3876076"/>
          </a:xfrm>
        </p:grpSpPr>
        <p:pic>
          <p:nvPicPr>
            <p:cNvPr id="8" name="H6D2 application excerpt">
              <a:extLst>
                <a:ext uri="{FF2B5EF4-FFF2-40B4-BE49-F238E27FC236}">
                  <a16:creationId xmlns="" xmlns:a16="http://schemas.microsoft.com/office/drawing/2014/main" id="{05861F49-658C-47CA-8B1D-14D9619989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3731" y="2375280"/>
              <a:ext cx="9305925" cy="3876076"/>
            </a:xfrm>
            <a:prstGeom prst="rect">
              <a:avLst/>
            </a:prstGeom>
            <a:ln>
              <a:solidFill>
                <a:srgbClr val="5762A7"/>
              </a:solidFill>
            </a:ln>
            <a:effectLst/>
          </p:spPr>
        </p:pic>
        <p:sp>
          <p:nvSpPr>
            <p:cNvPr id="9" name="L1 Option 1 textbox">
              <a:extLst>
                <a:ext uri="{FF2B5EF4-FFF2-40B4-BE49-F238E27FC236}">
                  <a16:creationId xmlns="" xmlns:a16="http://schemas.microsoft.com/office/drawing/2014/main" id="{5208D737-1FE8-444A-86EF-6E5FA980BBDF}"/>
                </a:ext>
              </a:extLst>
            </p:cNvPr>
            <p:cNvSpPr txBox="1"/>
            <p:nvPr/>
          </p:nvSpPr>
          <p:spPr>
            <a:xfrm>
              <a:off x="-566807" y="3003914"/>
              <a:ext cx="2618637" cy="1164354"/>
            </a:xfrm>
            <a:prstGeom prst="rect">
              <a:avLst/>
            </a:prstGeom>
            <a:noFill/>
          </p:spPr>
          <p:txBody>
            <a:bodyPr wrap="square" rtlCol="0">
              <a:spAutoFit/>
            </a:bodyPr>
            <a:lstStyle/>
            <a:p>
              <a:pPr algn="r"/>
              <a:r>
                <a:rPr lang="en-AU" dirty="0">
                  <a:solidFill>
                    <a:schemeClr val="accent1"/>
                  </a:solidFill>
                </a:rPr>
                <a:t>Option 1: </a:t>
              </a:r>
              <a:br>
                <a:rPr lang="en-AU" dirty="0">
                  <a:solidFill>
                    <a:schemeClr val="accent1"/>
                  </a:solidFill>
                </a:rPr>
              </a:br>
              <a:r>
                <a:rPr lang="en-AU" dirty="0" smtClean="0">
                  <a:solidFill>
                    <a:schemeClr val="accent1"/>
                  </a:solidFill>
                </a:rPr>
                <a:t>NatHERS </a:t>
              </a:r>
              <a:br>
                <a:rPr lang="en-AU" dirty="0" smtClean="0">
                  <a:solidFill>
                    <a:schemeClr val="accent1"/>
                  </a:solidFill>
                </a:rPr>
              </a:br>
              <a:r>
                <a:rPr lang="en-AU" dirty="0" smtClean="0">
                  <a:solidFill>
                    <a:schemeClr val="accent1"/>
                  </a:solidFill>
                </a:rPr>
                <a:t>energy rating</a:t>
              </a:r>
              <a:endParaRPr lang="en-AU" dirty="0">
                <a:solidFill>
                  <a:schemeClr val="accent1"/>
                </a:solidFill>
              </a:endParaRPr>
            </a:p>
          </p:txBody>
        </p:sp>
        <p:sp>
          <p:nvSpPr>
            <p:cNvPr id="10" name="L1 Option 1 highlight box">
              <a:extLst>
                <a:ext uri="{FF2B5EF4-FFF2-40B4-BE49-F238E27FC236}">
                  <a16:creationId xmlns="" xmlns:a16="http://schemas.microsoft.com/office/drawing/2014/main" id="{554BDBAE-B304-4D15-B904-6A3F5AA36C83}"/>
                </a:ext>
              </a:extLst>
            </p:cNvPr>
            <p:cNvSpPr/>
            <p:nvPr/>
          </p:nvSpPr>
          <p:spPr>
            <a:xfrm>
              <a:off x="2682155" y="3299181"/>
              <a:ext cx="9029076" cy="362844"/>
            </a:xfrm>
            <a:prstGeom prst="rect">
              <a:avLst/>
            </a:prstGeom>
            <a:solidFill>
              <a:srgbClr val="5762A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L1 Option 1 arrow">
              <a:extLst>
                <a:ext uri="{FF2B5EF4-FFF2-40B4-BE49-F238E27FC236}">
                  <a16:creationId xmlns="" xmlns:a16="http://schemas.microsoft.com/office/drawing/2014/main" id="{17922D3B-EC79-470B-A53C-2C0C9C52FF7A}"/>
                </a:ext>
              </a:extLst>
            </p:cNvPr>
            <p:cNvSpPr/>
            <p:nvPr/>
          </p:nvSpPr>
          <p:spPr>
            <a:xfrm>
              <a:off x="2065563" y="3281025"/>
              <a:ext cx="431384"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custDataLst>
      <p:tags r:id="rId1"/>
    </p:custDataLst>
    <p:extLst>
      <p:ext uri="{BB962C8B-B14F-4D97-AF65-F5344CB8AC3E}">
        <p14:creationId xmlns:p14="http://schemas.microsoft.com/office/powerpoint/2010/main" val="735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nextCondLst>
                <p:cond evt="onClick" delay="0">
                  <p:tgtEl>
                    <p:spTgt spid="7"/>
                  </p:tgtEl>
                </p:cond>
              </p:nextCondLst>
            </p:seq>
          </p:childTnLst>
        </p:cTn>
      </p:par>
    </p:tnLst>
    <p:bldLst>
      <p:bldP spid="4" grpId="0" animBg="1">
        <p:tmplLst>
          <p:tmpl>
            <p:tnLst>
              <p:par>
                <p:cTn presetID="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dissolve">
                      <p:cBhvr>
                        <p:cTn dur="500"/>
                        <p:tgtEl>
                          <p:spTgt spid="4"/>
                        </p:tgtEl>
                      </p:cBhvr>
                    </p:animEffect>
                  </p:childTnLst>
                </p:cTn>
              </p:par>
            </p:tnLst>
          </p:tmpl>
        </p:tmplLst>
      </p:bldP>
      <p:bldP spid="4" grpId="1" animBg="1">
        <p:tmplLst>
          <p:tmpl>
            <p:tnLst>
              <p:par>
                <p:cTn presetID="9" presetClass="exit" presetSubtype="0" fill="hold" nodeType="clickEffect">
                  <p:stCondLst>
                    <p:cond delay="0"/>
                  </p:stCondLst>
                  <p:childTnLst>
                    <p:animEffect transition="out" filter="dissolve">
                      <p:cBhvr>
                        <p:cTn dur="500"/>
                        <p:tgtEl>
                          <p:spTgt spid="4"/>
                        </p:tgtEl>
                      </p:cBhvr>
                    </p:animEffect>
                    <p:set>
                      <p:cBhvr>
                        <p:cTn dur="1" fill="hold">
                          <p:stCondLst>
                            <p:cond delay="499"/>
                          </p:stCondLst>
                        </p:cTn>
                        <p:tgtEl>
                          <p:spTgt spid="4"/>
                        </p:tgtEl>
                        <p:attrNameLst>
                          <p:attrName>style.visibility</p:attrName>
                        </p:attrNameLst>
                      </p:cBhvr>
                      <p:to>
                        <p:strVal val="hidden"/>
                      </p:to>
                    </p:set>
                  </p:childTnLst>
                </p:cTn>
              </p:par>
            </p:tnLst>
          </p:tmpl>
        </p:tmplLst>
      </p:bldP>
      <p:bldP spid="5" grpId="0" animBg="1">
        <p:tmplLst>
          <p:tmpl>
            <p:tnLst>
              <p:par>
                <p:cTn presetID="9"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dissolve">
                      <p:cBhvr>
                        <p:cTn dur="500"/>
                        <p:tgtEl>
                          <p:spTgt spid="5"/>
                        </p:tgtEl>
                      </p:cBhvr>
                    </p:animEffect>
                  </p:childTnLst>
                </p:cTn>
              </p:par>
            </p:tnLst>
          </p:tmpl>
        </p:tmplLst>
      </p:bldP>
      <p:bldP spid="5" grpId="1" animBg="1">
        <p:tmplLst>
          <p:tmpl>
            <p:tnLst>
              <p:par>
                <p:cTn presetID="9" presetClass="exit" presetSubtype="0" fill="hold" nodeType="clickEffect">
                  <p:stCondLst>
                    <p:cond delay="0"/>
                  </p:stCondLst>
                  <p:childTnLst>
                    <p:animEffect transition="out" filter="dissolve">
                      <p:cBhvr>
                        <p:cTn dur="500"/>
                        <p:tgtEl>
                          <p:spTgt spid="5"/>
                        </p:tgtEl>
                      </p:cBhvr>
                    </p:animEffect>
                    <p:set>
                      <p:cBhvr>
                        <p:cTn dur="1" fill="hold">
                          <p:stCondLst>
                            <p:cond delay="499"/>
                          </p:stCondLst>
                        </p:cTn>
                        <p:tgtEl>
                          <p:spTgt spid="5"/>
                        </p:tgtEl>
                        <p:attrNameLst>
                          <p:attrName>style.visibility</p:attrName>
                        </p:attrNameLst>
                      </p:cBhvr>
                      <p:to>
                        <p:strVal val="hidden"/>
                      </p:to>
                    </p:set>
                  </p:childTnLst>
                </p:cTn>
              </p:par>
            </p:tnLst>
          </p:tmpl>
        </p:tmplLst>
      </p:bldP>
      <p:bldP spid="6" grpId="0" animBg="1">
        <p:tmplLst>
          <p:tmpl>
            <p:tnLst>
              <p:par>
                <p:cTn presetID="9"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dissolve">
                      <p:cBhvr>
                        <p:cTn dur="500"/>
                        <p:tgtEl>
                          <p:spTgt spid="6"/>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6368DD55-870E-4D08-AD61-E64DCFF31EDB}"/>
              </a:ext>
            </a:extLst>
          </p:cNvPr>
          <p:cNvSpPr>
            <a:spLocks noGrp="1"/>
          </p:cNvSpPr>
          <p:nvPr>
            <p:ph type="body" sz="quarter" idx="11"/>
          </p:nvPr>
        </p:nvSpPr>
        <p:spPr/>
        <p:txBody>
          <a:bodyPr/>
          <a:lstStyle/>
          <a:p>
            <a:r>
              <a:rPr lang="en-AU" dirty="0" smtClean="0"/>
              <a:t>NatHERS </a:t>
            </a:r>
            <a:r>
              <a:rPr lang="en-AU" dirty="0"/>
              <a:t>energy </a:t>
            </a:r>
            <a:r>
              <a:rPr lang="en-AU" dirty="0" smtClean="0"/>
              <a:t>ratings</a:t>
            </a:r>
            <a:endParaRPr lang="en-AU" dirty="0"/>
          </a:p>
        </p:txBody>
      </p:sp>
      <p:sp>
        <p:nvSpPr>
          <p:cNvPr id="3" name="Left hand block">
            <a:extLst>
              <a:ext uri="{FF2B5EF4-FFF2-40B4-BE49-F238E27FC236}">
                <a16:creationId xmlns="" xmlns:a16="http://schemas.microsoft.com/office/drawing/2014/main" id="{15C9FE70-24D9-4AA6-8FA0-6FC463241B40}"/>
              </a:ext>
            </a:extLst>
          </p:cNvPr>
          <p:cNvSpPr>
            <a:spLocks noGrp="1"/>
          </p:cNvSpPr>
          <p:nvPr>
            <p:ph type="body" sz="quarter" idx="12"/>
          </p:nvPr>
        </p:nvSpPr>
        <p:spPr/>
        <p:txBody>
          <a:bodyPr>
            <a:noAutofit/>
          </a:bodyPr>
          <a:lstStyle/>
          <a:p>
            <a:pPr>
              <a:spcAft>
                <a:spcPts val="300"/>
              </a:spcAft>
            </a:pPr>
            <a:r>
              <a:rPr lang="en-AU" sz="2400" dirty="0">
                <a:hlinkClick r:id="rId4"/>
              </a:rPr>
              <a:t>NatHERS</a:t>
            </a:r>
            <a:r>
              <a:rPr lang="en-AU" sz="2400" dirty="0"/>
              <a:t> rating based on annual energy load</a:t>
            </a:r>
          </a:p>
          <a:p>
            <a:pPr>
              <a:spcAft>
                <a:spcPts val="300"/>
              </a:spcAft>
            </a:pPr>
            <a:r>
              <a:rPr lang="en-AU" sz="2400" dirty="0"/>
              <a:t>Numerical star rating from 0 to 10</a:t>
            </a:r>
          </a:p>
          <a:p>
            <a:pPr>
              <a:spcAft>
                <a:spcPts val="300"/>
              </a:spcAft>
            </a:pPr>
            <a:r>
              <a:rPr lang="en-AU" sz="2400" dirty="0" smtClean="0"/>
              <a:t>7 star </a:t>
            </a:r>
            <a:r>
              <a:rPr lang="en-AU" sz="2400" dirty="0"/>
              <a:t>minimum </a:t>
            </a:r>
            <a:r>
              <a:rPr lang="en-AU" sz="2400" dirty="0" smtClean="0"/>
              <a:t>requirement</a:t>
            </a:r>
            <a:endParaRPr lang="en-AU" sz="2400" dirty="0"/>
          </a:p>
          <a:p>
            <a:pPr>
              <a:spcAft>
                <a:spcPts val="300"/>
              </a:spcAft>
            </a:pPr>
            <a:r>
              <a:rPr lang="en-AU" sz="2400" dirty="0"/>
              <a:t>Concessions for houses in climate zones 1 and 2, which have suitable outdoor living areas</a:t>
            </a:r>
          </a:p>
          <a:p>
            <a:pPr>
              <a:spcBef>
                <a:spcPts val="300"/>
              </a:spcBef>
              <a:spcAft>
                <a:spcPts val="300"/>
              </a:spcAft>
            </a:pPr>
            <a:endParaRPr lang="en-AU" sz="2400" dirty="0"/>
          </a:p>
        </p:txBody>
      </p:sp>
      <p:sp>
        <p:nvSpPr>
          <p:cNvPr id="4" name="Centre block">
            <a:extLst>
              <a:ext uri="{FF2B5EF4-FFF2-40B4-BE49-F238E27FC236}">
                <a16:creationId xmlns="" xmlns:a16="http://schemas.microsoft.com/office/drawing/2014/main" id="{D0E2B942-4348-43DB-9005-8C191D0FF7DE}"/>
              </a:ext>
            </a:extLst>
          </p:cNvPr>
          <p:cNvSpPr>
            <a:spLocks noGrp="1"/>
          </p:cNvSpPr>
          <p:nvPr>
            <p:ph type="body" sz="quarter" idx="13"/>
          </p:nvPr>
        </p:nvSpPr>
        <p:spPr/>
        <p:txBody>
          <a:bodyPr>
            <a:normAutofit fontScale="85000" lnSpcReduction="20000"/>
          </a:bodyPr>
          <a:lstStyle/>
          <a:p>
            <a:pPr>
              <a:lnSpc>
                <a:spcPct val="110000"/>
              </a:lnSpc>
              <a:spcBef>
                <a:spcPts val="300"/>
              </a:spcBef>
              <a:spcAft>
                <a:spcPts val="300"/>
              </a:spcAft>
            </a:pPr>
            <a:r>
              <a:rPr lang="en-AU" dirty="0"/>
              <a:t>Separate heating and cooling load limits also apply in some climate zones</a:t>
            </a:r>
          </a:p>
          <a:p>
            <a:pPr>
              <a:lnSpc>
                <a:spcPct val="110000"/>
              </a:lnSpc>
              <a:spcBef>
                <a:spcPts val="300"/>
              </a:spcBef>
              <a:spcAft>
                <a:spcPts val="300"/>
              </a:spcAft>
            </a:pPr>
            <a:r>
              <a:rPr lang="en-AU" dirty="0">
                <a:hlinkClick r:id="rId5"/>
              </a:rPr>
              <a:t>ABCB </a:t>
            </a:r>
            <a:r>
              <a:rPr lang="en-AU" i="1" dirty="0">
                <a:hlinkClick r:id="rId5"/>
              </a:rPr>
              <a:t>NatHERS heating and cooling load limits </a:t>
            </a:r>
            <a:r>
              <a:rPr lang="en-AU" dirty="0">
                <a:hlinkClick r:id="rId5"/>
              </a:rPr>
              <a:t>Standard (2022)</a:t>
            </a:r>
            <a:endParaRPr lang="en-AU" dirty="0"/>
          </a:p>
          <a:p>
            <a:pPr>
              <a:lnSpc>
                <a:spcPct val="110000"/>
              </a:lnSpc>
              <a:spcBef>
                <a:spcPts val="300"/>
              </a:spcBef>
              <a:spcAft>
                <a:spcPts val="300"/>
              </a:spcAft>
            </a:pPr>
            <a:r>
              <a:rPr lang="en-AU" dirty="0" smtClean="0"/>
              <a:t>Must </a:t>
            </a:r>
            <a:r>
              <a:rPr lang="en-AU" dirty="0"/>
              <a:t>be completed:</a:t>
            </a:r>
          </a:p>
          <a:p>
            <a:pPr lvl="1">
              <a:lnSpc>
                <a:spcPct val="110000"/>
              </a:lnSpc>
              <a:spcBef>
                <a:spcPts val="300"/>
              </a:spcBef>
              <a:spcAft>
                <a:spcPts val="300"/>
              </a:spcAft>
            </a:pPr>
            <a:r>
              <a:rPr lang="en-AU" sz="2600" dirty="0"/>
              <a:t>By an accredited assessor </a:t>
            </a:r>
          </a:p>
          <a:p>
            <a:pPr lvl="1">
              <a:lnSpc>
                <a:spcPct val="110000"/>
              </a:lnSpc>
              <a:spcBef>
                <a:spcPts val="300"/>
              </a:spcBef>
              <a:spcAft>
                <a:spcPts val="300"/>
              </a:spcAft>
            </a:pPr>
            <a:r>
              <a:rPr lang="en-AU" sz="2600" dirty="0"/>
              <a:t>Using an accredited software tool</a:t>
            </a:r>
          </a:p>
          <a:p>
            <a:pPr>
              <a:lnSpc>
                <a:spcPct val="110000"/>
              </a:lnSpc>
              <a:spcBef>
                <a:spcPts val="300"/>
              </a:spcBef>
              <a:spcAft>
                <a:spcPts val="300"/>
              </a:spcAft>
            </a:pPr>
            <a:endParaRPr lang="en-AU" dirty="0"/>
          </a:p>
          <a:p>
            <a:pPr>
              <a:lnSpc>
                <a:spcPct val="110000"/>
              </a:lnSpc>
              <a:spcBef>
                <a:spcPts val="300"/>
              </a:spcBef>
              <a:spcAft>
                <a:spcPts val="300"/>
              </a:spcAft>
            </a:pPr>
            <a:endParaRPr lang="en-AU" dirty="0"/>
          </a:p>
        </p:txBody>
      </p:sp>
      <p:sp>
        <p:nvSpPr>
          <p:cNvPr id="5" name="Right hand block">
            <a:extLst>
              <a:ext uri="{FF2B5EF4-FFF2-40B4-BE49-F238E27FC236}">
                <a16:creationId xmlns="" xmlns:a16="http://schemas.microsoft.com/office/drawing/2014/main" id="{F4038AEC-3921-400C-8DC8-B4F44D96A1F7}"/>
              </a:ext>
            </a:extLst>
          </p:cNvPr>
          <p:cNvSpPr>
            <a:spLocks noGrp="1"/>
          </p:cNvSpPr>
          <p:nvPr>
            <p:ph type="body" sz="quarter" idx="14"/>
          </p:nvPr>
        </p:nvSpPr>
        <p:spPr/>
        <p:txBody>
          <a:bodyPr>
            <a:normAutofit lnSpcReduction="10000"/>
          </a:bodyPr>
          <a:lstStyle/>
          <a:p>
            <a:pPr>
              <a:spcBef>
                <a:spcPts val="300"/>
              </a:spcBef>
              <a:spcAft>
                <a:spcPts val="300"/>
              </a:spcAft>
            </a:pPr>
            <a:r>
              <a:rPr lang="en-AU" sz="2400" dirty="0"/>
              <a:t>NatHERS can be used to comply with </a:t>
            </a:r>
            <a:r>
              <a:rPr lang="en-AU" sz="2400" dirty="0" smtClean="0"/>
              <a:t>Whole-of-Home requirements (H6P2).</a:t>
            </a:r>
            <a:endParaRPr lang="en-AU" sz="2400" dirty="0"/>
          </a:p>
          <a:p>
            <a:pPr>
              <a:spcBef>
                <a:spcPts val="300"/>
              </a:spcBef>
              <a:spcAft>
                <a:spcPts val="300"/>
              </a:spcAft>
            </a:pPr>
            <a:r>
              <a:rPr lang="en-AU" sz="2400" dirty="0"/>
              <a:t>Additional DTS requirements also need to be met </a:t>
            </a:r>
            <a:r>
              <a:rPr lang="en-AU" sz="2400" dirty="0" smtClean="0"/>
              <a:t/>
            </a:r>
            <a:br>
              <a:rPr lang="en-AU" sz="2400" dirty="0" smtClean="0"/>
            </a:br>
            <a:r>
              <a:rPr lang="en-AU" sz="2400" dirty="0" smtClean="0"/>
              <a:t>(e.g</a:t>
            </a:r>
            <a:r>
              <a:rPr lang="en-AU" sz="2400" dirty="0"/>
              <a:t>. </a:t>
            </a:r>
            <a:r>
              <a:rPr lang="en-AU" sz="2400" dirty="0" smtClean="0"/>
              <a:t>building sealing </a:t>
            </a:r>
            <a:r>
              <a:rPr lang="en-AU" sz="2400" dirty="0"/>
              <a:t>and services).</a:t>
            </a:r>
          </a:p>
          <a:p>
            <a:pPr>
              <a:spcBef>
                <a:spcPts val="300"/>
              </a:spcBef>
              <a:spcAft>
                <a:spcPts val="300"/>
              </a:spcAft>
            </a:pPr>
            <a:r>
              <a:rPr lang="en-AU" sz="2400" dirty="0" smtClean="0"/>
              <a:t>NSW BASIX uses a similar approach, to meet the same performance.</a:t>
            </a:r>
            <a:endParaRPr lang="en-AU" sz="2400" dirty="0"/>
          </a:p>
        </p:txBody>
      </p:sp>
      <p:pic>
        <p:nvPicPr>
          <p:cNvPr id="6" name="Vol Two Logo" descr="NCC Volume Two Logo. A stylised house in bright red.">
            <a:extLst>
              <a:ext uri="{FF2B5EF4-FFF2-40B4-BE49-F238E27FC236}">
                <a16:creationId xmlns="" xmlns:a16="http://schemas.microsoft.com/office/drawing/2014/main" id="{33028477-8E02-4BEF-B4C7-D375D16306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15600" y="75600"/>
            <a:ext cx="1623600" cy="1623600"/>
          </a:xfrm>
          <a:prstGeom prst="rect">
            <a:avLst/>
          </a:prstGeom>
        </p:spPr>
      </p:pic>
    </p:spTree>
    <p:custDataLst>
      <p:tags r:id="rId1"/>
    </p:custDataLst>
    <p:extLst>
      <p:ext uri="{BB962C8B-B14F-4D97-AF65-F5344CB8AC3E}">
        <p14:creationId xmlns:p14="http://schemas.microsoft.com/office/powerpoint/2010/main" val="18838968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VOLUME ONE LAYOUT SLIDES" val="aTe0tJ2N"/>
  <p:tag name="ARTICULATE_DESIGN_ID_CUSTOM DESIGN" val="LmJeWGCI"/>
  <p:tag name="ARTICULATE_DESIGN_ID_CORE MASTER SLIDE SET" val="CVoi9Jbu"/>
  <p:tag name="ARTICULATE_DESIGN_ID_VOLUME TWO LAYOUT SLIDES" val="mCvCkv9a"/>
  <p:tag name="ARTICULATE_DESIGN_ID_VOLUME THREE LAYOUTS" val="skKT0QKX"/>
  <p:tag name="ARTICULATE_DESIGN_ID_MASTER SLIDE SET" val="NFqpDy3E"/>
  <p:tag name="ARTICULATE_SLIDE_THUMBNAIL_REFRESH" val="1"/>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slide set">
  <a:themeElements>
    <a:clrScheme name="Custom 1">
      <a:dk1>
        <a:sysClr val="windowText" lastClr="000000"/>
      </a:dk1>
      <a:lt1>
        <a:srgbClr val="FFFFFF"/>
      </a:lt1>
      <a:dk2>
        <a:srgbClr val="44546A"/>
      </a:dk2>
      <a:lt2>
        <a:srgbClr val="FFFFFF"/>
      </a:lt2>
      <a:accent1>
        <a:srgbClr val="193C6A"/>
      </a:accent1>
      <a:accent2>
        <a:srgbClr val="5762A7"/>
      </a:accent2>
      <a:accent3>
        <a:srgbClr val="00467F"/>
      </a:accent3>
      <a:accent4>
        <a:srgbClr val="1679A7"/>
      </a:accent4>
      <a:accent5>
        <a:srgbClr val="DA2B10"/>
      </a:accent5>
      <a:accent6>
        <a:srgbClr val="0085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CB Master template V6.0.potx" id="{896E7F9D-5D98-418E-8C91-D56BCF29E17D}" vid="{B47C24E5-4759-43BC-BD18-C52983E0CEB3}"/>
    </a:ext>
  </a:extLst>
</a:theme>
</file>

<file path=ppt/theme/theme2.xml><?xml version="1.0" encoding="utf-8"?>
<a:theme xmlns:a="http://schemas.openxmlformats.org/drawingml/2006/main" name="Theme1">
  <a:themeElements>
    <a:clrScheme name="New NCC Branding">
      <a:dk1>
        <a:sysClr val="windowText" lastClr="000000"/>
      </a:dk1>
      <a:lt1>
        <a:srgbClr val="FFFFFF"/>
      </a:lt1>
      <a:dk2>
        <a:srgbClr val="44546A"/>
      </a:dk2>
      <a:lt2>
        <a:srgbClr val="FFFFFF"/>
      </a:lt2>
      <a:accent1>
        <a:srgbClr val="002E5D"/>
      </a:accent1>
      <a:accent2>
        <a:srgbClr val="485CC7"/>
      </a:accent2>
      <a:accent3>
        <a:srgbClr val="004680"/>
      </a:accent3>
      <a:accent4>
        <a:srgbClr val="62B5E5"/>
      </a:accent4>
      <a:accent5>
        <a:srgbClr val="E1523D"/>
      </a:accent5>
      <a:accent6>
        <a:srgbClr val="009B7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30DFD5-09B9-410D-949A-1872B70E607D}" vid="{2E24D060-C436-48D5-B4CE-AF02D68F3D7C}"/>
    </a:ext>
  </a:extLst>
</a:theme>
</file>

<file path=ppt/theme/theme3.xml><?xml version="1.0" encoding="utf-8"?>
<a:theme xmlns:a="http://schemas.openxmlformats.org/drawingml/2006/main" name="Office Theme">
  <a:themeElements>
    <a:clrScheme name="ABCB NCC Colours">
      <a:dk1>
        <a:sysClr val="windowText" lastClr="000000"/>
      </a:dk1>
      <a:lt1>
        <a:srgbClr val="FFFFFF"/>
      </a:lt1>
      <a:dk2>
        <a:srgbClr val="44546A"/>
      </a:dk2>
      <a:lt2>
        <a:srgbClr val="E7E6E6"/>
      </a:lt2>
      <a:accent1>
        <a:srgbClr val="193C6A"/>
      </a:accent1>
      <a:accent2>
        <a:srgbClr val="5762A7"/>
      </a:accent2>
      <a:accent3>
        <a:srgbClr val="00467F"/>
      </a:accent3>
      <a:accent4>
        <a:srgbClr val="1D79B4"/>
      </a:accent4>
      <a:accent5>
        <a:srgbClr val="DF2E26"/>
      </a:accent5>
      <a:accent6>
        <a:srgbClr val="00815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d064c82f-d8ab-4a3d-94af-5f326bc58d2d">WUYEHK7WH6H4-1653706823-1401</_dlc_DocId>
    <_dlc_DocIdUrl xmlns="d064c82f-d8ab-4a3d-94af-5f326bc58d2d">
      <Url>https://dochub/div/australianbuildingcodesboard/businessfunctions/resourcelibrary/guidanceandtraining/_layouts/15/DocIdRedir.aspx?ID=WUYEHK7WH6H4-1653706823-1401</Url>
      <Description>WUYEHK7WH6H4-1653706823-1401</Description>
    </_dlc_DocIdUrl>
    <n99e4c9942c6404eb103464a00e6097b xmlns="d064c82f-d8ab-4a3d-94af-5f326bc58d2d">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712d5b50-1b62-44de-9d3e-74234783b265</TermId>
        </TermInfo>
      </Terms>
    </n99e4c9942c6404eb103464a00e6097b>
    <adb9bed2e36e4a93af574aeb444da63e xmlns="d064c82f-d8ab-4a3d-94af-5f326bc58d2d">
      <Terms xmlns="http://schemas.microsoft.com/office/infopath/2007/PartnerControls">
        <TermInfo xmlns="http://schemas.microsoft.com/office/infopath/2007/PartnerControls">
          <TermName xmlns="http://schemas.microsoft.com/office/infopath/2007/PartnerControls">Tutor</TermName>
          <TermId xmlns="http://schemas.microsoft.com/office/infopath/2007/PartnerControls">1ce3eea8-ddb8-4eff-86b1-4b6040eed2c8</TermId>
        </TermInfo>
        <TermInfo xmlns="http://schemas.microsoft.com/office/infopath/2007/PartnerControls">
          <TermName xmlns="http://schemas.microsoft.com/office/infopath/2007/PartnerControls">Education</TermName>
          <TermId xmlns="http://schemas.microsoft.com/office/infopath/2007/PartnerControls">4d80e486-8489-4dcd-903d-ee8f24163c3c</TermId>
        </TermInfo>
        <TermInfo xmlns="http://schemas.microsoft.com/office/infopath/2007/PartnerControls">
          <TermName xmlns="http://schemas.microsoft.com/office/infopath/2007/PartnerControls">Energy efficiency</TermName>
          <TermId xmlns="http://schemas.microsoft.com/office/infopath/2007/PartnerControls">fcd68716-df09-4a75-86b3-e9a20333e4a3</TermId>
        </TermInfo>
      </Terms>
    </adb9bed2e36e4a93af574aeb444da63e>
    <aa25a1a23adf4c92a153145de6afe324 xmlns="d064c82f-d8ab-4a3d-94af-5f326bc58d2d">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6106d03b-a1a0-4e30-9d91-d5e9fb4314f9</TermId>
        </TermInfo>
      </Terms>
    </aa25a1a23adf4c92a153145de6afe324>
    <pe2555c81638466f9eb614edb9ecde52 xmlns="d064c82f-d8ab-4a3d-94af-5f326bc58d2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ab805e68-7a57-486a-be81-1c5c2b6ed4f5</TermId>
        </TermInfo>
      </Terms>
    </pe2555c81638466f9eb614edb9ecde52>
    <g7bcb40ba23249a78edca7d43a67c1c9 xmlns="d064c82f-d8ab-4a3d-94af-5f326bc58d2d">
      <Terms xmlns="http://schemas.microsoft.com/office/infopath/2007/PartnerControls"/>
    </g7bcb40ba23249a78edca7d43a67c1c9>
    <TaxCatchAll xmlns="d064c82f-d8ab-4a3d-94af-5f326bc58d2d">
      <Value>1511</Value>
      <Value>31</Value>
      <Value>125</Value>
      <Value>224</Value>
      <Value>3</Value>
      <Value>85</Value>
    </TaxCatchAll>
    <Comments xmlns="http://schemas.microsoft.com/sharepoint/v3">Received from Jacinta (Transformed) 23 Jan 21</Comments>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D8C9492125574A91909CD263A904DF" ma:contentTypeVersion="15" ma:contentTypeDescription="Create a new document." ma:contentTypeScope="" ma:versionID="da51352f66ec3f78b0ca210b279cbbee">
  <xsd:schema xmlns:xsd="http://www.w3.org/2001/XMLSchema" xmlns:xs="http://www.w3.org/2001/XMLSchema" xmlns:p="http://schemas.microsoft.com/office/2006/metadata/properties" xmlns:ns1="http://schemas.microsoft.com/sharepoint/v3" xmlns:ns2="d064c82f-d8ab-4a3d-94af-5f326bc58d2d" xmlns:ns3="http://schemas.microsoft.com/sharepoint/v4" targetNamespace="http://schemas.microsoft.com/office/2006/metadata/properties" ma:root="true" ma:fieldsID="87c41af653eb1cfdf031f9a0717fdd63" ns1:_="" ns2:_="" ns3:_="">
    <xsd:import namespace="http://schemas.microsoft.com/sharepoint/v3"/>
    <xsd:import namespace="d064c82f-d8ab-4a3d-94af-5f326bc58d2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aa25a1a23adf4c92a153145de6afe324" minOccurs="0"/>
                <xsd:element ref="ns2:TaxCatchAll" minOccurs="0"/>
                <xsd:element ref="ns2:pe2555c81638466f9eb614edb9ecde52" minOccurs="0"/>
                <xsd:element ref="ns2:g7bcb40ba23249a78edca7d43a67c1c9" minOccurs="0"/>
                <xsd:element ref="ns2:adb9bed2e36e4a93af574aeb444da63e" minOccurs="0"/>
                <xsd:element ref="ns2:n99e4c9942c6404eb103464a00e6097b" minOccurs="0"/>
                <xsd:element ref="ns1:Comments"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22"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4c82f-d8ab-4a3d-94af-5f326bc58d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a25a1a23adf4c92a153145de6afe324" ma:index="12" ma:taxonomy="true" ma:internalName="aa25a1a23adf4c92a153145de6afe324" ma:taxonomyFieldName="DocHub_SecurityClassification" ma:displayName="Security Classification" ma:fieldId="{aa25a1a2-3adf-4c92-a153-145de6afe324}" ma:sspId="fb0313f7-9433-48c0-866e-9e0bbee59a50" ma:termSetId="f68a6a0b-bd85-4d9d-9c73-c45af096016b"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ba7ee364-b2a1-4f0a-a954-3c284f763d4f}" ma:internalName="TaxCatchAll" ma:showField="CatchAllData" ma:web="d064c82f-d8ab-4a3d-94af-5f326bc58d2d">
      <xsd:complexType>
        <xsd:complexContent>
          <xsd:extension base="dms:MultiChoiceLookup">
            <xsd:sequence>
              <xsd:element name="Value" type="dms:Lookup" maxOccurs="unbounded" minOccurs="0" nillable="true"/>
            </xsd:sequence>
          </xsd:extension>
        </xsd:complexContent>
      </xsd:complexType>
    </xsd:element>
    <xsd:element name="pe2555c81638466f9eb614edb9ecde52" ma:index="15" ma:taxonomy="true" ma:internalName="pe2555c81638466f9eb614edb9ecde52" ma:taxonomyFieldName="DocHub_DocumentType" ma:displayName="Document Type" ma:indexed="true" ma:fieldId="{9e2555c8-1638-466f-9eb6-14edb9ecde52}" ma:sspId="fb0313f7-9433-48c0-866e-9e0bbee59a50" ma:termSetId="0e4c18c5-28eb-4f9e-8056-b3cddd4b5d9b" ma:anchorId="00000000-0000-0000-0000-000000000000" ma:open="false" ma:isKeyword="false">
      <xsd:complexType>
        <xsd:sequence>
          <xsd:element ref="pc:Terms" minOccurs="0" maxOccurs="1"/>
        </xsd:sequence>
      </xsd:complexType>
    </xsd:element>
    <xsd:element name="g7bcb40ba23249a78edca7d43a67c1c9" ma:index="17" nillable="true" ma:taxonomy="true" ma:internalName="g7bcb40ba23249a78edca7d43a67c1c9" ma:taxonomyFieldName="DocHub_WorkActivity" ma:displayName="Work Activity" ma:indexed="true" ma:fieldId="{07bcb40b-a232-49a7-8edc-a7d43a67c1c9}" ma:sspId="fb0313f7-9433-48c0-866e-9e0bbee59a50" ma:termSetId="6713ebbd-194a-499f-ab84-a4d70e145fb7" ma:anchorId="00000000-0000-0000-0000-000000000000" ma:open="false" ma:isKeyword="false">
      <xsd:complexType>
        <xsd:sequence>
          <xsd:element ref="pc:Terms" minOccurs="0" maxOccurs="1"/>
        </xsd:sequence>
      </xsd:complexType>
    </xsd:element>
    <xsd:element name="adb9bed2e36e4a93af574aeb444da63e" ma:index="19" nillable="true" ma:taxonomy="true" ma:internalName="adb9bed2e36e4a93af574aeb444da63e" ma:taxonomyFieldName="DocHub_Keywords" ma:displayName="Division Keywords" ma:fieldId="{adb9bed2-e36e-4a93-af57-4aeb444da63e}" ma:taxonomyMulti="true" ma:sspId="fb0313f7-9433-48c0-866e-9e0bbee59a50" ma:termSetId="49b4ab08-24a7-4c85-9f80-4fe3e469e22f" ma:anchorId="00000000-0000-0000-0000-000000000000" ma:open="true" ma:isKeyword="false">
      <xsd:complexType>
        <xsd:sequence>
          <xsd:element ref="pc:Terms" minOccurs="0" maxOccurs="1"/>
        </xsd:sequence>
      </xsd:complexType>
    </xsd:element>
    <xsd:element name="n99e4c9942c6404eb103464a00e6097b" ma:index="21" nillable="true" ma:taxonomy="true" ma:internalName="n99e4c9942c6404eb103464a00e6097b" ma:taxonomyFieldName="DocHub_Year" ma:displayName="Year" ma:indexed="true" ma:fieldId="{799e4c99-42c6-404e-b103-464a00e6097b}" ma:sspId="fb0313f7-9433-48c0-866e-9e0bbee59a50" ma:termSetId="07e1743d-d980-4fe7-a67d-b87ecf7f18f6" ma:anchorId="00000000-0000-0000-0000-000000000000" ma:open="false" ma:isKeyword="false">
      <xsd:complexType>
        <xsd:sequence>
          <xsd:element ref="pc:Terms" minOccurs="0" maxOccurs="1"/>
        </xsd:sequence>
      </xsd:complexType>
    </xsd:element>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CF38B5-D3ED-4E3D-92A2-2C5F2F949747}">
  <ds:schemaRefs>
    <ds:schemaRef ds:uri="http://schemas.microsoft.com/sharepoint/events"/>
  </ds:schemaRefs>
</ds:datastoreItem>
</file>

<file path=customXml/itemProps2.xml><?xml version="1.0" encoding="utf-8"?>
<ds:datastoreItem xmlns:ds="http://schemas.openxmlformats.org/officeDocument/2006/customXml" ds:itemID="{6F050150-CCC3-40D0-968B-21A3ACCA76F6}">
  <ds:schemaRefs>
    <ds:schemaRef ds:uri="d064c82f-d8ab-4a3d-94af-5f326bc58d2d"/>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2006/documentManagement/types"/>
    <ds:schemaRef ds:uri="http://purl.org/dc/dcmitype/"/>
    <ds:schemaRef ds:uri="http://schemas.microsoft.com/office/infopath/2007/PartnerControls"/>
    <ds:schemaRef ds:uri="http://schemas.microsoft.com/sharepoint/v4"/>
    <ds:schemaRef ds:uri="http://www.w3.org/XML/1998/namespace"/>
    <ds:schemaRef ds:uri="http://purl.org/dc/terms/"/>
  </ds:schemaRefs>
</ds:datastoreItem>
</file>

<file path=customXml/itemProps3.xml><?xml version="1.0" encoding="utf-8"?>
<ds:datastoreItem xmlns:ds="http://schemas.openxmlformats.org/officeDocument/2006/customXml" ds:itemID="{A50E2186-9B08-420D-A47A-78448CA32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64c82f-d8ab-4a3d-94af-5f326bc58d2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AA47C62-3FD6-4FF7-89B0-AF73987C4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ABCB Master template V6.0</Template>
  <TotalTime>13466</TotalTime>
  <Words>10170</Words>
  <Application>Microsoft Office PowerPoint</Application>
  <PresentationFormat>Widescreen</PresentationFormat>
  <Paragraphs>896</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Helvetica Light</vt:lpstr>
      <vt:lpstr>Inter</vt:lpstr>
      <vt:lpstr>Wingdings</vt:lpstr>
      <vt:lpstr>Master slide set</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ABCB</dc:creator>
  <cp:lastModifiedBy>Sewter, Mitchell</cp:lastModifiedBy>
  <cp:revision>429</cp:revision>
  <dcterms:created xsi:type="dcterms:W3CDTF">2021-01-17T13:45:03Z</dcterms:created>
  <dcterms:modified xsi:type="dcterms:W3CDTF">2022-12-22T22:12:41Z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AAE0677D-000A-48B6-B6FE-4970B9FACAC9</vt:lpwstr>
  </property>
  <property fmtid="{D5CDD505-2E9C-101B-9397-08002B2CF9AE}" pid="3" name="ArticulatePath">
    <vt:lpwstr>Presentation1</vt:lpwstr>
  </property>
  <property fmtid="{D5CDD505-2E9C-101B-9397-08002B2CF9AE}" pid="4" name="ContentTypeId">
    <vt:lpwstr>0x0101004BD8C9492125574A91909CD263A904DF</vt:lpwstr>
  </property>
  <property fmtid="{D5CDD505-2E9C-101B-9397-08002B2CF9AE}" pid="5" name="_dlc_DocIdItemGuid">
    <vt:lpwstr>22b1305f-76ff-4aa3-8ed2-646914a67301</vt:lpwstr>
  </property>
  <property fmtid="{D5CDD505-2E9C-101B-9397-08002B2CF9AE}" pid="6" name="DocHub_Year">
    <vt:lpwstr>1511;#2021|712d5b50-1b62-44de-9d3e-74234783b265</vt:lpwstr>
  </property>
  <property fmtid="{D5CDD505-2E9C-101B-9397-08002B2CF9AE}" pid="7" name="DocHub_DocumentType">
    <vt:lpwstr>125;#Presentation|ab805e68-7a57-486a-be81-1c5c2b6ed4f5</vt:lpwstr>
  </property>
  <property fmtid="{D5CDD505-2E9C-101B-9397-08002B2CF9AE}" pid="8" name="DocHub_SecurityClassification">
    <vt:lpwstr>3;#OFFICIAL|6106d03b-a1a0-4e30-9d91-d5e9fb4314f9</vt:lpwstr>
  </property>
  <property fmtid="{D5CDD505-2E9C-101B-9397-08002B2CF9AE}" pid="9" name="DocHub_Keywords">
    <vt:lpwstr>224;#Tutor|1ce3eea8-ddb8-4eff-86b1-4b6040eed2c8;#85;#Education|4d80e486-8489-4dcd-903d-ee8f24163c3c;#31;#Energy efficiency|fcd68716-df09-4a75-86b3-e9a20333e4a3</vt:lpwstr>
  </property>
  <property fmtid="{D5CDD505-2E9C-101B-9397-08002B2CF9AE}" pid="10" name="DocHub_WorkActivity">
    <vt:lpwstr/>
  </property>
</Properties>
</file>