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heme/theme3.xml" ContentType="application/vnd.openxmlformats-officedocument.theme+xml"/>
  <Override PartName="/ppt/tags/tag47.xml" ContentType="application/vnd.openxmlformats-officedocument.presentationml.tags+xml"/>
  <Override PartName="/ppt/notesSlides/notesSlide1.xml" ContentType="application/vnd.openxmlformats-officedocument.presentationml.notesSlide+xml"/>
  <Override PartName="/ppt/tags/tag48.xml" ContentType="application/vnd.openxmlformats-officedocument.presentationml.tags+xml"/>
  <Override PartName="/ppt/notesSlides/notesSlide2.xml" ContentType="application/vnd.openxmlformats-officedocument.presentationml.notesSlide+xml"/>
  <Override PartName="/ppt/tags/tag49.xml" ContentType="application/vnd.openxmlformats-officedocument.presentationml.tags+xml"/>
  <Override PartName="/ppt/notesSlides/notesSlide3.xml" ContentType="application/vnd.openxmlformats-officedocument.presentationml.notesSlide+xml"/>
  <Override PartName="/ppt/tags/tag50.xml" ContentType="application/vnd.openxmlformats-officedocument.presentationml.tags+xml"/>
  <Override PartName="/ppt/notesSlides/notesSlide4.xml" ContentType="application/vnd.openxmlformats-officedocument.presentationml.notesSlide+xml"/>
  <Override PartName="/ppt/tags/tag51.xml" ContentType="application/vnd.openxmlformats-officedocument.presentationml.tags+xml"/>
  <Override PartName="/ppt/notesSlides/notesSlide5.xml" ContentType="application/vnd.openxmlformats-officedocument.presentationml.notesSlide+xml"/>
  <Override PartName="/ppt/tags/tag52.xml" ContentType="application/vnd.openxmlformats-officedocument.presentationml.tags+xml"/>
  <Override PartName="/ppt/notesSlides/notesSlide6.xml" ContentType="application/vnd.openxmlformats-officedocument.presentationml.notesSlide+xml"/>
  <Override PartName="/ppt/tags/tag53.xml" ContentType="application/vnd.openxmlformats-officedocument.presentationml.tags+xml"/>
  <Override PartName="/ppt/notesSlides/notesSlide7.xml" ContentType="application/vnd.openxmlformats-officedocument.presentationml.notesSlide+xml"/>
  <Override PartName="/ppt/tags/tag54.xml" ContentType="application/vnd.openxmlformats-officedocument.presentationml.tags+xml"/>
  <Override PartName="/ppt/notesSlides/notesSlide8.xml" ContentType="application/vnd.openxmlformats-officedocument.presentationml.notesSlide+xml"/>
  <Override PartName="/ppt/tags/tag55.xml" ContentType="application/vnd.openxmlformats-officedocument.presentationml.tags+xml"/>
  <Override PartName="/ppt/notesSlides/notesSlide9.xml" ContentType="application/vnd.openxmlformats-officedocument.presentationml.notesSlide+xml"/>
  <Override PartName="/ppt/tags/tag56.xml" ContentType="application/vnd.openxmlformats-officedocument.presentationml.tags+xml"/>
  <Override PartName="/ppt/notesSlides/notesSlide10.xml" ContentType="application/vnd.openxmlformats-officedocument.presentationml.notesSlide+xml"/>
  <Override PartName="/ppt/tags/tag57.xml" ContentType="application/vnd.openxmlformats-officedocument.presentationml.tags+xml"/>
  <Override PartName="/ppt/notesSlides/notesSlide11.xml" ContentType="application/vnd.openxmlformats-officedocument.presentationml.notesSlide+xml"/>
  <Override PartName="/ppt/tags/tag58.xml" ContentType="application/vnd.openxmlformats-officedocument.presentationml.tags+xml"/>
  <Override PartName="/ppt/notesSlides/notesSlide12.xml" ContentType="application/vnd.openxmlformats-officedocument.presentationml.notesSlide+xml"/>
  <Override PartName="/ppt/tags/tag59.xml" ContentType="application/vnd.openxmlformats-officedocument.presentationml.tags+xml"/>
  <Override PartName="/ppt/notesSlides/notesSlide13.xml" ContentType="application/vnd.openxmlformats-officedocument.presentationml.notesSlide+xml"/>
  <Override PartName="/ppt/tags/tag60.xml" ContentType="application/vnd.openxmlformats-officedocument.presentationml.tags+xml"/>
  <Override PartName="/ppt/notesSlides/notesSlide14.xml" ContentType="application/vnd.openxmlformats-officedocument.presentationml.notesSlide+xml"/>
  <Override PartName="/ppt/tags/tag61.xml" ContentType="application/vnd.openxmlformats-officedocument.presentationml.tags+xml"/>
  <Override PartName="/ppt/notesSlides/notesSlide15.xml" ContentType="application/vnd.openxmlformats-officedocument.presentationml.notesSlide+xml"/>
  <Override PartName="/ppt/tags/tag62.xml" ContentType="application/vnd.openxmlformats-officedocument.presentationml.tags+xml"/>
  <Override PartName="/ppt/notesSlides/notesSlide16.xml" ContentType="application/vnd.openxmlformats-officedocument.presentationml.notesSlide+xml"/>
  <Override PartName="/ppt/tags/tag63.xml" ContentType="application/vnd.openxmlformats-officedocument.presentationml.tags+xml"/>
  <Override PartName="/ppt/notesSlides/notesSlide17.xml" ContentType="application/vnd.openxmlformats-officedocument.presentationml.notesSlide+xml"/>
  <Override PartName="/ppt/tags/tag64.xml" ContentType="application/vnd.openxmlformats-officedocument.presentationml.tags+xml"/>
  <Override PartName="/ppt/notesSlides/notesSlide18.xml" ContentType="application/vnd.openxmlformats-officedocument.presentationml.notesSlide+xml"/>
  <Override PartName="/ppt/tags/tag65.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5"/>
    <p:sldMasterId id="2147483838" r:id="rId6"/>
  </p:sldMasterIdLst>
  <p:notesMasterIdLst>
    <p:notesMasterId r:id="rId26"/>
  </p:notesMasterIdLst>
  <p:sldIdLst>
    <p:sldId id="259" r:id="rId7"/>
    <p:sldId id="281" r:id="rId8"/>
    <p:sldId id="348" r:id="rId9"/>
    <p:sldId id="832" r:id="rId10"/>
    <p:sldId id="840" r:id="rId11"/>
    <p:sldId id="829" r:id="rId12"/>
    <p:sldId id="351" r:id="rId13"/>
    <p:sldId id="365" r:id="rId14"/>
    <p:sldId id="834" r:id="rId15"/>
    <p:sldId id="838" r:id="rId16"/>
    <p:sldId id="824" r:id="rId17"/>
    <p:sldId id="835" r:id="rId18"/>
    <p:sldId id="356" r:id="rId19"/>
    <p:sldId id="837" r:id="rId20"/>
    <p:sldId id="839" r:id="rId21"/>
    <p:sldId id="360" r:id="rId22"/>
    <p:sldId id="302" r:id="rId23"/>
    <p:sldId id="303" r:id="rId24"/>
    <p:sldId id="350" r:id="rId25"/>
  </p:sldIdLst>
  <p:sldSz cx="12192000" cy="6858000"/>
  <p:notesSz cx="6805613" cy="9939338"/>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mstrong, Alexander" initials="AA" lastIdx="3" clrIdx="6">
    <p:extLst>
      <p:ext uri="{19B8F6BF-5375-455C-9EA6-DF929625EA0E}">
        <p15:presenceInfo xmlns:p15="http://schemas.microsoft.com/office/powerpoint/2012/main" userId="S-1-5-21-2957929095-3120739573-999721741-100650" providerId="AD"/>
      </p:ext>
    </p:extLst>
  </p:cmAuthor>
  <p:cmAuthor id="1" name="Melville, Philip" initials="MP" lastIdx="17" clrIdx="0">
    <p:extLst>
      <p:ext uri="{19B8F6BF-5375-455C-9EA6-DF929625EA0E}">
        <p15:presenceInfo xmlns:p15="http://schemas.microsoft.com/office/powerpoint/2012/main" userId="S-1-5-21-2957929095-3120739573-999721741-118616" providerId="AD"/>
      </p:ext>
    </p:extLst>
  </p:cmAuthor>
  <p:cmAuthor id="2" name="Wright, Clare" initials="WC" lastIdx="29" clrIdx="1">
    <p:extLst>
      <p:ext uri="{19B8F6BF-5375-455C-9EA6-DF929625EA0E}">
        <p15:presenceInfo xmlns:p15="http://schemas.microsoft.com/office/powerpoint/2012/main" userId="S-1-5-21-2957929095-3120739573-999721741-85180" providerId="AD"/>
      </p:ext>
    </p:extLst>
  </p:cmAuthor>
  <p:cmAuthor id="3" name="Jacinta Nelligan" initials="JN" lastIdx="5" clrIdx="2">
    <p:extLst>
      <p:ext uri="{19B8F6BF-5375-455C-9EA6-DF929625EA0E}">
        <p15:presenceInfo xmlns:p15="http://schemas.microsoft.com/office/powerpoint/2012/main" userId="ad990f9a64414bef" providerId="Windows Live"/>
      </p:ext>
    </p:extLst>
  </p:cmAuthor>
  <p:cmAuthor id="4" name="Molendijk, Lily" initials="ML" lastIdx="2" clrIdx="3">
    <p:extLst>
      <p:ext uri="{19B8F6BF-5375-455C-9EA6-DF929625EA0E}">
        <p15:presenceInfo xmlns:p15="http://schemas.microsoft.com/office/powerpoint/2012/main" userId="S-1-5-21-2957929095-3120739573-999721741-132089" providerId="AD"/>
      </p:ext>
    </p:extLst>
  </p:cmAuthor>
  <p:cmAuthor id="5" name="Galbraith, Penny" initials="GP" lastIdx="24" clrIdx="4">
    <p:extLst>
      <p:ext uri="{19B8F6BF-5375-455C-9EA6-DF929625EA0E}">
        <p15:presenceInfo xmlns:p15="http://schemas.microsoft.com/office/powerpoint/2012/main" userId="S-1-5-21-2957929095-3120739573-999721741-126771" providerId="AD"/>
      </p:ext>
    </p:extLst>
  </p:cmAuthor>
  <p:cmAuthor id="6" name="Melville, Philip" initials="MP [2]" lastIdx="12" clrIdx="5">
    <p:extLst>
      <p:ext uri="{19B8F6BF-5375-455C-9EA6-DF929625EA0E}">
        <p15:presenceInfo xmlns:p15="http://schemas.microsoft.com/office/powerpoint/2012/main" userId="Melville, Phili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86A"/>
    <a:srgbClr val="12396B"/>
    <a:srgbClr val="EA4935"/>
    <a:srgbClr val="002E5D"/>
    <a:srgbClr val="2F7DCB"/>
    <a:srgbClr val="DADEF4"/>
    <a:srgbClr val="193C6A"/>
    <a:srgbClr val="D3D5E0"/>
    <a:srgbClr val="D4DE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46911" autoAdjust="0"/>
  </p:normalViewPr>
  <p:slideViewPr>
    <p:cSldViewPr snapToGrid="0">
      <p:cViewPr varScale="1">
        <p:scale>
          <a:sx n="65" d="100"/>
          <a:sy n="65" d="100"/>
        </p:scale>
        <p:origin x="2580" y="78"/>
      </p:cViewPr>
      <p:guideLst>
        <p:guide orient="horz" pos="2160"/>
        <p:guide pos="3840"/>
      </p:guideLst>
    </p:cSldViewPr>
  </p:slideViewPr>
  <p:notesTextViewPr>
    <p:cViewPr>
      <p:scale>
        <a:sx n="3" d="2"/>
        <a:sy n="3" d="2"/>
      </p:scale>
      <p:origin x="0" y="0"/>
    </p:cViewPr>
  </p:notesTextViewPr>
  <p:notesViewPr>
    <p:cSldViewPr snapToGrid="0">
      <p:cViewPr varScale="1">
        <p:scale>
          <a:sx n="62" d="100"/>
          <a:sy n="62" d="100"/>
        </p:scale>
        <p:origin x="228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0E50A956-E16B-47C1-852D-BC3DD0564875}" type="slidenum">
              <a:rPr lang="en-AU" smtClean="0"/>
              <a:t>‹#›</a:t>
            </a:fld>
            <a:endParaRPr lang="en-AU" dirty="0"/>
          </a:p>
        </p:txBody>
      </p:sp>
    </p:spTree>
    <p:extLst>
      <p:ext uri="{BB962C8B-B14F-4D97-AF65-F5344CB8AC3E}">
        <p14:creationId xmlns:p14="http://schemas.microsoft.com/office/powerpoint/2010/main" val="4212005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abcb.gov.au/"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Slide </a:t>
            </a:r>
            <a:r>
              <a:rPr lang="en-AU" b="1" dirty="0"/>
              <a:t>progression</a:t>
            </a:r>
          </a:p>
          <a:p>
            <a:r>
              <a:rPr lang="en-AU" dirty="0"/>
              <a:t>The slide has a plain background and presentation title only, which provides something other than a blank screen for the time during which participants are entering the room or getting cameras and audio set up. </a:t>
            </a:r>
          </a:p>
          <a:p>
            <a:endParaRPr lang="en-AU" dirty="0"/>
          </a:p>
          <a:p>
            <a:r>
              <a:rPr lang="en-AU" dirty="0"/>
              <a:t>When you are ready to begin, click once to progress to the animated introduction to the module. </a:t>
            </a:r>
          </a:p>
          <a:p>
            <a:endParaRPr lang="en-AU" dirty="0"/>
          </a:p>
          <a:p>
            <a:r>
              <a:rPr lang="en-AU" b="1" dirty="0"/>
              <a:t>Facilitator Notes</a:t>
            </a:r>
          </a:p>
          <a:p>
            <a:r>
              <a:rPr lang="en-AU" dirty="0"/>
              <a:t>Add your organisation’s logo to this screen.</a:t>
            </a:r>
          </a:p>
          <a:p>
            <a:endParaRPr lang="en-AU" dirty="0"/>
          </a:p>
          <a:p>
            <a:pPr marL="0" indent="0">
              <a:lnSpc>
                <a:spcPct val="100000"/>
              </a:lnSpc>
              <a:buNone/>
            </a:pPr>
            <a:r>
              <a:rPr lang="en-AU" sz="1200" b="1" dirty="0">
                <a:solidFill>
                  <a:schemeClr val="tx1"/>
                </a:solidFill>
                <a:latin typeface="Arial" panose="020B0604020202020204" pitchFamily="34" charset="0"/>
                <a:cs typeface="Arial" panose="020B0604020202020204" pitchFamily="34" charset="0"/>
              </a:rPr>
              <a:t>Copyright</a:t>
            </a:r>
          </a:p>
          <a:p>
            <a:r>
              <a:rPr lang="en-AU" sz="1200" b="0" kern="1200" dirty="0" smtClean="0">
                <a:solidFill>
                  <a:schemeClr val="tx1"/>
                </a:solidFill>
                <a:effectLst/>
                <a:latin typeface="+mn-lt"/>
                <a:ea typeface="+mn-ea"/>
                <a:cs typeface="+mn-cs"/>
              </a:rPr>
              <a:t>© Commonwealth of Australia and the States and Territories of Australia 2022, published by the Australian Building Codes Board.</a:t>
            </a:r>
          </a:p>
          <a:p>
            <a:endParaRPr lang="en-AU" sz="1200" b="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All material in this publication is licensed under a Creative Commons Attribution-ShareAlike</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4.0 International Licence, with the exception of:</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Commonwealth Coat of Arms;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logos;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third party material;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trademarks; and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images or photographs.</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Creative Commons Attribution-ShareAlike</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4.0 International Licence is a standard form licence agreement that allows you to copy, redistribute, remix, transform and build upon the material. You must attribute the work and license the derivative works under the same terms. A summary of the licence terms is available from </a:t>
            </a:r>
            <a:r>
              <a:rPr lang="en-AU" sz="1200" u="sng" kern="1200" dirty="0" smtClean="0">
                <a:solidFill>
                  <a:schemeClr val="tx1"/>
                </a:solidFill>
                <a:effectLst/>
                <a:latin typeface="+mn-lt"/>
                <a:ea typeface="+mn-ea"/>
                <a:cs typeface="+mn-cs"/>
                <a:hlinkClick r:id="rId3"/>
              </a:rPr>
              <a:t>https://creativecommons.org/licenses/by-sa/4.0/</a:t>
            </a:r>
            <a:r>
              <a:rPr lang="en-AU"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Enquiries about this publication can be sent to: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Australian Building Codes Board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GPO Box 2013</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CANBERRA ACT 2601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Phone: 1300 134 631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Email: ncc@abcb.gov.au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www.abcb.gov.au</a:t>
            </a:r>
          </a:p>
          <a:p>
            <a:r>
              <a:rPr lang="en-AU" sz="1200" kern="1200" dirty="0" smtClean="0">
                <a:solidFill>
                  <a:schemeClr val="tx1"/>
                </a:solidFill>
                <a:effectLst/>
                <a:latin typeface="+mn-lt"/>
                <a:ea typeface="+mn-ea"/>
                <a:cs typeface="+mn-cs"/>
              </a:rPr>
              <a:t> </a:t>
            </a:r>
          </a:p>
          <a:p>
            <a:r>
              <a:rPr lang="en-AU" sz="1200" b="1" kern="1200" dirty="0" smtClean="0">
                <a:solidFill>
                  <a:schemeClr val="tx1"/>
                </a:solidFill>
                <a:effectLst/>
                <a:latin typeface="+mn-lt"/>
                <a:ea typeface="+mn-ea"/>
                <a:cs typeface="+mn-cs"/>
              </a:rPr>
              <a:t>Attribution</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Use of all or part of this publication must include the following attribution: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Commonwealth of Australia and the States and Territories 2022, published by the Australian Building Codes Board. </a:t>
            </a: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Disclaimer</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By accessing or using this publication, you agree to the following:</a:t>
            </a: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While care has been taken in the preparation of this publication, it may not be complete or up-to-date.  You can ensure that you are using a complete and up-to-date version by checking the Australian Building Codes Board website (</a:t>
            </a:r>
            <a:r>
              <a:rPr lang="en-AU" sz="1200" u="sng" kern="1200" dirty="0" smtClean="0">
                <a:solidFill>
                  <a:schemeClr val="tx1"/>
                </a:solidFill>
                <a:effectLst/>
                <a:latin typeface="+mn-lt"/>
                <a:ea typeface="+mn-ea"/>
                <a:cs typeface="+mn-cs"/>
                <a:hlinkClick r:id="rId4"/>
              </a:rPr>
              <a:t>www.abcb.gov.au</a:t>
            </a:r>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Australian Building Codes Board, the Commonwealth of Australia and States and Territories of Australia do not accept any liability, including liability for negligence, for any loss (howsoever caused), damage, injury, expense or cost incurred by any person as a result of accessing, using or relying upon this publication, to the maximum extent permitted by law. No representation or warranty is made or given as to the currency, accuracy, reliability, merchantability, fitness for any purpose or completeness of this publication or any information which may appear on any linked websites, or in other linked information sources, and all such representations and warranties are excluded to the extent permitted by law.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This publication is not legal or professional advice. Persons rely upon this publication entirely at their own risk and must take responsibility for assessing the relevance and accuracy of the information in relation to their particular circumstances. </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a:t>
            </a:fld>
            <a:endParaRPr lang="en-AU" dirty="0"/>
          </a:p>
        </p:txBody>
      </p:sp>
    </p:spTree>
    <p:extLst>
      <p:ext uri="{BB962C8B-B14F-4D97-AF65-F5344CB8AC3E}">
        <p14:creationId xmlns:p14="http://schemas.microsoft.com/office/powerpoint/2010/main" val="4128326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 the </a:t>
            </a:r>
            <a:r>
              <a:rPr lang="en-AU" dirty="0" smtClean="0"/>
              <a:t>4 </a:t>
            </a:r>
            <a:r>
              <a:rPr lang="en-AU" dirty="0"/>
              <a:t>buttons for the fire safety related Performance Requirements in Part </a:t>
            </a:r>
            <a:r>
              <a:rPr lang="en-AU" dirty="0" smtClean="0"/>
              <a:t>H7 </a:t>
            </a:r>
            <a:r>
              <a:rPr lang="en-AU" dirty="0"/>
              <a:t>of NCC Volume Two </a:t>
            </a:r>
            <a:r>
              <a:rPr lang="en-AU" dirty="0" smtClean="0"/>
              <a:t>on </a:t>
            </a:r>
            <a:r>
              <a:rPr lang="en-AU" dirty="0"/>
              <a:t>the left hand side of the main body of the slide.</a:t>
            </a:r>
          </a:p>
          <a:p>
            <a:r>
              <a:rPr lang="en-AU" dirty="0"/>
              <a:t>Click any </a:t>
            </a:r>
            <a:r>
              <a:rPr lang="en-AU" dirty="0" smtClean="0"/>
              <a:t>Performance</a:t>
            </a:r>
            <a:r>
              <a:rPr lang="en-AU" baseline="0" dirty="0" smtClean="0"/>
              <a:t> Requirement </a:t>
            </a:r>
            <a:r>
              <a:rPr lang="en-AU" dirty="0" smtClean="0"/>
              <a:t>button </a:t>
            </a:r>
            <a:r>
              <a:rPr lang="en-AU" dirty="0"/>
              <a:t>to see the relevant excerpt from NCC Volume Two.</a:t>
            </a:r>
          </a:p>
          <a:p>
            <a:r>
              <a:rPr lang="en-AU" dirty="0"/>
              <a:t>Click on any </a:t>
            </a:r>
            <a:r>
              <a:rPr lang="en-AU" dirty="0" smtClean="0"/>
              <a:t>Performance Requirement </a:t>
            </a:r>
            <a:r>
              <a:rPr lang="en-AU" dirty="0"/>
              <a:t>button a second time to see red lines/arrows that highlight certain parts of the text of that excerpt.</a:t>
            </a:r>
          </a:p>
          <a:p>
            <a:r>
              <a:rPr lang="en-AU" dirty="0"/>
              <a:t>Click on any red line/arrow to see a short expansion or explanation of the underlined text.</a:t>
            </a:r>
          </a:p>
          <a:p>
            <a:r>
              <a:rPr lang="en-AU" dirty="0"/>
              <a:t>Click on any red line/arrow a second time to collapse the expansion bubble.</a:t>
            </a:r>
          </a:p>
          <a:p>
            <a:r>
              <a:rPr lang="en-AU" dirty="0"/>
              <a:t>Click on the same </a:t>
            </a:r>
            <a:r>
              <a:rPr lang="en-AU" dirty="0" smtClean="0"/>
              <a:t>Performance Requirement </a:t>
            </a:r>
            <a:r>
              <a:rPr lang="en-AU" dirty="0"/>
              <a:t>button again to collapse the excerpt and red highlights.</a:t>
            </a:r>
          </a:p>
          <a:p>
            <a:endParaRPr lang="en-AU" dirty="0"/>
          </a:p>
          <a:p>
            <a:r>
              <a:rPr lang="en-AU" dirty="0"/>
              <a:t>Press Enter to move to the next slide.</a:t>
            </a:r>
          </a:p>
          <a:p>
            <a:endParaRPr lang="en-AU" dirty="0"/>
          </a:p>
          <a:p>
            <a:r>
              <a:rPr lang="en-AU" b="1" dirty="0"/>
              <a:t>Facilitator’s notes</a:t>
            </a:r>
          </a:p>
          <a:p>
            <a:r>
              <a:rPr lang="en-AU" b="0" dirty="0"/>
              <a:t>The purpose of this slide is to discuss the detail of the fire safety Performance Requirements in Part </a:t>
            </a:r>
            <a:r>
              <a:rPr lang="en-AU" b="0" dirty="0" smtClean="0"/>
              <a:t>H7 </a:t>
            </a:r>
            <a:r>
              <a:rPr lang="en-AU" b="0" dirty="0"/>
              <a:t>of NCC Volume Two. </a:t>
            </a:r>
            <a:r>
              <a:rPr lang="en-AU" b="0" dirty="0" smtClean="0"/>
              <a:t>Four Performance </a:t>
            </a:r>
            <a:r>
              <a:rPr lang="en-AU" b="0" dirty="0"/>
              <a:t>Requirements </a:t>
            </a:r>
            <a:r>
              <a:rPr lang="en-AU" b="0" dirty="0" smtClean="0"/>
              <a:t>have been selected</a:t>
            </a:r>
            <a:r>
              <a:rPr lang="en-AU" b="0" baseline="0" dirty="0" smtClean="0"/>
              <a:t> to be shown</a:t>
            </a:r>
            <a:r>
              <a:rPr lang="en-AU" b="0" dirty="0" smtClean="0"/>
              <a:t> </a:t>
            </a:r>
            <a:r>
              <a:rPr lang="en-AU" b="0" dirty="0"/>
              <a:t>in full to allow for detailed discussion. Some elements of the requirements are highlighted and expanded on in the popup boxes. </a:t>
            </a:r>
          </a:p>
          <a:p>
            <a:endParaRPr lang="en-AU" b="0" dirty="0"/>
          </a:p>
          <a:p>
            <a:r>
              <a:rPr lang="en-AU" b="0" dirty="0"/>
              <a:t>This slide is designed to be used flexibly, so you can look at as much or as few of the available layers as you want to. These Volume Two fire safety provisions are reasonably simple and you may have discussed some of the detail on the previous slide, so you could decide to skip this slide entirely. However, you may also find it helpful to focus on the actual text of the requirements and discuss some of the definitions and considerations. For example, there are many different considerations when building a private bushfire shelter.</a:t>
            </a:r>
          </a:p>
          <a:p>
            <a:endParaRPr lang="en-AU" b="0" dirty="0"/>
          </a:p>
          <a:p>
            <a:r>
              <a:rPr lang="en-AU" b="0" dirty="0"/>
              <a:t>Introduce the slide, and select the button for any </a:t>
            </a:r>
            <a:r>
              <a:rPr lang="en-AU" b="0" dirty="0" smtClean="0"/>
              <a:t>Performance Requirement </a:t>
            </a:r>
            <a:r>
              <a:rPr lang="en-AU" b="0" dirty="0"/>
              <a:t>you want to look at in detail. Discuss the excerpt and what it requires in terms of the performance of a Class 1 or Class 10 building. </a:t>
            </a:r>
          </a:p>
          <a:p>
            <a:endParaRPr lang="en-AU" b="0" dirty="0"/>
          </a:p>
          <a:p>
            <a:r>
              <a:rPr lang="en-AU" b="0" dirty="0"/>
              <a:t>If you want to, select the </a:t>
            </a:r>
            <a:r>
              <a:rPr lang="en-AU" b="0" dirty="0" smtClean="0"/>
              <a:t>button </a:t>
            </a:r>
            <a:r>
              <a:rPr lang="en-AU" b="0" dirty="0"/>
              <a:t>again to bring up the highlights on the excerpt, and then click any red line/arrow to see a popup explanation or expansion of the highlighted element. Click the same element again to remove the popup. Note that you need to close all the popups before you dissolve each excerpt.</a:t>
            </a:r>
          </a:p>
          <a:p>
            <a:endParaRPr lang="en-AU" b="0" dirty="0"/>
          </a:p>
          <a:p>
            <a:r>
              <a:rPr lang="en-AU" b="0" dirty="0"/>
              <a:t>If the trainees are interested and you think it would be helpful, have them find the relevant Part in NCC Volume Two online, so that they can see it in context.</a:t>
            </a:r>
          </a:p>
          <a:p>
            <a:endParaRPr lang="en-AU" b="0" dirty="0"/>
          </a:p>
          <a:p>
            <a:r>
              <a:rPr lang="en-AU" b="0" dirty="0"/>
              <a:t>Note that the popups for the Variations arrows may only be of interest if the trainees live/work in Tasmania.</a:t>
            </a:r>
          </a:p>
          <a:p>
            <a:endParaRPr lang="en-AU" b="0" dirty="0"/>
          </a:p>
          <a:p>
            <a:r>
              <a:rPr lang="en-AU" b="0" dirty="0"/>
              <a:t>Emphasise that as with any other application of the NCC, the Governing Requirements in Section </a:t>
            </a:r>
            <a:r>
              <a:rPr lang="en-AU" b="0" dirty="0" smtClean="0"/>
              <a:t>A </a:t>
            </a:r>
            <a:r>
              <a:rPr lang="en-AU" b="0" dirty="0"/>
              <a:t>also apply and must be complied with. For example, the building must be classified according to Part A6 Building classifications.</a:t>
            </a:r>
          </a:p>
          <a:p>
            <a:endParaRPr lang="en-AU" b="1" dirty="0"/>
          </a:p>
        </p:txBody>
      </p:sp>
      <p:sp>
        <p:nvSpPr>
          <p:cNvPr id="4" name="Slide Number Placeholder 3"/>
          <p:cNvSpPr>
            <a:spLocks noGrp="1"/>
          </p:cNvSpPr>
          <p:nvPr>
            <p:ph type="sldNum" sz="quarter" idx="5"/>
          </p:nvPr>
        </p:nvSpPr>
        <p:spPr/>
        <p:txBody>
          <a:bodyPr/>
          <a:lstStyle/>
          <a:p>
            <a:fld id="{0E50A956-E16B-47C1-852D-BC3DD0564875}" type="slidenum">
              <a:rPr lang="en-AU" smtClean="0"/>
              <a:t>10</a:t>
            </a:fld>
            <a:endParaRPr lang="en-AU" dirty="0"/>
          </a:p>
        </p:txBody>
      </p:sp>
    </p:spTree>
    <p:extLst>
      <p:ext uri="{BB962C8B-B14F-4D97-AF65-F5344CB8AC3E}">
        <p14:creationId xmlns:p14="http://schemas.microsoft.com/office/powerpoint/2010/main" val="3129196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the overall question on the left. </a:t>
            </a:r>
          </a:p>
          <a:p>
            <a:r>
              <a:rPr lang="en-AU" b="0" dirty="0"/>
              <a:t>Click once to see the first question on the right at the top.</a:t>
            </a:r>
          </a:p>
          <a:p>
            <a:r>
              <a:rPr lang="en-AU" b="0" dirty="0"/>
              <a:t>Click a second time to see the answer to the question at the bottom on the right in a blue box.</a:t>
            </a:r>
          </a:p>
          <a:p>
            <a:r>
              <a:rPr lang="en-AU" b="0" dirty="0"/>
              <a:t>Click a third time to dissolve the first question and answer, and see the second question on the right at the top.</a:t>
            </a:r>
          </a:p>
          <a:p>
            <a:r>
              <a:rPr lang="en-AU" b="0" dirty="0"/>
              <a:t>Click a fourth time to see the answer to the second question at the bottom on the right in a blue box.</a:t>
            </a:r>
          </a:p>
          <a:p>
            <a:r>
              <a:rPr lang="en-AU" b="0" dirty="0"/>
              <a:t>Click a fifth time to dissolve the second question and answer, and see the third question on the right at the top.</a:t>
            </a:r>
          </a:p>
          <a:p>
            <a:r>
              <a:rPr lang="en-AU" b="0" dirty="0"/>
              <a:t>Click a sixth time to see the answer to the third question at the bottom on the right in a blue box.</a:t>
            </a:r>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ask simple questions</a:t>
            </a:r>
            <a:r>
              <a:rPr lang="en-AU" baseline="0" dirty="0"/>
              <a:t> that will engage </a:t>
            </a:r>
            <a:r>
              <a:rPr lang="en-AU" dirty="0"/>
              <a:t>the trainees in investigating the </a:t>
            </a:r>
            <a:r>
              <a:rPr lang="en-AU" dirty="0" smtClean="0"/>
              <a:t>4 </a:t>
            </a:r>
            <a:r>
              <a:rPr lang="en-AU" dirty="0"/>
              <a:t>Verification Methods in Part </a:t>
            </a:r>
            <a:r>
              <a:rPr lang="en-AU" dirty="0" smtClean="0"/>
              <a:t>H3. </a:t>
            </a:r>
            <a:r>
              <a:rPr lang="en-AU" dirty="0"/>
              <a:t>The slide also provides variety to the presentation format.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While the Verification Methods are part of Part </a:t>
            </a:r>
            <a:r>
              <a:rPr lang="en-AU" dirty="0" smtClean="0"/>
              <a:t>H3 in Volume Two, </a:t>
            </a:r>
            <a:r>
              <a:rPr lang="en-AU" dirty="0"/>
              <a:t>this slide has been placed after discussion of the DTS Provisions in Part </a:t>
            </a:r>
            <a:r>
              <a:rPr lang="en-AU" dirty="0" smtClean="0"/>
              <a:t>9 of the Housing Provisions </a:t>
            </a:r>
            <a:r>
              <a:rPr lang="en-AU" dirty="0"/>
              <a:t>as it is likely to make more sense once the trainees have looked at the DTS Provisions.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For example, </a:t>
            </a:r>
            <a:r>
              <a:rPr lang="en-AU" dirty="0" smtClean="0"/>
              <a:t>the Part H3</a:t>
            </a:r>
            <a:r>
              <a:rPr lang="en-AU" baseline="0" dirty="0" smtClean="0"/>
              <a:t> </a:t>
            </a:r>
            <a:r>
              <a:rPr lang="en-AU" dirty="0" smtClean="0"/>
              <a:t>Performance </a:t>
            </a:r>
            <a:r>
              <a:rPr lang="en-AU" dirty="0"/>
              <a:t>Requirements do not talk about external walls or separating walls, so the Verification Methods don’t really make sense until you have ready the possible requirements for these types of walls in the DTS Provisions in Part </a:t>
            </a:r>
            <a:r>
              <a:rPr lang="en-AU" dirty="0" smtClean="0"/>
              <a:t>9 of the Housing Provisions.</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If your trainee group is reasonably experienced and likely to be across the requirements for fire resistance in external and separating walls etc, </a:t>
            </a:r>
            <a:r>
              <a:rPr lang="en-AU" b="1" dirty="0"/>
              <a:t>then you could move this slide forward </a:t>
            </a:r>
            <a:r>
              <a:rPr lang="en-AU" b="1" dirty="0" smtClean="0"/>
              <a:t>2 </a:t>
            </a:r>
            <a:r>
              <a:rPr lang="en-AU" b="1" dirty="0"/>
              <a:t>slides</a:t>
            </a:r>
            <a:r>
              <a:rPr lang="en-AU" dirty="0"/>
              <a:t> and deal with the Verification Methods after discussing the Performance Requirements on slide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Progress through the questions on the slide. At each one gi</a:t>
            </a:r>
            <a:r>
              <a:rPr lang="en-AU" dirty="0"/>
              <a:t>ve the trainees’ time to find their answers in Part </a:t>
            </a:r>
            <a:r>
              <a:rPr lang="en-AU" dirty="0" smtClean="0"/>
              <a:t>H3 </a:t>
            </a:r>
            <a:r>
              <a:rPr lang="en-AU" dirty="0"/>
              <a:t>of NCC Volume </a:t>
            </a:r>
            <a:r>
              <a:rPr lang="en-AU" dirty="0" smtClean="0"/>
              <a:t>Two. </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Emphasise that: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Each Verification Method can be used to verify a </a:t>
            </a:r>
            <a:r>
              <a:rPr lang="en-AU" b="1" dirty="0"/>
              <a:t>part</a:t>
            </a:r>
            <a:r>
              <a:rPr lang="en-AU" dirty="0"/>
              <a:t> of the Performance Requirement </a:t>
            </a:r>
            <a:r>
              <a:rPr lang="en-AU" dirty="0" smtClean="0"/>
              <a:t>H3P1, </a:t>
            </a:r>
            <a:r>
              <a:rPr lang="en-AU" dirty="0"/>
              <a:t>but not the whole requirement. Other means </a:t>
            </a:r>
            <a:r>
              <a:rPr lang="en-AU" dirty="0" smtClean="0"/>
              <a:t>are </a:t>
            </a:r>
            <a:r>
              <a:rPr lang="en-AU" dirty="0"/>
              <a:t>needed to fully comply with the requirement.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Verification Methods given in this Part can be used for the purposes described, but do not have to be used. Other Verification Methods can also be used, subject to approval by the </a:t>
            </a:r>
            <a:r>
              <a:rPr lang="en-AU" dirty="0" smtClean="0"/>
              <a:t>approving authority</a:t>
            </a:r>
            <a:r>
              <a:rPr lang="en-AU"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Verification Methods can </a:t>
            </a:r>
            <a:r>
              <a:rPr lang="en-AU" dirty="0" smtClean="0"/>
              <a:t>only be </a:t>
            </a:r>
            <a:r>
              <a:rPr lang="en-AU" dirty="0"/>
              <a:t>used </a:t>
            </a:r>
            <a:r>
              <a:rPr lang="en-AU" dirty="0" smtClean="0"/>
              <a:t>when a Performance </a:t>
            </a:r>
            <a:r>
              <a:rPr lang="en-AU" dirty="0"/>
              <a:t>Solution is selected.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b="1" dirty="0"/>
              <a:t>Questions &amp;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449263" indent="-449263">
              <a:spcBef>
                <a:spcPts val="200"/>
              </a:spcBef>
              <a:spcAft>
                <a:spcPts val="200"/>
              </a:spcAft>
              <a:tabLst>
                <a:tab pos="449263" algn="l"/>
              </a:tabLst>
            </a:pPr>
            <a:r>
              <a:rPr lang="en-AU" b="1" dirty="0"/>
              <a:t>Question 1:</a:t>
            </a:r>
            <a:r>
              <a:rPr lang="en-AU" b="0" dirty="0"/>
              <a:t> </a:t>
            </a:r>
            <a:r>
              <a:rPr lang="en-AU" sz="1200" b="1" dirty="0">
                <a:solidFill>
                  <a:schemeClr val="tx1"/>
                </a:solidFill>
              </a:rPr>
              <a:t>To verify compliance with requirements to avoid the spread of fire between buildings on adjoining allotments?</a:t>
            </a:r>
            <a:endParaRPr lang="en-AU" sz="1200" b="1" dirty="0">
              <a:solidFill>
                <a:schemeClr val="tx1"/>
              </a:solidFill>
              <a:latin typeface="Segoe UI" panose="020B0502040204020203" pitchFamily="34" charset="0"/>
            </a:endParaRPr>
          </a:p>
          <a:p>
            <a:pPr marL="449263" indent="-449263">
              <a:spcBef>
                <a:spcPts val="200"/>
              </a:spcBef>
              <a:spcAft>
                <a:spcPts val="200"/>
              </a:spcAft>
              <a:tabLst>
                <a:tab pos="449263" algn="l"/>
              </a:tabLst>
            </a:pPr>
            <a:endParaRPr lang="en-AU" sz="1200" b="1" dirty="0">
              <a:solidFill>
                <a:schemeClr val="tx1"/>
              </a:solidFill>
              <a:latin typeface="Segoe UI" panose="020B0502040204020203" pitchFamily="34" charset="0"/>
            </a:endParaRPr>
          </a:p>
          <a:p>
            <a:pPr marL="449263" indent="-449263">
              <a:spcBef>
                <a:spcPts val="200"/>
              </a:spcBef>
              <a:spcAft>
                <a:spcPts val="200"/>
              </a:spcAft>
              <a:tabLst>
                <a:tab pos="449263" algn="l"/>
              </a:tabLst>
            </a:pPr>
            <a:r>
              <a:rPr lang="en-AU" sz="1200" b="1" dirty="0">
                <a:solidFill>
                  <a:schemeClr val="tx1"/>
                </a:solidFill>
                <a:latin typeface="Segoe UI" panose="020B0502040204020203" pitchFamily="34" charset="0"/>
              </a:rPr>
              <a:t>Answer 1:</a:t>
            </a:r>
          </a:p>
          <a:p>
            <a:pPr marL="351450" indent="-171450" algn="l" rtl="0">
              <a:spcBef>
                <a:spcPts val="200"/>
              </a:spcBef>
              <a:spcAft>
                <a:spcPts val="200"/>
              </a:spcAft>
              <a:buFont typeface="Arial" panose="020B0604020202020204" pitchFamily="34" charset="0"/>
              <a:buChar char="•"/>
            </a:pPr>
            <a:r>
              <a:rPr lang="en-AU" sz="1200" dirty="0" smtClean="0">
                <a:latin typeface="+mn-lt"/>
              </a:rPr>
              <a:t>H3V3 </a:t>
            </a:r>
            <a:r>
              <a:rPr lang="en-AU" sz="1200" dirty="0">
                <a:latin typeface="+mn-lt"/>
              </a:rPr>
              <a:t>Avoidance of the spread of fire </a:t>
            </a:r>
            <a:r>
              <a:rPr lang="en-AU" sz="1200" dirty="0" smtClean="0">
                <a:latin typeface="+mn-lt"/>
              </a:rPr>
              <a:t>between buildings on adjoining</a:t>
            </a:r>
            <a:r>
              <a:rPr lang="en-AU" sz="1200" baseline="0" dirty="0" smtClean="0">
                <a:latin typeface="+mn-lt"/>
              </a:rPr>
              <a:t> allotments </a:t>
            </a:r>
            <a:r>
              <a:rPr lang="en-AU" sz="1200" dirty="0" smtClean="0">
                <a:latin typeface="+mn-lt"/>
              </a:rPr>
              <a:t>[H3P1(2)]</a:t>
            </a:r>
            <a:endParaRPr lang="en-AU" sz="1200" dirty="0">
              <a:latin typeface="+mn-lt"/>
            </a:endParaRPr>
          </a:p>
          <a:p>
            <a:pPr marL="449263" indent="-449263">
              <a:spcBef>
                <a:spcPts val="200"/>
              </a:spcBef>
              <a:spcAft>
                <a:spcPts val="200"/>
              </a:spcAft>
              <a:tabLst>
                <a:tab pos="449263" algn="l"/>
              </a:tabLst>
            </a:pPr>
            <a:endParaRPr kumimoji="0" lang="en-AU" sz="12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Light"/>
            </a:endParaRPr>
          </a:p>
          <a:p>
            <a:endParaRPr lang="en-AU" dirty="0"/>
          </a:p>
          <a:p>
            <a:pPr marL="0" marR="0" lvl="0" indent="0" algn="l" defTabSz="914400" rtl="0" eaLnBrk="1" fontAlgn="auto" latinLnBrk="0" hangingPunct="1">
              <a:lnSpc>
                <a:spcPct val="100000"/>
              </a:lnSpc>
              <a:spcBef>
                <a:spcPts val="200"/>
              </a:spcBef>
              <a:spcAft>
                <a:spcPts val="200"/>
              </a:spcAft>
              <a:buClrTx/>
              <a:buSzTx/>
              <a:buFontTx/>
              <a:buNone/>
              <a:tabLst>
                <a:tab pos="360363" algn="l"/>
              </a:tabLst>
              <a:defRPr/>
            </a:pPr>
            <a:r>
              <a:rPr lang="en-AU" b="1" dirty="0"/>
              <a:t>Question 2: </a:t>
            </a:r>
            <a:r>
              <a:rPr lang="en-AU" sz="1200" b="1" dirty="0">
                <a:solidFill>
                  <a:schemeClr val="tx1"/>
                </a:solidFill>
                <a:latin typeface="+mn-lt"/>
              </a:rPr>
              <a:t>To verify compliance with requirements to avoid the spread of fire between buildings on the same allotment?</a:t>
            </a:r>
            <a:endParaRPr lang="en-AU" sz="1200" b="1" dirty="0">
              <a:solidFill>
                <a:schemeClr val="tx1"/>
              </a:solidFill>
              <a:latin typeface="+mn-lt"/>
              <a:cs typeface="Arial" panose="020B0604020202020204" pitchFamily="34" charset="0"/>
              <a:sym typeface="Helvetica Light"/>
            </a:endParaRPr>
          </a:p>
          <a:p>
            <a:pPr marR="0" lvl="0" algn="l" defTabSz="914400" rtl="0" eaLnBrk="1" fontAlgn="auto" latinLnBrk="0" hangingPunct="1">
              <a:lnSpc>
                <a:spcPct val="100000"/>
              </a:lnSpc>
              <a:spcBef>
                <a:spcPts val="200"/>
              </a:spcBef>
              <a:spcAft>
                <a:spcPts val="200"/>
              </a:spcAft>
              <a:buClrTx/>
              <a:buSzTx/>
              <a:tabLst>
                <a:tab pos="360363" algn="l"/>
              </a:tabLst>
              <a:defRPr/>
            </a:pPr>
            <a:endParaRPr lang="en-AU" sz="1200" b="1" dirty="0">
              <a:solidFill>
                <a:schemeClr val="tx1"/>
              </a:solidFill>
              <a:latin typeface="Segoe UI" panose="020B0502040204020203" pitchFamily="34" charset="0"/>
            </a:endParaRPr>
          </a:p>
          <a:p>
            <a:pPr marR="0" lvl="0" algn="l" defTabSz="914400" rtl="0" eaLnBrk="1" fontAlgn="auto" latinLnBrk="0" hangingPunct="1">
              <a:lnSpc>
                <a:spcPct val="100000"/>
              </a:lnSpc>
              <a:spcBef>
                <a:spcPts val="200"/>
              </a:spcBef>
              <a:spcAft>
                <a:spcPts val="200"/>
              </a:spcAft>
              <a:buClrTx/>
              <a:buSzTx/>
              <a:tabLst>
                <a:tab pos="360363" algn="l"/>
              </a:tabLst>
              <a:defRPr/>
            </a:pPr>
            <a:r>
              <a:rPr lang="en-AU" sz="1200" b="1" dirty="0">
                <a:solidFill>
                  <a:schemeClr val="tx1"/>
                </a:solidFill>
                <a:latin typeface="Segoe UI" panose="020B0502040204020203" pitchFamily="34" charset="0"/>
              </a:rPr>
              <a:t>Answer 2:</a:t>
            </a:r>
          </a:p>
          <a:p>
            <a:pPr marL="351450" indent="-171450">
              <a:spcBef>
                <a:spcPts val="200"/>
              </a:spcBef>
              <a:spcAft>
                <a:spcPts val="200"/>
              </a:spcAft>
              <a:buFont typeface="Arial" panose="020B0604020202020204" pitchFamily="34" charset="0"/>
              <a:buChar char="•"/>
            </a:pPr>
            <a:r>
              <a:rPr lang="en-AU" sz="1200" b="0" dirty="0" smtClean="0">
                <a:solidFill>
                  <a:schemeClr val="tx1"/>
                </a:solidFill>
              </a:rPr>
              <a:t>H3V1 Avoidance of the spread of fire between buildings on one allotment [H3P1(1)(a)]</a:t>
            </a:r>
          </a:p>
          <a:p>
            <a:pPr marR="0" lvl="0" algn="l" defTabSz="914400" rtl="0" eaLnBrk="1" fontAlgn="auto" latinLnBrk="0" hangingPunct="1">
              <a:lnSpc>
                <a:spcPct val="100000"/>
              </a:lnSpc>
              <a:spcBef>
                <a:spcPts val="200"/>
              </a:spcBef>
              <a:spcAft>
                <a:spcPts val="200"/>
              </a:spcAft>
              <a:buClrTx/>
              <a:buSzTx/>
              <a:tabLst>
                <a:tab pos="360363" algn="l"/>
              </a:tabLst>
              <a:defRPr/>
            </a:pPr>
            <a:endParaRPr lang="en-AU" sz="1200" dirty="0">
              <a:solidFill>
                <a:schemeClr val="tx1"/>
              </a:solidFill>
              <a:latin typeface="Segoe UI" panose="020B0502040204020203" pitchFamily="34" charset="0"/>
            </a:endParaRPr>
          </a:p>
          <a:p>
            <a:pPr marL="171450" indent="-171450">
              <a:buFont typeface="Arial" panose="020B0604020202020204" pitchFamily="34" charset="0"/>
              <a:buChar cha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3: </a:t>
            </a:r>
            <a:r>
              <a:rPr lang="en-AU" sz="1200" b="1" dirty="0">
                <a:solidFill>
                  <a:schemeClr val="tx1"/>
                </a:solidFill>
                <a:latin typeface="Segoe UI" panose="020B0502040204020203" pitchFamily="34" charset="0"/>
              </a:rPr>
              <a:t>	</a:t>
            </a:r>
            <a:r>
              <a:rPr lang="en-AU" sz="1200" b="1" dirty="0">
                <a:solidFill>
                  <a:schemeClr val="tx1"/>
                </a:solidFill>
                <a:latin typeface="+mn-lt"/>
              </a:rPr>
              <a:t>To verify compliance with requirements to avoid the spread of fire from an allotment boundary?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chemeClr val="tx1"/>
                </a:solidFill>
                <a:latin typeface="+mn-lt"/>
              </a:rPr>
              <a:t>Answer 3:</a:t>
            </a:r>
            <a:endParaRPr lang="en-AU" b="1" dirty="0">
              <a:latin typeface="+mn-lt"/>
            </a:endParaRPr>
          </a:p>
          <a:p>
            <a:pPr marL="351450" indent="-171450">
              <a:spcBef>
                <a:spcPts val="200"/>
              </a:spcBef>
              <a:spcAft>
                <a:spcPts val="200"/>
              </a:spcAft>
              <a:buFont typeface="Arial" panose="020B0604020202020204" pitchFamily="34" charset="0"/>
              <a:buChar char="•"/>
            </a:pPr>
            <a:r>
              <a:rPr lang="en-AU" sz="1200" b="0" dirty="0" smtClean="0">
                <a:solidFill>
                  <a:schemeClr val="tx1"/>
                </a:solidFill>
              </a:rPr>
              <a:t>H3V2  Avoidance of spread of fire from allotment boundary [H3P1(1)(b)]</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11</a:t>
            </a:fld>
            <a:endParaRPr lang="en-AU" dirty="0"/>
          </a:p>
        </p:txBody>
      </p:sp>
    </p:spTree>
    <p:extLst>
      <p:ext uri="{BB962C8B-B14F-4D97-AF65-F5344CB8AC3E}">
        <p14:creationId xmlns:p14="http://schemas.microsoft.com/office/powerpoint/2010/main" val="4018214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just the question in the banner.</a:t>
            </a:r>
          </a:p>
          <a:p>
            <a:r>
              <a:rPr lang="en-AU" dirty="0"/>
              <a:t>Click once to bring in list of fire safety related </a:t>
            </a:r>
            <a:r>
              <a:rPr lang="en-AU" dirty="0" smtClean="0"/>
              <a:t>sub-parts </a:t>
            </a:r>
            <a:r>
              <a:rPr lang="en-AU" dirty="0"/>
              <a:t>on the left.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each </a:t>
            </a:r>
            <a:r>
              <a:rPr lang="en-AU" dirty="0" smtClean="0"/>
              <a:t>sub-parts</a:t>
            </a:r>
            <a:r>
              <a:rPr lang="en-AU" dirty="0"/>
              <a:t>’ title once to see an expansion box on the right that summarises the fire safety related provisions in that sub-Part</a:t>
            </a:r>
            <a:r>
              <a:rPr lang="en-AU" dirty="0" smtClean="0"/>
              <a:t>. If there’s a figure reference in the expansion box, click it to reveal the figure then click it again</a:t>
            </a:r>
            <a:r>
              <a:rPr lang="en-AU" baseline="0" dirty="0" smtClean="0"/>
              <a:t> to dissolve it.</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the </a:t>
            </a:r>
            <a:r>
              <a:rPr lang="en-AU" dirty="0" smtClean="0"/>
              <a:t>sub-parts </a:t>
            </a:r>
            <a:r>
              <a:rPr lang="en-AU" dirty="0"/>
              <a:t>title a second time to close the expansion box.</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DESCRIPTION BEFORE BRINGING UP THE NEXT ONE, AS THE DESCRIPTIONS WRITE OVER THE TOP OF EACH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description before bringing up the next one, then just click the button for the earlier sub-Part again to make its description dissolve.</a:t>
            </a:r>
          </a:p>
          <a:p>
            <a:endParaRPr lang="en-AU" dirty="0"/>
          </a:p>
          <a:p>
            <a:r>
              <a:rPr lang="en-AU" b="1" dirty="0"/>
              <a:t>Facilitators notes</a:t>
            </a:r>
          </a:p>
          <a:p>
            <a:r>
              <a:rPr lang="en-AU" dirty="0"/>
              <a:t>The purpose of this slide is to provide an overview of the DTS Provisions of Part </a:t>
            </a:r>
            <a:r>
              <a:rPr lang="en-AU" dirty="0" smtClean="0"/>
              <a:t>12 </a:t>
            </a:r>
            <a:r>
              <a:rPr lang="en-AU" dirty="0"/>
              <a:t>Ancillary provisions </a:t>
            </a:r>
            <a:r>
              <a:rPr lang="en-AU" dirty="0" smtClean="0"/>
              <a:t>in the Housing Provisions relevant to fire safety. </a:t>
            </a:r>
            <a:endParaRPr lang="en-AU" dirty="0"/>
          </a:p>
          <a:p>
            <a:endParaRPr lang="en-AU" dirty="0"/>
          </a:p>
          <a:p>
            <a:r>
              <a:rPr lang="en-AU" dirty="0"/>
              <a:t>Ask the question in the banner and give the trainees a chance to demonstrate what they know about the fire safety provisions of Part </a:t>
            </a:r>
            <a:r>
              <a:rPr lang="en-AU" dirty="0" smtClean="0"/>
              <a:t>12 Ancillary provisions. </a:t>
            </a:r>
            <a:r>
              <a:rPr lang="en-AU" dirty="0"/>
              <a:t>This makes it less likely that the more knowledgeable trainees will feel that they are being taught the basics.</a:t>
            </a:r>
          </a:p>
          <a:p>
            <a:endParaRPr lang="en-AU" dirty="0"/>
          </a:p>
          <a:p>
            <a:r>
              <a:rPr lang="en-AU" dirty="0"/>
              <a:t>When you are ready, click once to bring in the list of relevant sub-parts. Discuss the </a:t>
            </a:r>
            <a:r>
              <a:rPr lang="en-AU" dirty="0" smtClean="0"/>
              <a:t>sub-parts </a:t>
            </a:r>
            <a:r>
              <a:rPr lang="en-AU" dirty="0"/>
              <a:t>list and the obvious relationship of each of the listed sub-parts to the Performance Requirements in Part </a:t>
            </a:r>
            <a:r>
              <a:rPr lang="en-AU" dirty="0" smtClean="0"/>
              <a:t>H7 </a:t>
            </a:r>
            <a:r>
              <a:rPr lang="en-AU" dirty="0"/>
              <a:t>Ancillary provisions and additional construction requirements. This was illustrated on an earlier slide.</a:t>
            </a:r>
          </a:p>
          <a:p>
            <a:endParaRPr lang="en-AU" dirty="0"/>
          </a:p>
          <a:p>
            <a:r>
              <a:rPr lang="en-AU" dirty="0"/>
              <a:t>Select any of the </a:t>
            </a:r>
            <a:r>
              <a:rPr lang="en-AU" dirty="0" smtClean="0"/>
              <a:t>sub-part </a:t>
            </a:r>
            <a:r>
              <a:rPr lang="en-AU" dirty="0"/>
              <a:t>titles to see an expansion box that describes the contents of that </a:t>
            </a:r>
            <a:r>
              <a:rPr lang="en-AU" dirty="0" smtClean="0"/>
              <a:t>sub-part</a:t>
            </a:r>
            <a:r>
              <a:rPr lang="en-AU" dirty="0"/>
              <a:t>.  This slide is designed to be flexible, so you can look at as many or as few of these expansion boxes as you think is helpful.</a:t>
            </a:r>
          </a:p>
          <a:p>
            <a:endParaRPr lang="en-AU" dirty="0"/>
          </a:p>
          <a:p>
            <a:r>
              <a:rPr lang="en-AU" dirty="0"/>
              <a:t>You may want to ask the trainees to look at the contents listing for this </a:t>
            </a:r>
            <a:r>
              <a:rPr lang="en-AU" dirty="0" smtClean="0"/>
              <a:t>Part H7 </a:t>
            </a:r>
            <a:r>
              <a:rPr lang="en-AU" dirty="0"/>
              <a:t>in NCC Volume Two online to see the various relevant </a:t>
            </a:r>
            <a:r>
              <a:rPr lang="en-AU" dirty="0" smtClean="0"/>
              <a:t>sub-parts </a:t>
            </a:r>
            <a:r>
              <a:rPr lang="en-AU" dirty="0"/>
              <a:t>within the whole structure.</a:t>
            </a:r>
          </a:p>
          <a:p>
            <a:endParaRPr lang="en-AU" dirty="0"/>
          </a:p>
          <a:p>
            <a:r>
              <a:rPr lang="en-AU" dirty="0"/>
              <a:t>Note that later slides include activities related to the various </a:t>
            </a:r>
            <a:r>
              <a:rPr lang="en-AU" dirty="0" smtClean="0"/>
              <a:t>sub-parts</a:t>
            </a:r>
            <a:r>
              <a:rPr lang="en-AU" dirty="0"/>
              <a:t>, so there is no need to go into detail here.</a:t>
            </a:r>
          </a:p>
          <a:p>
            <a:endParaRPr lang="en-AU" dirty="0"/>
          </a:p>
          <a:p>
            <a:r>
              <a:rPr lang="en-AU" b="1" dirty="0"/>
              <a:t>Things you could discuss on this slide include:</a:t>
            </a:r>
          </a:p>
          <a:p>
            <a:pPr marL="172800" indent="-172800">
              <a:spcBef>
                <a:spcPts val="200"/>
              </a:spcBef>
              <a:spcAft>
                <a:spcPts val="200"/>
              </a:spcAft>
              <a:buClr>
                <a:schemeClr val="accent1"/>
              </a:buClr>
              <a:buFont typeface="Arial" panose="020B0604020202020204" pitchFamily="34" charset="0"/>
              <a:buChar char="•"/>
            </a:pPr>
            <a:r>
              <a:rPr lang="en-US" sz="1200" kern="1200" dirty="0">
                <a:solidFill>
                  <a:schemeClr val="tx1"/>
                </a:solidFill>
                <a:latin typeface="+mn-lt"/>
                <a:ea typeface="+mn-ea"/>
                <a:cs typeface="+mn-cs"/>
              </a:rPr>
              <a:t>Part </a:t>
            </a:r>
            <a:r>
              <a:rPr lang="en-US" sz="1200" kern="1200" dirty="0" smtClean="0">
                <a:solidFill>
                  <a:schemeClr val="tx1"/>
                </a:solidFill>
                <a:latin typeface="+mn-lt"/>
                <a:ea typeface="+mn-ea"/>
                <a:cs typeface="+mn-cs"/>
              </a:rPr>
              <a:t>12 Ancillary provisions of the Housing Provisions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contains </a:t>
            </a:r>
            <a:r>
              <a:rPr lang="en-US" sz="1200" kern="1200" dirty="0">
                <a:solidFill>
                  <a:schemeClr val="tx1"/>
                </a:solidFill>
                <a:latin typeface="+mn-lt"/>
                <a:ea typeface="+mn-ea"/>
                <a:cs typeface="+mn-cs"/>
              </a:rPr>
              <a:t>DTS Provisions for complying with the </a:t>
            </a:r>
            <a:r>
              <a:rPr lang="en-US" sz="1200" kern="1200" dirty="0" smtClean="0">
                <a:solidFill>
                  <a:schemeClr val="tx1"/>
                </a:solidFill>
                <a:latin typeface="+mn-lt"/>
                <a:ea typeface="+mn-ea"/>
                <a:cs typeface="+mn-cs"/>
              </a:rPr>
              <a:t>relevant DTS Requirements of Part H7, Volume Two. </a:t>
            </a:r>
          </a:p>
          <a:p>
            <a:pPr marL="172800" indent="-172800">
              <a:spcBef>
                <a:spcPts val="200"/>
              </a:spcBef>
              <a:spcAft>
                <a:spcPts val="200"/>
              </a:spcAft>
              <a:buClr>
                <a:schemeClr val="accent1"/>
              </a:buClr>
              <a:buFont typeface="Arial" panose="020B0604020202020204" pitchFamily="34" charset="0"/>
              <a:buChar char="•"/>
            </a:pPr>
            <a:endParaRPr lang="en-US" sz="1200" kern="1200" dirty="0" smtClean="0">
              <a:solidFill>
                <a:schemeClr val="tx1"/>
              </a:solidFill>
              <a:latin typeface="+mn-lt"/>
              <a:ea typeface="+mn-ea"/>
              <a:cs typeface="+mn-cs"/>
            </a:endParaRPr>
          </a:p>
          <a:p>
            <a:pPr marL="172800" indent="-172800">
              <a:spcBef>
                <a:spcPts val="200"/>
              </a:spcBef>
              <a:spcAft>
                <a:spcPts val="200"/>
              </a:spcAft>
              <a:buClr>
                <a:schemeClr val="accent1"/>
              </a:buClr>
              <a:buFont typeface="Arial" panose="020B0604020202020204" pitchFamily="34" charset="0"/>
              <a:buChar char="•"/>
            </a:pPr>
            <a:r>
              <a:rPr lang="en-US" sz="1200" kern="1200" dirty="0" smtClean="0">
                <a:solidFill>
                  <a:schemeClr val="tx1"/>
                </a:solidFill>
                <a:latin typeface="+mn-lt"/>
                <a:ea typeface="+mn-ea"/>
                <a:cs typeface="+mn-cs"/>
              </a:rPr>
              <a:t>They </a:t>
            </a:r>
            <a:r>
              <a:rPr lang="en-US" sz="1200" kern="1200" dirty="0">
                <a:solidFill>
                  <a:schemeClr val="tx1"/>
                </a:solidFill>
                <a:latin typeface="+mn-lt"/>
                <a:ea typeface="+mn-ea"/>
                <a:cs typeface="+mn-cs"/>
              </a:rPr>
              <a:t>cover </a:t>
            </a:r>
            <a:r>
              <a:rPr lang="en-US" sz="1200" kern="1200" dirty="0" smtClean="0">
                <a:solidFill>
                  <a:schemeClr val="tx1"/>
                </a:solidFill>
                <a:latin typeface="+mn-lt"/>
                <a:ea typeface="+mn-ea"/>
                <a:cs typeface="+mn-cs"/>
              </a:rPr>
              <a:t>2 of 4 of the </a:t>
            </a:r>
            <a:r>
              <a:rPr lang="en-US" sz="1200" kern="1200" dirty="0">
                <a:solidFill>
                  <a:schemeClr val="tx1"/>
                </a:solidFill>
                <a:latin typeface="+mn-lt"/>
                <a:ea typeface="+mn-ea"/>
                <a:cs typeface="+mn-cs"/>
              </a:rPr>
              <a:t>fire safety related Performance </a:t>
            </a:r>
            <a:r>
              <a:rPr lang="en-US" sz="1200" kern="1200" dirty="0" smtClean="0">
                <a:solidFill>
                  <a:schemeClr val="tx1"/>
                </a:solidFill>
                <a:latin typeface="+mn-lt"/>
                <a:ea typeface="+mn-ea"/>
                <a:cs typeface="+mn-cs"/>
              </a:rPr>
              <a:t>Requirements in H7,</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that </a:t>
            </a:r>
            <a:r>
              <a:rPr lang="en-US" sz="1200" kern="1200" dirty="0">
                <a:solidFill>
                  <a:schemeClr val="tx1"/>
                </a:solidFill>
                <a:latin typeface="+mn-lt"/>
                <a:ea typeface="+mn-ea"/>
                <a:cs typeface="+mn-cs"/>
              </a:rPr>
              <a:t>is</a:t>
            </a:r>
            <a:r>
              <a:rPr lang="en-US" sz="1200" kern="1200" dirty="0" smtClean="0">
                <a:solidFill>
                  <a:schemeClr val="tx1"/>
                </a:solidFill>
                <a:latin typeface="+mn-lt"/>
                <a:ea typeface="+mn-ea"/>
                <a:cs typeface="+mn-cs"/>
              </a:rPr>
              <a:t>:</a:t>
            </a:r>
            <a:endParaRPr lang="en-US" sz="1200" kern="1200" dirty="0">
              <a:solidFill>
                <a:schemeClr val="tx1"/>
              </a:solidFill>
              <a:latin typeface="+mn-lt"/>
              <a:ea typeface="+mn-ea"/>
              <a:cs typeface="+mn-cs"/>
            </a:endParaRPr>
          </a:p>
          <a:p>
            <a:pPr marL="630000" lvl="1" indent="-172800">
              <a:spcBef>
                <a:spcPts val="200"/>
              </a:spcBef>
              <a:spcAft>
                <a:spcPts val="200"/>
              </a:spcAft>
              <a:buClr>
                <a:schemeClr val="accent1"/>
              </a:buClr>
              <a:buFont typeface="Arial" panose="020B0604020202020204" pitchFamily="34" charset="0"/>
              <a:buChar char="•"/>
            </a:pPr>
            <a:r>
              <a:rPr lang="en-AU" sz="1200" kern="1200" dirty="0" smtClean="0">
                <a:solidFill>
                  <a:schemeClr val="tx1"/>
                </a:solidFill>
                <a:latin typeface="+mn-lt"/>
                <a:ea typeface="+mn-ea"/>
                <a:cs typeface="+mn-cs"/>
                <a:sym typeface="Wingdings" panose="05000000000000000000" pitchFamily="2" charset="2"/>
              </a:rPr>
              <a:t>H7P3 </a:t>
            </a:r>
            <a:r>
              <a:rPr lang="en-AU" sz="1200" kern="1200" dirty="0">
                <a:solidFill>
                  <a:schemeClr val="tx1"/>
                </a:solidFill>
                <a:latin typeface="+mn-lt"/>
                <a:ea typeface="+mn-ea"/>
                <a:cs typeface="+mn-cs"/>
                <a:sym typeface="Wingdings" panose="05000000000000000000" pitchFamily="2" charset="2"/>
              </a:rPr>
              <a:t>Heating appliances, </a:t>
            </a:r>
            <a:r>
              <a:rPr lang="en-AU" sz="1200" kern="1200" dirty="0" smtClean="0">
                <a:solidFill>
                  <a:schemeClr val="tx1"/>
                </a:solidFill>
                <a:latin typeface="+mn-lt"/>
                <a:ea typeface="+mn-ea"/>
                <a:cs typeface="+mn-cs"/>
                <a:sym typeface="Wingdings" panose="05000000000000000000" pitchFamily="2" charset="2"/>
              </a:rPr>
              <a:t>and</a:t>
            </a:r>
            <a:endParaRPr lang="en-AU" sz="1200" kern="1200" dirty="0">
              <a:solidFill>
                <a:schemeClr val="tx1"/>
              </a:solidFill>
              <a:latin typeface="+mn-lt"/>
              <a:ea typeface="+mn-ea"/>
              <a:cs typeface="+mn-cs"/>
              <a:sym typeface="Wingdings" panose="05000000000000000000" pitchFamily="2" charset="2"/>
            </a:endParaRPr>
          </a:p>
          <a:p>
            <a:pPr marL="630000" lvl="1" indent="-172800">
              <a:spcBef>
                <a:spcPts val="200"/>
              </a:spcBef>
              <a:spcAft>
                <a:spcPts val="200"/>
              </a:spcAft>
              <a:buClr>
                <a:schemeClr val="accent1"/>
              </a:buClr>
              <a:buFont typeface="Arial" panose="020B0604020202020204" pitchFamily="34" charset="0"/>
              <a:buChar char="•"/>
            </a:pPr>
            <a:r>
              <a:rPr lang="en-AU" sz="1200" kern="1200" dirty="0" smtClean="0">
                <a:solidFill>
                  <a:schemeClr val="tx1"/>
                </a:solidFill>
                <a:latin typeface="+mn-lt"/>
                <a:ea typeface="+mn-ea"/>
                <a:cs typeface="+mn-cs"/>
                <a:sym typeface="Wingdings" panose="05000000000000000000" pitchFamily="2" charset="2"/>
              </a:rPr>
              <a:t>H7P4 </a:t>
            </a:r>
            <a:r>
              <a:rPr lang="en-AU" sz="1200" kern="1200" dirty="0">
                <a:solidFill>
                  <a:schemeClr val="tx1"/>
                </a:solidFill>
                <a:latin typeface="+mn-lt"/>
                <a:ea typeface="+mn-ea"/>
                <a:cs typeface="+mn-cs"/>
                <a:sym typeface="Wingdings" panose="05000000000000000000" pitchFamily="2" charset="2"/>
              </a:rPr>
              <a:t>Buildings in alpine </a:t>
            </a:r>
            <a:r>
              <a:rPr lang="en-AU" sz="1200" kern="1200" dirty="0" smtClean="0">
                <a:solidFill>
                  <a:schemeClr val="tx1"/>
                </a:solidFill>
                <a:latin typeface="+mn-lt"/>
                <a:ea typeface="+mn-ea"/>
                <a:cs typeface="+mn-cs"/>
                <a:sym typeface="Wingdings" panose="05000000000000000000" pitchFamily="2" charset="2"/>
              </a:rPr>
              <a:t>areas</a:t>
            </a:r>
            <a:r>
              <a:rPr lang="en-AU" sz="1200" kern="1200" baseline="0" dirty="0" smtClean="0">
                <a:solidFill>
                  <a:schemeClr val="tx1"/>
                </a:solidFill>
                <a:latin typeface="+mn-lt"/>
                <a:ea typeface="+mn-ea"/>
                <a:cs typeface="+mn-cs"/>
                <a:sym typeface="Wingdings" panose="05000000000000000000" pitchFamily="2" charset="2"/>
              </a:rPr>
              <a:t> </a:t>
            </a:r>
          </a:p>
          <a:p>
            <a:pPr marL="630000" lvl="1" indent="-172800">
              <a:spcBef>
                <a:spcPts val="200"/>
              </a:spcBef>
              <a:spcAft>
                <a:spcPts val="200"/>
              </a:spcAft>
              <a:buClr>
                <a:schemeClr val="accent1"/>
              </a:buClr>
              <a:buFont typeface="Arial" panose="020B0604020202020204" pitchFamily="34" charset="0"/>
              <a:buChar char="•"/>
            </a:pPr>
            <a:endParaRPr lang="en-AU" sz="1200" kern="1200" dirty="0">
              <a:solidFill>
                <a:schemeClr val="tx1"/>
              </a:solidFill>
              <a:latin typeface="+mn-lt"/>
              <a:ea typeface="+mn-ea"/>
              <a:cs typeface="+mn-cs"/>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0E50A956-E16B-47C1-852D-BC3DD0564875}" type="slidenum">
              <a:rPr lang="en-AU" smtClean="0"/>
              <a:t>12</a:t>
            </a:fld>
            <a:endParaRPr lang="en-AU" dirty="0"/>
          </a:p>
        </p:txBody>
      </p:sp>
    </p:spTree>
    <p:extLst>
      <p:ext uri="{BB962C8B-B14F-4D97-AF65-F5344CB8AC3E}">
        <p14:creationId xmlns:p14="http://schemas.microsoft.com/office/powerpoint/2010/main" val="4121078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the illustration of the </a:t>
            </a:r>
            <a:r>
              <a:rPr lang="en-AU" b="0" dirty="0" smtClean="0"/>
              <a:t>4 </a:t>
            </a:r>
            <a:r>
              <a:rPr lang="en-AU" b="0" dirty="0"/>
              <a:t>possible Assessment Methods.</a:t>
            </a:r>
          </a:p>
          <a:p>
            <a:r>
              <a:rPr lang="en-AU" b="0" dirty="0"/>
              <a:t>Click on any of the </a:t>
            </a:r>
            <a:r>
              <a:rPr lang="en-AU" b="0" dirty="0" smtClean="0"/>
              <a:t>Assessment </a:t>
            </a:r>
            <a:r>
              <a:rPr lang="en-AU" b="0" dirty="0"/>
              <a:t>Methods to see a description of that method, as it applies to the fire safety provisions of NCC Volume Two.</a:t>
            </a:r>
          </a:p>
          <a:p>
            <a:r>
              <a:rPr lang="en-AU" b="0" dirty="0"/>
              <a:t>Click again on the same Assessment Method to dissolve the description.</a:t>
            </a:r>
          </a:p>
          <a:p>
            <a:endParaRPr lang="en-AU" b="0" dirty="0"/>
          </a:p>
          <a:p>
            <a:r>
              <a:rPr lang="en-AU" b="1" dirty="0"/>
              <a:t>Facilitator notes</a:t>
            </a:r>
          </a:p>
          <a:p>
            <a:r>
              <a:rPr lang="en-AU" dirty="0"/>
              <a:t>The purpose of this slide is to discuss the different types of Assessment Methods that can be used to demonstrate compliance with the fire safety Performance Requirements of NCC Volume Two. </a:t>
            </a:r>
          </a:p>
          <a:p>
            <a:r>
              <a:rPr lang="en-AU" dirty="0"/>
              <a:t>This helps to reinforce the performance-based nature of the NCC, and to remind trainees that they need to think about appropriate Assessment Methods when determining how to comply with Performance Requirements.</a:t>
            </a:r>
          </a:p>
          <a:p>
            <a:endParaRPr lang="en-AU" dirty="0"/>
          </a:p>
          <a:p>
            <a:r>
              <a:rPr lang="en-AU" dirty="0"/>
              <a:t>Discuss </a:t>
            </a:r>
            <a:r>
              <a:rPr lang="en-AU" dirty="0" smtClean="0"/>
              <a:t>the </a:t>
            </a:r>
            <a:r>
              <a:rPr lang="en-AU" dirty="0"/>
              <a:t>Assessment Methods as they apply in this case.  </a:t>
            </a:r>
          </a:p>
          <a:p>
            <a:endParaRPr lang="en-AU" dirty="0"/>
          </a:p>
          <a:p>
            <a:r>
              <a:rPr lang="en-AU" dirty="0"/>
              <a:t>When appropriate, select the box for each method to bring up a popup that explains it in more detail. Collapse each box as you finish with it.</a:t>
            </a:r>
          </a:p>
          <a:p>
            <a:endParaRPr lang="en-AU" dirty="0"/>
          </a:p>
          <a:p>
            <a:r>
              <a:rPr lang="en-AU" b="1" dirty="0"/>
              <a:t>Things you could discuss on this slide include:</a:t>
            </a:r>
          </a:p>
          <a:p>
            <a:pPr marL="171450" indent="-171450">
              <a:buFont typeface="Arial" panose="020B0604020202020204" pitchFamily="34" charset="0"/>
              <a:buChar char="•"/>
            </a:pPr>
            <a:r>
              <a:rPr lang="en-AU" dirty="0"/>
              <a:t>Whether you choose to use a DTS Solution or a Performance Solution or a combination of </a:t>
            </a:r>
            <a:r>
              <a:rPr lang="en-AU" dirty="0" smtClean="0"/>
              <a:t>them, </a:t>
            </a:r>
            <a:r>
              <a:rPr lang="en-AU" dirty="0"/>
              <a:t>you may need to provide some evidence that the proposed solution complies with the Performance Requirements.</a:t>
            </a:r>
          </a:p>
          <a:p>
            <a:pPr marL="171450" indent="-171450">
              <a:buFont typeface="Arial" panose="020B0604020202020204" pitchFamily="34" charset="0"/>
              <a:buChar char="•"/>
            </a:pPr>
            <a:r>
              <a:rPr lang="en-AU" dirty="0"/>
              <a:t>The NCC recognises </a:t>
            </a:r>
            <a:r>
              <a:rPr lang="en-AU" dirty="0" smtClean="0"/>
              <a:t>4 </a:t>
            </a:r>
            <a:r>
              <a:rPr lang="en-AU" dirty="0"/>
              <a:t>valid ways of assessing possible compliance solutions, which are shown on the slide.</a:t>
            </a:r>
          </a:p>
          <a:p>
            <a:pPr marL="171450" indent="-171450">
              <a:buFont typeface="Arial" panose="020B0604020202020204" pitchFamily="34" charset="0"/>
              <a:buChar char="•"/>
            </a:pPr>
            <a:r>
              <a:rPr lang="en-AU" dirty="0"/>
              <a:t>All </a:t>
            </a:r>
            <a:r>
              <a:rPr lang="en-AU" dirty="0" smtClean="0"/>
              <a:t>4 </a:t>
            </a:r>
            <a:r>
              <a:rPr lang="en-AU" dirty="0"/>
              <a:t>methods can be used to demonstrate compliance with all or part of the Performance Requirements when you are using a Performance Solution.  </a:t>
            </a:r>
          </a:p>
          <a:p>
            <a:pPr marL="171450" indent="-171450">
              <a:buFont typeface="Arial" panose="020B0604020202020204" pitchFamily="34" charset="0"/>
              <a:buChar char="•"/>
            </a:pPr>
            <a:r>
              <a:rPr lang="en-AU" dirty="0"/>
              <a:t>Evidence of suitability and Expert Judgement can be used when you are using a DTS Solution.</a:t>
            </a:r>
          </a:p>
          <a:p>
            <a:pPr marL="171450" indent="-171450">
              <a:buFont typeface="Arial" panose="020B0604020202020204" pitchFamily="34" charset="0"/>
              <a:buChar char="•"/>
            </a:pPr>
            <a:r>
              <a:rPr lang="en-AU" dirty="0"/>
              <a:t>The various fire safety related Sections and Parts of NCC Volume Two include a number of relevant Verification Methods, each of which can be used in certain circumstances</a:t>
            </a:r>
            <a:r>
              <a:rPr lang="en-AU" dirty="0" smtClean="0"/>
              <a:t>.</a:t>
            </a:r>
            <a:endParaRPr lang="en-AU"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0" dirty="0"/>
          </a:p>
        </p:txBody>
      </p:sp>
      <p:sp>
        <p:nvSpPr>
          <p:cNvPr id="4" name="Slide Number Placeholder 3"/>
          <p:cNvSpPr>
            <a:spLocks noGrp="1"/>
          </p:cNvSpPr>
          <p:nvPr>
            <p:ph type="sldNum" sz="quarter" idx="5"/>
          </p:nvPr>
        </p:nvSpPr>
        <p:spPr/>
        <p:txBody>
          <a:bodyPr/>
          <a:lstStyle/>
          <a:p>
            <a:fld id="{0E50A956-E16B-47C1-852D-BC3DD0564875}" type="slidenum">
              <a:rPr lang="en-AU" smtClean="0"/>
              <a:t>13</a:t>
            </a:fld>
            <a:endParaRPr lang="en-AU" dirty="0"/>
          </a:p>
        </p:txBody>
      </p:sp>
    </p:spTree>
    <p:extLst>
      <p:ext uri="{BB962C8B-B14F-4D97-AF65-F5344CB8AC3E}">
        <p14:creationId xmlns:p14="http://schemas.microsoft.com/office/powerpoint/2010/main" val="1808799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 and the image on the left with its associated text.</a:t>
            </a:r>
          </a:p>
          <a:p>
            <a:r>
              <a:rPr lang="en-AU" dirty="0"/>
              <a:t>Click once to bring in the questions in the highlight box on the right. </a:t>
            </a:r>
          </a:p>
          <a:p>
            <a:endParaRPr lang="en-AU" dirty="0"/>
          </a:p>
          <a:p>
            <a:r>
              <a:rPr lang="en-AU" b="1" dirty="0"/>
              <a:t>Facilitators notes</a:t>
            </a:r>
          </a:p>
          <a:p>
            <a:r>
              <a:rPr lang="en-AU" dirty="0"/>
              <a:t>The purpose of this slide is to put some of the preceding concepts together in a simple example. It aims to help trainees to understand how the various different elements work together to identify and address the fire safety requirements for a building.  </a:t>
            </a:r>
          </a:p>
          <a:p>
            <a:endParaRPr lang="en-AU" dirty="0"/>
          </a:p>
          <a:p>
            <a:r>
              <a:rPr lang="en-AU" dirty="0"/>
              <a:t>Discuss the example on the slide, i.e. what we know about the building and what can be seen in the image.</a:t>
            </a:r>
          </a:p>
          <a:p>
            <a:r>
              <a:rPr lang="en-AU" dirty="0"/>
              <a:t>When you are ready, progress the slide to bring up the questions and discuss them to bring out the various understandings of the various Performance Requirements that apply and the different ways in which they can be met.</a:t>
            </a:r>
          </a:p>
          <a:p>
            <a:endParaRPr lang="en-AU" dirty="0"/>
          </a:p>
          <a:p>
            <a:r>
              <a:rPr lang="en-AU" dirty="0" smtClean="0"/>
              <a:t>Emphasise </a:t>
            </a:r>
            <a:r>
              <a:rPr lang="en-AU" dirty="0"/>
              <a:t>there are multiple ways of achieving compliance with the Performance Requirements and using the DTS Provisions is just one way.</a:t>
            </a:r>
          </a:p>
          <a:p>
            <a:endParaRPr lang="en-AU" dirty="0"/>
          </a:p>
          <a:p>
            <a:r>
              <a:rPr lang="en-AU" dirty="0"/>
              <a:t>No answers are provided, as the intention here is to stimulate discussion of the interplay of different factors, rather than to provide any definitive answer.</a:t>
            </a:r>
          </a:p>
          <a:p>
            <a:endParaRPr lang="en-AU" dirty="0"/>
          </a:p>
          <a:p>
            <a:r>
              <a:rPr lang="en-AU" dirty="0"/>
              <a:t>The</a:t>
            </a:r>
            <a:r>
              <a:rPr lang="en-AU" b="1" dirty="0"/>
              <a:t> key considerations</a:t>
            </a:r>
            <a:r>
              <a:rPr lang="en-AU" dirty="0"/>
              <a:t> in this case would relate to:</a:t>
            </a:r>
          </a:p>
          <a:p>
            <a:pPr marL="171450" indent="-171450">
              <a:buFont typeface="Arial" panose="020B0604020202020204" pitchFamily="34" charset="0"/>
              <a:buChar char="•"/>
            </a:pPr>
            <a:r>
              <a:rPr lang="en-AU" dirty="0"/>
              <a:t>Determining where the boundaries of the block are and which ones present a fire risk.</a:t>
            </a:r>
          </a:p>
          <a:p>
            <a:pPr marL="171450" indent="-171450">
              <a:buFont typeface="Arial" panose="020B0604020202020204" pitchFamily="34" charset="0"/>
              <a:buChar char="•"/>
            </a:pPr>
            <a:r>
              <a:rPr lang="en-AU" dirty="0"/>
              <a:t>The requirements that apply to buildings or structures of different classes on the same and neighbouring blocks. E.g. the granny flat versus a garage. Note that no setback distances are given, but you can still discuss the impact of different setback distances, e.g. less and more than 900 mm from the boundary. </a:t>
            </a:r>
          </a:p>
          <a:p>
            <a:pPr marL="171450" indent="-171450">
              <a:buFont typeface="Arial" panose="020B0604020202020204" pitchFamily="34" charset="0"/>
              <a:buChar char="•"/>
            </a:pPr>
            <a:r>
              <a:rPr lang="en-AU" dirty="0"/>
              <a:t>The open fireplace and chimney in the right hand building, that will require additional construction to ensure fire safety.</a:t>
            </a:r>
          </a:p>
        </p:txBody>
      </p:sp>
      <p:sp>
        <p:nvSpPr>
          <p:cNvPr id="4" name="Slide Number Placeholder 3"/>
          <p:cNvSpPr>
            <a:spLocks noGrp="1"/>
          </p:cNvSpPr>
          <p:nvPr>
            <p:ph type="sldNum" sz="quarter" idx="5"/>
          </p:nvPr>
        </p:nvSpPr>
        <p:spPr/>
        <p:txBody>
          <a:bodyPr/>
          <a:lstStyle/>
          <a:p>
            <a:fld id="{0E50A956-E16B-47C1-852D-BC3DD0564875}" type="slidenum">
              <a:rPr lang="en-AU" smtClean="0"/>
              <a:t>14</a:t>
            </a:fld>
            <a:endParaRPr lang="en-AU" dirty="0"/>
          </a:p>
        </p:txBody>
      </p:sp>
    </p:spTree>
    <p:extLst>
      <p:ext uri="{BB962C8B-B14F-4D97-AF65-F5344CB8AC3E}">
        <p14:creationId xmlns:p14="http://schemas.microsoft.com/office/powerpoint/2010/main" val="2349943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 and the image on the left with its associated text.</a:t>
            </a:r>
          </a:p>
          <a:p>
            <a:r>
              <a:rPr lang="en-AU" dirty="0"/>
              <a:t>Click once to bring in the questions in the highlight box on the right. </a:t>
            </a:r>
          </a:p>
          <a:p>
            <a:endParaRPr lang="en-AU" dirty="0"/>
          </a:p>
          <a:p>
            <a:r>
              <a:rPr lang="en-AU" b="1" dirty="0"/>
              <a:t>Facilitators notes</a:t>
            </a:r>
          </a:p>
          <a:p>
            <a:pPr marL="171450" indent="-171450">
              <a:buFont typeface="Arial" panose="020B0604020202020204" pitchFamily="34" charset="0"/>
              <a:buChar char="•"/>
            </a:pPr>
            <a:r>
              <a:rPr lang="en-AU" dirty="0"/>
              <a:t>The purpose of this slide is to put some of the preceding concepts together in an example that is a little more complex than the previous one. </a:t>
            </a:r>
          </a:p>
          <a:p>
            <a:pPr marL="171450" indent="-171450">
              <a:buFont typeface="Arial" panose="020B0604020202020204" pitchFamily="34" charset="0"/>
              <a:buChar char="•"/>
            </a:pPr>
            <a:r>
              <a:rPr lang="en-AU" dirty="0"/>
              <a:t>This example calls in </a:t>
            </a:r>
            <a:r>
              <a:rPr lang="en-AU" dirty="0" smtClean="0"/>
              <a:t>the </a:t>
            </a:r>
            <a:r>
              <a:rPr lang="en-AU" dirty="0"/>
              <a:t>Performance Requirements of Part </a:t>
            </a:r>
            <a:r>
              <a:rPr lang="en-AU" dirty="0" smtClean="0"/>
              <a:t>H7 </a:t>
            </a:r>
            <a:r>
              <a:rPr lang="en-AU" dirty="0"/>
              <a:t>Ancillary </a:t>
            </a:r>
            <a:r>
              <a:rPr lang="en-AU" dirty="0" smtClean="0"/>
              <a:t>provisions. </a:t>
            </a:r>
            <a:endParaRPr lang="en-AU" dirty="0"/>
          </a:p>
          <a:p>
            <a:pPr marL="171450" indent="-171450">
              <a:buFont typeface="Arial" panose="020B0604020202020204" pitchFamily="34" charset="0"/>
              <a:buChar char="•"/>
            </a:pPr>
            <a:r>
              <a:rPr lang="en-AU" dirty="0"/>
              <a:t>It aims to help trainees to understand how the various different factors work together to address the fire safety requirements for a building with a more complex design, in a more complex situation.  </a:t>
            </a:r>
          </a:p>
          <a:p>
            <a:endParaRPr lang="en-AU" dirty="0"/>
          </a:p>
          <a:p>
            <a:r>
              <a:rPr lang="en-AU" dirty="0"/>
              <a:t>Discuss the example on the slide, i.e. what we know about the building and what can be seen in the image.</a:t>
            </a:r>
          </a:p>
          <a:p>
            <a:r>
              <a:rPr lang="en-AU" dirty="0"/>
              <a:t>When you are ready, progress the slide to bring up the questions and discuss them to bring out the various understandings of the various Performance Requirements that apply and the different ways in which they can be met.</a:t>
            </a:r>
          </a:p>
          <a:p>
            <a:endParaRPr lang="en-AU" dirty="0"/>
          </a:p>
          <a:p>
            <a:r>
              <a:rPr lang="en-AU" dirty="0"/>
              <a:t>Emphasise that there are multiple ways of achieving compliance with the Performance Requirements and using the DTS Provisions is just one way.</a:t>
            </a:r>
          </a:p>
          <a:p>
            <a:endParaRPr lang="en-AU" dirty="0"/>
          </a:p>
          <a:p>
            <a:r>
              <a:rPr lang="en-AU" dirty="0"/>
              <a:t>No answers are provided, as the intention here is to stimulate discussion of the interplay of different factors, rather than to provide any definitive answer.</a:t>
            </a:r>
          </a:p>
          <a:p>
            <a:endParaRPr lang="en-AU" dirty="0"/>
          </a:p>
          <a:p>
            <a:r>
              <a:rPr lang="en-AU" dirty="0"/>
              <a:t>The</a:t>
            </a:r>
            <a:r>
              <a:rPr lang="en-AU" b="1" dirty="0"/>
              <a:t> key considerations</a:t>
            </a:r>
            <a:r>
              <a:rPr lang="en-AU" dirty="0"/>
              <a:t> in this case would relate to:</a:t>
            </a:r>
          </a:p>
          <a:p>
            <a:endParaRPr lang="en-AU" dirty="0"/>
          </a:p>
          <a:p>
            <a:pPr marL="171450" indent="-171450">
              <a:buFont typeface="Arial" panose="020B0604020202020204" pitchFamily="34" charset="0"/>
              <a:buChar char="•"/>
            </a:pPr>
            <a:r>
              <a:rPr lang="en-AU" dirty="0"/>
              <a:t>The building is a Class 1b </a:t>
            </a:r>
            <a:r>
              <a:rPr lang="en-AU" dirty="0" smtClean="0"/>
              <a:t>building.</a:t>
            </a:r>
            <a:endParaRPr lang="en-AU" dirty="0"/>
          </a:p>
          <a:p>
            <a:pPr marL="171450" indent="-171450">
              <a:buFont typeface="Arial" panose="020B0604020202020204" pitchFamily="34" charset="0"/>
              <a:buChar char="•"/>
            </a:pPr>
            <a:r>
              <a:rPr lang="en-AU" dirty="0"/>
              <a:t>Location in an alpine area means the provisions in </a:t>
            </a:r>
            <a:r>
              <a:rPr lang="en-AU" dirty="0" smtClean="0"/>
              <a:t>H7P4 apply</a:t>
            </a:r>
            <a:r>
              <a:rPr lang="en-AU" dirty="0"/>
              <a:t>.</a:t>
            </a:r>
          </a:p>
          <a:p>
            <a:pPr marL="171450" indent="-171450">
              <a:buFont typeface="Arial" panose="020B0604020202020204" pitchFamily="34" charset="0"/>
              <a:buChar char="•"/>
            </a:pPr>
            <a:r>
              <a:rPr lang="en-AU" dirty="0"/>
              <a:t>Possibly located in a bushfire prone area. If so, then </a:t>
            </a:r>
            <a:r>
              <a:rPr lang="en-AU" dirty="0" smtClean="0"/>
              <a:t>H7P5 also applies. (Also</a:t>
            </a:r>
            <a:r>
              <a:rPr lang="en-AU" baseline="0" dirty="0" smtClean="0"/>
              <a:t> need to </a:t>
            </a:r>
            <a:r>
              <a:rPr lang="en-AU" dirty="0" smtClean="0"/>
              <a:t>check </a:t>
            </a:r>
            <a:r>
              <a:rPr lang="en-AU" dirty="0"/>
              <a:t>NSW Government designation of bushfire-prone </a:t>
            </a:r>
            <a:r>
              <a:rPr lang="en-AU" dirty="0" smtClean="0"/>
              <a:t>areas.)</a:t>
            </a:r>
            <a:endParaRPr lang="en-AU" dirty="0"/>
          </a:p>
          <a:p>
            <a:pPr marL="171450" indent="-171450">
              <a:buFont typeface="Arial" panose="020B0604020202020204" pitchFamily="34" charset="0"/>
              <a:buChar char="•"/>
            </a:pPr>
            <a:r>
              <a:rPr lang="en-AU" dirty="0"/>
              <a:t>The open fireplace in the lounge area which would require different construction to reduce the risk of the spread of flames, smoke etc. </a:t>
            </a:r>
            <a:r>
              <a:rPr lang="en-AU" dirty="0" smtClean="0"/>
              <a:t>the provisions </a:t>
            </a:r>
            <a:r>
              <a:rPr lang="en-AU" dirty="0"/>
              <a:t>of </a:t>
            </a:r>
            <a:r>
              <a:rPr lang="en-AU" dirty="0" smtClean="0"/>
              <a:t>H7P3 </a:t>
            </a:r>
            <a:r>
              <a:rPr lang="en-AU" dirty="0"/>
              <a:t>apply. DTS Provisions would include fire resistant construction underneath the fireplace/stove, and a flue above it, which would require appropriate construction to prevent the escape of flames, embers, heat, smoke or gases.</a:t>
            </a:r>
          </a:p>
          <a:p>
            <a:pPr marL="171450" indent="-171450">
              <a:buFont typeface="Arial" panose="020B0604020202020204" pitchFamily="34" charset="0"/>
              <a:buChar char="•"/>
            </a:pPr>
            <a:r>
              <a:rPr lang="en-AU" dirty="0" smtClean="0"/>
              <a:t>Placement </a:t>
            </a:r>
            <a:r>
              <a:rPr lang="en-AU" dirty="0"/>
              <a:t>of smoke alarms, especially in the corridor which leads to </a:t>
            </a:r>
            <a:r>
              <a:rPr lang="en-AU" dirty="0" smtClean="0"/>
              <a:t>4 </a:t>
            </a:r>
            <a:r>
              <a:rPr lang="en-AU" dirty="0"/>
              <a:t>of the bedrooms. </a:t>
            </a:r>
            <a:r>
              <a:rPr lang="en-AU" dirty="0" smtClean="0"/>
              <a:t>H3P2 </a:t>
            </a:r>
            <a:r>
              <a:rPr lang="en-AU" dirty="0"/>
              <a:t>applies.</a:t>
            </a:r>
          </a:p>
          <a:p>
            <a:pPr marL="171450" indent="-171450">
              <a:buFont typeface="Arial" panose="020B0604020202020204" pitchFamily="34" charset="0"/>
              <a:buChar char="•"/>
            </a:pPr>
            <a:r>
              <a:rPr lang="en-AU" dirty="0"/>
              <a:t>Need for emergency lighting and where this might be placed.</a:t>
            </a:r>
          </a:p>
          <a:p>
            <a:pPr marL="171450" indent="-171450">
              <a:buFont typeface="Arial" panose="020B0604020202020204" pitchFamily="34" charset="0"/>
              <a:buChar char="•"/>
            </a:pPr>
            <a:r>
              <a:rPr lang="en-AU" dirty="0"/>
              <a:t>While no neighbouring buildings or roads are shown, you could still discuss the need to keep exit pathways clear and space for emergency vehicles.</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15</a:t>
            </a:fld>
            <a:endParaRPr lang="en-AU" dirty="0"/>
          </a:p>
        </p:txBody>
      </p:sp>
    </p:spTree>
    <p:extLst>
      <p:ext uri="{BB962C8B-B14F-4D97-AF65-F5344CB8AC3E}">
        <p14:creationId xmlns:p14="http://schemas.microsoft.com/office/powerpoint/2010/main" val="3685932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a:t>
            </a:r>
          </a:p>
          <a:p>
            <a:r>
              <a:rPr lang="en-AU" dirty="0"/>
              <a:t>Click once to see the left hand block of text.</a:t>
            </a:r>
          </a:p>
          <a:p>
            <a:r>
              <a:rPr lang="en-AU" dirty="0"/>
              <a:t>Click a second time to see the right hand block.</a:t>
            </a:r>
          </a:p>
          <a:p>
            <a:r>
              <a:rPr lang="en-AU" dirty="0"/>
              <a:t>Press Enter to progress to the next slide.</a:t>
            </a:r>
          </a:p>
          <a:p>
            <a:endParaRPr lang="en-AU" dirty="0"/>
          </a:p>
          <a:p>
            <a:r>
              <a:rPr lang="en-AU" b="1" dirty="0"/>
              <a:t>Facilitator notes</a:t>
            </a:r>
          </a:p>
          <a:p>
            <a:r>
              <a:rPr lang="en-AU" dirty="0"/>
              <a:t>The purpose of this slide is to discuss other resources that may be useful to the trainees when they are using the fire safety provisions of NCC Volume Two.</a:t>
            </a:r>
          </a:p>
          <a:p>
            <a:endParaRPr lang="en-AU" dirty="0"/>
          </a:p>
          <a:p>
            <a:r>
              <a:rPr lang="en-AU" dirty="0"/>
              <a:t>Discuss the contents and purpose of the various reference documents referred to on the slide, progressing the slide when appropriate.</a:t>
            </a:r>
          </a:p>
          <a:p>
            <a:endParaRPr lang="en-AU" dirty="0"/>
          </a:p>
          <a:p>
            <a:r>
              <a:rPr lang="en-AU" dirty="0"/>
              <a:t>If helpful, you can take the links to the linked documents/locations on the ABCB website and the NASH website. You could demonstrate how to download these documents. </a:t>
            </a:r>
            <a:endParaRPr lang="en-AU" dirty="0" smtClean="0"/>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anose="020B0604020202020204" pitchFamily="34" charset="0"/>
                <a:cs typeface="Arial" panose="020B0604020202020204" pitchFamily="34" charset="0"/>
              </a:rPr>
              <a:t>Note that any</a:t>
            </a:r>
            <a:r>
              <a:rPr lang="en-US" sz="1200" b="1" baseline="0" dirty="0" smtClean="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NCC 2019 clause references in these videos have been updated for NCC 2022 (2019 clause references are also provided in NCC 2022). You can still find the NCC 2019 clause references along</a:t>
            </a:r>
            <a:r>
              <a:rPr lang="en-US" sz="1200" b="1" baseline="0" dirty="0" smtClean="0">
                <a:latin typeface="Arial" panose="020B0604020202020204" pitchFamily="34" charset="0"/>
                <a:cs typeface="Arial" panose="020B0604020202020204" pitchFamily="34" charset="0"/>
              </a:rPr>
              <a:t>side the new NCC 2022 clause structure. </a:t>
            </a:r>
            <a:endParaRPr lang="en-US" sz="1200" b="1" dirty="0" smtClean="0">
              <a:latin typeface="Arial" panose="020B0604020202020204" pitchFamily="34" charset="0"/>
              <a:cs typeface="Arial" panose="020B0604020202020204" pitchFamily="34" charset="0"/>
            </a:endParaRPr>
          </a:p>
          <a:p>
            <a:endParaRPr lang="en-AU" dirty="0" smtClean="0"/>
          </a:p>
          <a:p>
            <a:endParaRPr lang="en-AU" dirty="0"/>
          </a:p>
          <a:p>
            <a:r>
              <a:rPr lang="en-AU" dirty="0"/>
              <a:t>Emphasise that</a:t>
            </a:r>
            <a:r>
              <a:rPr lang="en-AU" dirty="0" smtClean="0"/>
              <a:t>:</a:t>
            </a:r>
          </a:p>
          <a:p>
            <a:endParaRPr lang="en-AU" dirty="0"/>
          </a:p>
          <a:p>
            <a:pPr marL="171450" indent="-171450">
              <a:buFont typeface="Arial" panose="020B0604020202020204" pitchFamily="34" charset="0"/>
              <a:buChar char="•"/>
            </a:pPr>
            <a:r>
              <a:rPr lang="en-AU" dirty="0"/>
              <a:t>Standards are mandatory, when referenced within the NCC. </a:t>
            </a:r>
            <a:endParaRPr lang="en-AU" dirty="0" smtClean="0"/>
          </a:p>
          <a:p>
            <a:pPr marL="171450" indent="-171450">
              <a:buFont typeface="Arial" panose="020B0604020202020204" pitchFamily="34" charset="0"/>
              <a:buChar char="•"/>
            </a:pPr>
            <a:r>
              <a:rPr lang="en-AU" dirty="0" smtClean="0"/>
              <a:t>For example, if you choose to use </a:t>
            </a:r>
            <a:r>
              <a:rPr lang="en-AU" dirty="0"/>
              <a:t>the DTS Provisions of </a:t>
            </a:r>
            <a:r>
              <a:rPr lang="en-AU" dirty="0" smtClean="0"/>
              <a:t>H7D4 </a:t>
            </a:r>
            <a:r>
              <a:rPr lang="en-AU" dirty="0"/>
              <a:t>to comply with requirements for a steel-framed building in a bushfire prone area then compliance with the NASH Standard would be </a:t>
            </a:r>
            <a:r>
              <a:rPr lang="en-AU" dirty="0" smtClean="0"/>
              <a:t>mandatory</a:t>
            </a:r>
            <a:r>
              <a:rPr lang="en-AU" baseline="0" dirty="0" smtClean="0"/>
              <a:t> OR a</a:t>
            </a:r>
            <a:r>
              <a:rPr lang="en-AU" dirty="0" smtClean="0"/>
              <a:t>lternatively</a:t>
            </a:r>
            <a:r>
              <a:rPr lang="en-AU" dirty="0"/>
              <a:t>, AS </a:t>
            </a:r>
            <a:r>
              <a:rPr lang="en-AU" dirty="0" smtClean="0"/>
              <a:t>3959.</a:t>
            </a:r>
          </a:p>
          <a:p>
            <a:pPr marL="171450" indent="-171450">
              <a:buFont typeface="Arial" panose="020B0604020202020204" pitchFamily="34" charset="0"/>
              <a:buChar char="•"/>
            </a:pPr>
            <a:r>
              <a:rPr lang="en-AU" dirty="0" smtClean="0"/>
              <a:t>It </a:t>
            </a:r>
            <a:r>
              <a:rPr lang="en-AU" dirty="0"/>
              <a:t>is possible to use an alternative Performance Solution instead.</a:t>
            </a:r>
          </a:p>
          <a:p>
            <a:pPr marL="171450" indent="-171450">
              <a:buFont typeface="Arial" panose="020B0604020202020204" pitchFamily="34" charset="0"/>
              <a:buChar char="•"/>
            </a:pPr>
            <a:r>
              <a:rPr lang="en-AU" dirty="0"/>
              <a:t>Handbooks and videos are non-mandatory resources that provide guidance and help, but nothing in them needs to be complied with in order to comply with the NCC.</a:t>
            </a:r>
          </a:p>
          <a:p>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16</a:t>
            </a:fld>
            <a:endParaRPr lang="en-AU" dirty="0"/>
          </a:p>
        </p:txBody>
      </p:sp>
    </p:spTree>
    <p:extLst>
      <p:ext uri="{BB962C8B-B14F-4D97-AF65-F5344CB8AC3E}">
        <p14:creationId xmlns:p14="http://schemas.microsoft.com/office/powerpoint/2010/main" val="2706522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main title in the banner and the left-hand block and blue dividing line.</a:t>
            </a:r>
          </a:p>
          <a:p>
            <a:r>
              <a:rPr lang="en-AU" b="0" dirty="0"/>
              <a:t>Click once to bring up the centre block and next blue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bring up the righthand block.</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the relevant Performance </a:t>
            </a:r>
            <a:r>
              <a:rPr lang="en-AU" dirty="0" smtClean="0"/>
              <a:t>Requirements,</a:t>
            </a:r>
            <a:r>
              <a:rPr lang="en-AU" baseline="0" dirty="0" smtClean="0"/>
              <a:t> DTS Provisions and the Housing Provisions briefly</a:t>
            </a:r>
            <a:r>
              <a:rPr lang="en-AU" dirty="0" smtClean="0"/>
              <a:t>, </a:t>
            </a:r>
            <a:r>
              <a:rPr lang="en-AU" dirty="0"/>
              <a:t>and reinforce</a:t>
            </a:r>
            <a:r>
              <a:rPr lang="en-AU" baseline="0" dirty="0"/>
              <a:t> the key points</a:t>
            </a:r>
            <a:r>
              <a:rPr lang="en-AU" baseline="0" dirty="0" smtClean="0"/>
              <a:t>.</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Spend as much time on this as you think the group needs. </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17</a:t>
            </a:fld>
            <a:endParaRPr lang="en-AU" dirty="0"/>
          </a:p>
        </p:txBody>
      </p:sp>
    </p:spTree>
    <p:extLst>
      <p:ext uri="{BB962C8B-B14F-4D97-AF65-F5344CB8AC3E}">
        <p14:creationId xmlns:p14="http://schemas.microsoft.com/office/powerpoint/2010/main" val="3712175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the top left block with 2 blue dividing lines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once to see the bottom left block and another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see the top right block and the last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third time to see the bottom right block.</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the key content</a:t>
            </a:r>
            <a:r>
              <a:rPr lang="en-AU" baseline="0" dirty="0"/>
              <a:t> in this presentation.</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Spend as much time on this as you think the group needs. </a:t>
            </a:r>
          </a:p>
          <a:p>
            <a:endParaRPr lang="en-AU" dirty="0"/>
          </a:p>
          <a:p>
            <a:endParaRPr lang="en-AU" b="0"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18</a:t>
            </a:fld>
            <a:endParaRPr lang="en-AU" dirty="0"/>
          </a:p>
        </p:txBody>
      </p:sp>
    </p:spTree>
    <p:extLst>
      <p:ext uri="{BB962C8B-B14F-4D97-AF65-F5344CB8AC3E}">
        <p14:creationId xmlns:p14="http://schemas.microsoft.com/office/powerpoint/2010/main" val="949987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questions</a:t>
            </a:r>
            <a:r>
              <a:rPr lang="en-AU" b="0" baseline="0" dirty="0"/>
              <a:t> heading</a:t>
            </a:r>
            <a:r>
              <a:rPr lang="en-AU" b="0" dirty="0"/>
              <a:t> and </a:t>
            </a:r>
            <a:r>
              <a:rPr lang="en-AU" b="0" dirty="0" smtClean="0"/>
              <a:t>3 </a:t>
            </a:r>
            <a:r>
              <a:rPr lang="en-AU" b="0" dirty="0"/>
              <a:t>images. </a:t>
            </a:r>
          </a:p>
          <a:p>
            <a:endParaRPr lang="en-AU" b="1" dirty="0"/>
          </a:p>
          <a:p>
            <a:r>
              <a:rPr lang="en-AU" b="1" dirty="0"/>
              <a:t>Facilitator notes</a:t>
            </a:r>
          </a:p>
          <a:p>
            <a:r>
              <a:rPr lang="en-AU" dirty="0"/>
              <a:t>The purpose of this slide is to act as a non-intrusive background while giving trainees the opportunity to ask any final questions.</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19</a:t>
            </a:fld>
            <a:endParaRPr lang="en-AU" dirty="0"/>
          </a:p>
        </p:txBody>
      </p:sp>
    </p:spTree>
    <p:extLst>
      <p:ext uri="{BB962C8B-B14F-4D97-AF65-F5344CB8AC3E}">
        <p14:creationId xmlns:p14="http://schemas.microsoft.com/office/powerpoint/2010/main" val="57204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has a short animated introduction to the module. The aim of the animation is to get the participants’ attention at the start of the module.</a:t>
            </a:r>
          </a:p>
          <a:p>
            <a:endParaRPr lang="en-AU" dirty="0"/>
          </a:p>
          <a:p>
            <a:r>
              <a:rPr lang="en-AU" b="1" dirty="0"/>
              <a:t>Facilitator notes</a:t>
            </a:r>
          </a:p>
          <a:p>
            <a:r>
              <a:rPr lang="en-AU" dirty="0"/>
              <a:t>Welcome the trainees.</a:t>
            </a:r>
          </a:p>
          <a:p>
            <a:endParaRPr lang="en-AU" dirty="0"/>
          </a:p>
          <a:p>
            <a:r>
              <a:rPr lang="en-AU" dirty="0"/>
              <a:t>The focus of this presentation is on the specific fire safety provisions in the NCC Volume Two.</a:t>
            </a:r>
          </a:p>
          <a:p>
            <a:endParaRPr lang="en-AU" dirty="0"/>
          </a:p>
          <a:p>
            <a:r>
              <a:rPr lang="en-AU" dirty="0"/>
              <a:t>That is what you will learn about in this presentation.</a:t>
            </a:r>
          </a:p>
          <a:p>
            <a:endParaRPr lang="en-AU" dirty="0"/>
          </a:p>
          <a:p>
            <a:r>
              <a:rPr lang="en-AU" dirty="0"/>
              <a:t>Note that this presentation assumes a general knowledge of:</a:t>
            </a:r>
          </a:p>
          <a:p>
            <a:endParaRPr lang="en-AU" dirty="0"/>
          </a:p>
          <a:p>
            <a:pPr marL="171450" indent="-171450">
              <a:buFont typeface="Arial" panose="020B0604020202020204" pitchFamily="34" charset="0"/>
              <a:buChar char="•"/>
            </a:pPr>
            <a:r>
              <a:rPr lang="en-AU" dirty="0"/>
              <a:t>Building classifications in the NCC. This is covered in another module, </a:t>
            </a:r>
            <a:r>
              <a:rPr lang="en-AU" i="1" dirty="0"/>
              <a:t>Understanding building classifications in the NCC</a:t>
            </a:r>
          </a:p>
          <a:p>
            <a:pPr marL="171450" indent="-171450">
              <a:buFont typeface="Arial" panose="020B0604020202020204" pitchFamily="34" charset="0"/>
              <a:buChar char="•"/>
            </a:pPr>
            <a:r>
              <a:rPr lang="en-AU" dirty="0"/>
              <a:t>The structure and purpose of NCC Volume Two and some of the key concepts in this </a:t>
            </a:r>
            <a:r>
              <a:rPr lang="en-AU" dirty="0" smtClean="0"/>
              <a:t>volume</a:t>
            </a:r>
            <a:r>
              <a:rPr lang="en-AU" dirty="0"/>
              <a:t>. This is covered in another module</a:t>
            </a:r>
            <a:r>
              <a:rPr lang="en-AU" dirty="0" smtClean="0"/>
              <a:t>, </a:t>
            </a:r>
            <a:r>
              <a:rPr lang="en-AU" i="1" dirty="0"/>
              <a:t>Using NCC Volume Two</a:t>
            </a:r>
            <a:r>
              <a:rPr lang="en-AU" dirty="0"/>
              <a:t>.</a:t>
            </a:r>
          </a:p>
          <a:p>
            <a:pPr marL="171450" indent="-171450">
              <a:buFont typeface="Arial" panose="020B0604020202020204" pitchFamily="34" charset="0"/>
              <a:buChar char="•"/>
            </a:pPr>
            <a:r>
              <a:rPr lang="en-AU" dirty="0"/>
              <a:t>Fire safety in the NCC, including fire safety systems, general types of active and passive fire safety measures, and key terminology such as FRL, fire source, non-combustible, and fire hazard properties.  This information is covered in another module, </a:t>
            </a:r>
            <a:r>
              <a:rPr lang="en-AU" i="1" dirty="0"/>
              <a:t>Understanding the fire safety provisions of the NCC.</a:t>
            </a:r>
          </a:p>
          <a:p>
            <a:pPr marL="171450" indent="-171450">
              <a:buFont typeface="Arial" panose="020B0604020202020204" pitchFamily="34" charset="0"/>
              <a:buChar char="•"/>
            </a:pPr>
            <a:r>
              <a:rPr lang="en-AU" i="0" dirty="0"/>
              <a:t>The performance-based nature of the NCC, including things like the relationships between Performance Requirements, DTS Provisions, Assessment Methods, Verification Methods. This is </a:t>
            </a:r>
            <a:r>
              <a:rPr lang="en-AU" dirty="0"/>
              <a:t>covered in another module, </a:t>
            </a:r>
            <a:r>
              <a:rPr lang="en-AU" i="1" dirty="0"/>
              <a:t>Understanding the performance-based code</a:t>
            </a:r>
            <a:r>
              <a:rPr lang="en-AU" dirty="0"/>
              <a:t>.</a:t>
            </a:r>
            <a:endParaRPr lang="en-AU" i="0"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a:t>
            </a:fld>
            <a:endParaRPr lang="en-AU" dirty="0"/>
          </a:p>
        </p:txBody>
      </p:sp>
    </p:spTree>
    <p:extLst>
      <p:ext uri="{BB962C8B-B14F-4D97-AF65-F5344CB8AC3E}">
        <p14:creationId xmlns:p14="http://schemas.microsoft.com/office/powerpoint/2010/main" val="1027180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all the text on the left of the slide and an image of flames on the right. </a:t>
            </a:r>
          </a:p>
          <a:p>
            <a:endParaRPr lang="en-AU" b="1" dirty="0"/>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prepare the trainees for the training session by summarising what will be covered.</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Quickly discuss the points on the screen, but don’t go into a lot of detail.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3</a:t>
            </a:fld>
            <a:endParaRPr lang="en-AU" dirty="0"/>
          </a:p>
        </p:txBody>
      </p:sp>
    </p:spTree>
    <p:extLst>
      <p:ext uri="{BB962C8B-B14F-4D97-AF65-F5344CB8AC3E}">
        <p14:creationId xmlns:p14="http://schemas.microsoft.com/office/powerpoint/2010/main" val="749943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 and the boxes that say </a:t>
            </a:r>
            <a:r>
              <a:rPr lang="en-AU" dirty="0" smtClean="0"/>
              <a:t>‘Governing Requirements’</a:t>
            </a:r>
            <a:r>
              <a:rPr lang="en-AU" baseline="0" dirty="0" smtClean="0"/>
              <a:t> and ‘Section H: Performance Requirements’</a:t>
            </a:r>
            <a:r>
              <a:rPr lang="en-AU" dirty="0" smtClean="0"/>
              <a:t> visible.</a:t>
            </a:r>
            <a:endParaRPr lang="en-AU" dirty="0"/>
          </a:p>
          <a:p>
            <a:pPr marL="0" indent="0">
              <a:buFont typeface="Arial" panose="020B0604020202020204" pitchFamily="34" charset="0"/>
              <a:buNone/>
            </a:pPr>
            <a:r>
              <a:rPr lang="en-AU" dirty="0"/>
              <a:t>Click on </a:t>
            </a:r>
            <a:r>
              <a:rPr lang="en-AU" dirty="0" smtClean="0"/>
              <a:t>‘Governing Requirements’ </a:t>
            </a:r>
            <a:r>
              <a:rPr lang="en-AU" dirty="0"/>
              <a:t>to bring up the </a:t>
            </a:r>
            <a:r>
              <a:rPr lang="en-AU" dirty="0" smtClean="0"/>
              <a:t>‘Specifications’ label. Click</a:t>
            </a:r>
            <a:r>
              <a:rPr lang="en-AU" baseline="0" dirty="0" smtClean="0"/>
              <a:t> on the Specifications label to bring up the associated bullet points. </a:t>
            </a:r>
          </a:p>
          <a:p>
            <a:pPr marL="0" indent="0">
              <a:buFont typeface="Arial" panose="020B0604020202020204" pitchFamily="34" charset="0"/>
              <a:buNone/>
            </a:pPr>
            <a:r>
              <a:rPr lang="en-AU" baseline="0" dirty="0" smtClean="0"/>
              <a:t>Click on ‘Section H: Performance Requirements’ to bring up the ‘Part H3’ and ‘Part H7’ labels. Click on each label to bring up the associated bullet points for that label. </a:t>
            </a:r>
          </a:p>
          <a:p>
            <a:pPr marL="0" indent="0">
              <a:buFont typeface="Arial" panose="020B0604020202020204" pitchFamily="34" charset="0"/>
              <a:buNone/>
            </a:pPr>
            <a:r>
              <a:rPr lang="en-AU" baseline="0" dirty="0" smtClean="0"/>
              <a:t>Clicking again on any of the 3 labels (Specifications, Part H3 and Part H7) will cause the associated bullet points to fade out. </a:t>
            </a:r>
          </a:p>
          <a:p>
            <a:pPr marL="0" indent="0">
              <a:buFont typeface="Arial" panose="020B0604020202020204" pitchFamily="34" charset="0"/>
              <a:buNone/>
            </a:pPr>
            <a:r>
              <a:rPr lang="en-AU" baseline="0" dirty="0" smtClean="0"/>
              <a:t>Clicking again on the 2 top boxes (Governing Requirements and Section H: Performance Requirements) will cause the associated labels to fade out. </a:t>
            </a: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t>If you click outside</a:t>
            </a:r>
            <a:r>
              <a:rPr lang="en-AU" baseline="0" dirty="0" smtClean="0"/>
              <a:t> the boxes or labels, you will jump to the next slide. </a:t>
            </a:r>
            <a:endParaRPr lang="en-AU" dirty="0"/>
          </a:p>
          <a:p>
            <a:endParaRPr lang="en-AU" dirty="0"/>
          </a:p>
          <a:p>
            <a:r>
              <a:rPr lang="en-AU" b="1" dirty="0"/>
              <a:t>Facilitators notes</a:t>
            </a:r>
          </a:p>
          <a:p>
            <a:r>
              <a:rPr lang="en-AU" dirty="0"/>
              <a:t>The purpose of this slide is to identify the </a:t>
            </a:r>
            <a:r>
              <a:rPr lang="en-AU" dirty="0" smtClean="0"/>
              <a:t>relevant parts in the Governing Requirements and Section H Performance Requirements</a:t>
            </a:r>
            <a:r>
              <a:rPr lang="en-AU" baseline="0" dirty="0" smtClean="0"/>
              <a:t> that </a:t>
            </a:r>
            <a:r>
              <a:rPr lang="en-AU" dirty="0" smtClean="0"/>
              <a:t>relate </a:t>
            </a:r>
            <a:r>
              <a:rPr lang="en-AU" dirty="0"/>
              <a:t>to fire safety. It places them in the context of the </a:t>
            </a:r>
            <a:r>
              <a:rPr lang="en-AU" dirty="0" smtClean="0"/>
              <a:t>mandatory</a:t>
            </a:r>
            <a:r>
              <a:rPr lang="en-AU" baseline="0" dirty="0" smtClean="0"/>
              <a:t> parts of the </a:t>
            </a:r>
            <a:r>
              <a:rPr lang="en-AU" dirty="0" smtClean="0"/>
              <a:t>NCC</a:t>
            </a:r>
            <a:r>
              <a:rPr lang="en-AU" dirty="0"/>
              <a:t>, </a:t>
            </a:r>
            <a:r>
              <a:rPr lang="en-AU" dirty="0" smtClean="0"/>
              <a:t>and provides</a:t>
            </a:r>
            <a:r>
              <a:rPr lang="en-AU" baseline="0" dirty="0" smtClean="0"/>
              <a:t> a logical first step to the next slide which looks at the fire related DTS Provisions in NCC Volume Two and the Housing Provisions. </a:t>
            </a:r>
          </a:p>
          <a:p>
            <a:endParaRPr lang="en-AU" dirty="0"/>
          </a:p>
          <a:p>
            <a:r>
              <a:rPr lang="en-AU" dirty="0"/>
              <a:t>Briefly review the performance-based nature of the code, and remind the trainees about the difference between and purpose of Performance Requirements and compliance solutions, including DTS Solutions and Performance Solutions. They should already know about this from other presentations.</a:t>
            </a:r>
          </a:p>
          <a:p>
            <a:endParaRPr lang="en-AU" dirty="0"/>
          </a:p>
          <a:p>
            <a:r>
              <a:rPr lang="en-AU" dirty="0"/>
              <a:t>You can bring in the remaining content on the slide in a number of ways. For example, you could bring the headings and bullet lists for </a:t>
            </a:r>
            <a:r>
              <a:rPr lang="en-AU" dirty="0" smtClean="0"/>
              <a:t>Section H: Performance Requirements</a:t>
            </a:r>
            <a:r>
              <a:rPr lang="en-AU" baseline="0" dirty="0" smtClean="0"/>
              <a:t> first for discussion, then bring in </a:t>
            </a:r>
            <a:r>
              <a:rPr lang="en-AU" dirty="0" smtClean="0"/>
              <a:t>the headings and bullet lists for the Governing Requirements.</a:t>
            </a:r>
            <a:r>
              <a:rPr lang="en-AU" baseline="0" dirty="0" smtClean="0"/>
              <a:t> Or vice versa. </a:t>
            </a:r>
            <a:endParaRPr lang="en-AU" dirty="0"/>
          </a:p>
          <a:p>
            <a:endParaRPr lang="en-AU" dirty="0"/>
          </a:p>
          <a:p>
            <a:r>
              <a:rPr lang="en-AU" b="1" dirty="0" smtClean="0"/>
              <a:t>Things </a:t>
            </a:r>
            <a:r>
              <a:rPr lang="en-AU" b="1" dirty="0"/>
              <a:t>you could discuss on this </a:t>
            </a:r>
            <a:r>
              <a:rPr lang="en-AU" b="1" dirty="0" smtClean="0"/>
              <a:t>slide</a:t>
            </a:r>
          </a:p>
          <a:p>
            <a:endParaRPr lang="en-AU" b="1" dirty="0" smtClean="0"/>
          </a:p>
          <a:p>
            <a:pPr marL="171450" indent="-171450">
              <a:buFont typeface="Arial" panose="020B0604020202020204" pitchFamily="34" charset="0"/>
              <a:buChar char="•"/>
            </a:pPr>
            <a:r>
              <a:rPr lang="en-AU" dirty="0" smtClean="0"/>
              <a:t>The 2 </a:t>
            </a:r>
            <a:r>
              <a:rPr lang="en-AU" dirty="0"/>
              <a:t>Performance Requirements in Part </a:t>
            </a:r>
            <a:r>
              <a:rPr lang="en-AU" dirty="0" smtClean="0"/>
              <a:t>H3 </a:t>
            </a:r>
            <a:r>
              <a:rPr lang="en-AU" dirty="0"/>
              <a:t>of NCC Volume Two reflect the key concerns for fire safety in Volume Two of the NCC</a:t>
            </a:r>
            <a:r>
              <a:rPr lang="en-AU" dirty="0" smtClean="0"/>
              <a:t>:</a:t>
            </a:r>
          </a:p>
          <a:p>
            <a:pPr marL="628650" lvl="1" indent="-171450">
              <a:buFont typeface="Arial" panose="020B0604020202020204" pitchFamily="34" charset="0"/>
              <a:buChar char="•"/>
            </a:pPr>
            <a:r>
              <a:rPr lang="en-AU" b="0" dirty="0" smtClean="0"/>
              <a:t>Reducing </a:t>
            </a:r>
            <a:r>
              <a:rPr lang="en-AU" b="0" dirty="0"/>
              <a:t>the risk of a fire spreading between buildings or structures.</a:t>
            </a:r>
          </a:p>
          <a:p>
            <a:pPr marL="628650" lvl="1" indent="-171450">
              <a:buFont typeface="Arial" panose="020B0604020202020204" pitchFamily="34" charset="0"/>
              <a:buChar char="•"/>
            </a:pPr>
            <a:r>
              <a:rPr lang="en-AU" b="0" dirty="0"/>
              <a:t>Warning occupants in the event of a fire so that they can evacuate safely. </a:t>
            </a:r>
          </a:p>
          <a:p>
            <a:pPr marL="628650" lvl="1"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Protecting the building itself is not actually a primary aim of the NCC fire safety provisions. The building can burn down as long as the occupants can evacuate safely and the fire does not spread to other buildings</a:t>
            </a:r>
            <a:r>
              <a:rPr lang="en-AU" dirty="0" smtClean="0"/>
              <a:t>.</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The DTS Provisions in </a:t>
            </a:r>
            <a:r>
              <a:rPr lang="en-AU" dirty="0" smtClean="0"/>
              <a:t>Part</a:t>
            </a:r>
            <a:r>
              <a:rPr lang="en-AU" baseline="0" dirty="0" smtClean="0"/>
              <a:t> H3</a:t>
            </a:r>
            <a:r>
              <a:rPr lang="en-AU" dirty="0" smtClean="0"/>
              <a:t> </a:t>
            </a:r>
            <a:r>
              <a:rPr lang="en-AU" dirty="0"/>
              <a:t>also reflect these key concerns, with particular DTS Provisions that relate to the different factors that can affect the spread of fire from or to a building, and one that relates to warnings.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The </a:t>
            </a:r>
            <a:r>
              <a:rPr lang="en-AU" dirty="0" smtClean="0"/>
              <a:t>4 </a:t>
            </a:r>
            <a:r>
              <a:rPr lang="en-AU" dirty="0"/>
              <a:t>relevant Performance Requirements in Part </a:t>
            </a:r>
            <a:r>
              <a:rPr lang="en-AU" dirty="0" smtClean="0"/>
              <a:t>H7 </a:t>
            </a:r>
            <a:r>
              <a:rPr lang="en-AU" dirty="0"/>
              <a:t>relate to</a:t>
            </a:r>
            <a:r>
              <a:rPr lang="en-AU" dirty="0" smtClean="0"/>
              <a:t>:</a:t>
            </a:r>
            <a:endParaRPr lang="en-AU" dirty="0"/>
          </a:p>
          <a:p>
            <a:pPr marL="628650" lvl="1" indent="-171450">
              <a:buFont typeface="Arial" panose="020B0604020202020204" pitchFamily="34" charset="0"/>
              <a:buChar char="•"/>
            </a:pPr>
            <a:r>
              <a:rPr lang="en-AU" dirty="0" smtClean="0"/>
              <a:t>Heating appliances installed </a:t>
            </a:r>
            <a:r>
              <a:rPr lang="en-AU" dirty="0"/>
              <a:t>in a building that can increase the risk of fire.</a:t>
            </a:r>
          </a:p>
          <a:p>
            <a:pPr marL="628650" lvl="1" indent="-171450">
              <a:buFont typeface="Arial" panose="020B0604020202020204" pitchFamily="34" charset="0"/>
              <a:buChar char="•"/>
            </a:pPr>
            <a:r>
              <a:rPr lang="en-AU" dirty="0"/>
              <a:t>Buildings in alpine areas, with key concerns being ensuring that exits are not blocked in snow conditions and ensuring that there is space for emergency vehicles.</a:t>
            </a:r>
          </a:p>
          <a:p>
            <a:pPr marL="628650" lvl="1" indent="-171450">
              <a:buFont typeface="Arial" panose="020B0604020202020204" pitchFamily="34" charset="0"/>
              <a:buChar char="•"/>
            </a:pPr>
            <a:r>
              <a:rPr lang="en-AU" dirty="0"/>
              <a:t>Buildings in bushfire prone areas, that must meet additional standards to reflect the risk of bushfires.</a:t>
            </a:r>
          </a:p>
          <a:p>
            <a:pPr marL="628650" lvl="1" indent="-171450">
              <a:buFont typeface="Arial" panose="020B0604020202020204" pitchFamily="34" charset="0"/>
              <a:buChar char="•"/>
            </a:pPr>
            <a:r>
              <a:rPr lang="en-AU" dirty="0"/>
              <a:t>The construction of private bushfire shelters.</a:t>
            </a:r>
          </a:p>
          <a:p>
            <a:pPr marL="628650" lvl="1" indent="-171450">
              <a:buFont typeface="Arial" panose="020B0604020202020204" pitchFamily="34" charset="0"/>
              <a:buChar char="•"/>
            </a:pPr>
            <a:endParaRPr lang="en-AU" dirty="0"/>
          </a:p>
          <a:p>
            <a:pPr marL="171450" lvl="0" indent="-171450">
              <a:buFont typeface="Arial" panose="020B0604020202020204" pitchFamily="34" charset="0"/>
              <a:buChar char="•"/>
            </a:pPr>
            <a:r>
              <a:rPr lang="en-AU" dirty="0"/>
              <a:t>The DTS Provisions in Part </a:t>
            </a:r>
            <a:r>
              <a:rPr lang="en-AU" dirty="0" smtClean="0"/>
              <a:t>H3 </a:t>
            </a:r>
            <a:r>
              <a:rPr lang="en-AU" dirty="0"/>
              <a:t>provide a means for complying with </a:t>
            </a:r>
            <a:r>
              <a:rPr lang="en-AU" dirty="0" smtClean="0"/>
              <a:t>3 </a:t>
            </a:r>
            <a:r>
              <a:rPr lang="en-AU" dirty="0"/>
              <a:t>of these </a:t>
            </a:r>
            <a:r>
              <a:rPr lang="en-AU" dirty="0" smtClean="0"/>
              <a:t>4 </a:t>
            </a:r>
            <a:r>
              <a:rPr lang="en-AU" dirty="0"/>
              <a:t>Performance Requirements</a:t>
            </a:r>
            <a:r>
              <a:rPr lang="en-AU" dirty="0" smtClean="0"/>
              <a:t>.</a:t>
            </a:r>
          </a:p>
          <a:p>
            <a:pPr marL="171450" lvl="0" indent="-171450">
              <a:buFont typeface="Arial" panose="020B0604020202020204" pitchFamily="34" charset="0"/>
              <a:buChar char="•"/>
            </a:pPr>
            <a:endParaRPr lang="en-AU" dirty="0"/>
          </a:p>
          <a:p>
            <a:pPr marL="171450" lvl="0" indent="-171450">
              <a:buFont typeface="Arial" panose="020B0604020202020204" pitchFamily="34" charset="0"/>
              <a:buChar char="•"/>
            </a:pPr>
            <a:r>
              <a:rPr lang="en-AU" dirty="0"/>
              <a:t>There are no relevant DTS Provisions for </a:t>
            </a:r>
            <a:r>
              <a:rPr lang="en-AU" dirty="0" smtClean="0"/>
              <a:t>H7P6 </a:t>
            </a:r>
            <a:r>
              <a:rPr lang="en-AU" dirty="0"/>
              <a:t>Private bushfire shelters, but there is a Verification Method in Part </a:t>
            </a:r>
            <a:r>
              <a:rPr lang="en-AU" dirty="0" smtClean="0"/>
              <a:t>H7 </a:t>
            </a:r>
            <a:r>
              <a:rPr lang="en-AU" dirty="0"/>
              <a:t>that can be used. Verification Methods are discussed later in the presentation</a:t>
            </a:r>
            <a:r>
              <a:rPr lang="en-AU" dirty="0" smtClean="0"/>
              <a:t>.</a:t>
            </a:r>
          </a:p>
          <a:p>
            <a:pPr marL="171450" lvl="0" indent="-171450">
              <a:buFont typeface="Arial" panose="020B0604020202020204" pitchFamily="34" charset="0"/>
              <a:buChar char="•"/>
            </a:pPr>
            <a:endParaRPr lang="en-AU" dirty="0"/>
          </a:p>
          <a:p>
            <a:pPr marL="171450" lvl="0" indent="-171450">
              <a:buFont typeface="Arial" panose="020B0604020202020204" pitchFamily="34" charset="0"/>
              <a:buChar char="•"/>
            </a:pPr>
            <a:r>
              <a:rPr lang="en-AU" dirty="0"/>
              <a:t>They should remember that they don’t have to use the DTS Provisions but can develop a Performance Solution instead. Or they can use a combination of a DTS Solution and a Performance Solution.</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4</a:t>
            </a:fld>
            <a:endParaRPr lang="en-AU" dirty="0"/>
          </a:p>
        </p:txBody>
      </p:sp>
    </p:spTree>
    <p:extLst>
      <p:ext uri="{BB962C8B-B14F-4D97-AF65-F5344CB8AC3E}">
        <p14:creationId xmlns:p14="http://schemas.microsoft.com/office/powerpoint/2010/main" val="179432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a:t>
            </a:r>
            <a:r>
              <a:rPr lang="en-AU" dirty="0" smtClean="0"/>
              <a:t>starts</a:t>
            </a:r>
            <a:r>
              <a:rPr lang="en-AU" baseline="0" dirty="0" smtClean="0"/>
              <a:t> with the Volume Two box and icon and the Housing Provisions box. </a:t>
            </a:r>
          </a:p>
          <a:p>
            <a:r>
              <a:rPr lang="en-AU" baseline="0" dirty="0" smtClean="0"/>
              <a:t>Click on the Volume Two box to bring up the Part H3 and Part H7 labels. Click on each of these labels to bring up their respective dot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Click on the Housing Provisions box to bring up the Part 9 and Part 12 labels. Click on each of these labels to bring up their respective dot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Click again on the labels to make their respective dot points disappear.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Click again on the boxes to make their respective labels disappear.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Click on the red Volume Two logo between the Volume Two and Housing Provisions boxes to bring up the connector arrow. Click on the connector arrow to bring back the small Volume  Two logo.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Click in white space to progress to next slide. </a:t>
            </a:r>
          </a:p>
          <a:p>
            <a:endParaRPr lang="en-AU" dirty="0"/>
          </a:p>
          <a:p>
            <a:r>
              <a:rPr lang="en-AU" b="1" dirty="0" smtClean="0"/>
              <a:t>Facilitators </a:t>
            </a:r>
            <a:r>
              <a:rPr lang="en-AU" b="1" dirty="0"/>
              <a:t>notes</a:t>
            </a:r>
          </a:p>
          <a:p>
            <a:r>
              <a:rPr lang="en-AU" dirty="0"/>
              <a:t>The purpose of this slide is to identify </a:t>
            </a:r>
            <a:r>
              <a:rPr lang="en-AU" dirty="0" smtClean="0"/>
              <a:t>the fire related DTS Provisions in:</a:t>
            </a:r>
          </a:p>
          <a:p>
            <a:pPr marL="171450" indent="-171450">
              <a:buFont typeface="Arial" panose="020B0604020202020204" pitchFamily="34" charset="0"/>
              <a:buChar char="•"/>
            </a:pPr>
            <a:r>
              <a:rPr lang="en-AU" dirty="0" smtClean="0"/>
              <a:t>NCC </a:t>
            </a:r>
            <a:r>
              <a:rPr lang="en-AU" dirty="0"/>
              <a:t>Volume </a:t>
            </a:r>
            <a:r>
              <a:rPr lang="en-AU" dirty="0" smtClean="0"/>
              <a:t>Two; and</a:t>
            </a:r>
          </a:p>
          <a:p>
            <a:pPr marL="171450" indent="-171450">
              <a:buFont typeface="Arial" panose="020B0604020202020204" pitchFamily="34" charset="0"/>
              <a:buChar char="•"/>
            </a:pPr>
            <a:r>
              <a:rPr lang="en-AU" dirty="0" smtClean="0"/>
              <a:t>the</a:t>
            </a:r>
            <a:r>
              <a:rPr lang="en-AU" baseline="0" dirty="0" smtClean="0"/>
              <a:t> Housing Provisions.</a:t>
            </a:r>
          </a:p>
          <a:p>
            <a:pPr marL="0" indent="0">
              <a:buFont typeface="Arial" panose="020B0604020202020204" pitchFamily="34" charset="0"/>
              <a:buNone/>
            </a:pPr>
            <a:endParaRPr lang="en-AU" dirty="0" smtClean="0"/>
          </a:p>
          <a:p>
            <a:pPr marL="0" marR="0" lvl="0" indent="0" algn="l" defTabSz="914400" rtl="0" eaLnBrk="1" fontAlgn="auto" latinLnBrk="0" hangingPunct="1">
              <a:lnSpc>
                <a:spcPct val="100000"/>
              </a:lnSpc>
              <a:spcBef>
                <a:spcPts val="200"/>
              </a:spcBef>
              <a:spcAft>
                <a:spcPts val="600"/>
              </a:spcAft>
              <a:buClrTx/>
              <a:buSzTx/>
              <a:buFontTx/>
              <a:buNone/>
              <a:tabLst/>
              <a:defRPr/>
            </a:pPr>
            <a:r>
              <a:rPr lang="en-AU" dirty="0" smtClean="0"/>
              <a:t>In Section H of Volume Two, some DTS Provisions contain more than one pathway for compliance. Usually,</a:t>
            </a:r>
            <a:r>
              <a:rPr lang="en-AU" baseline="0" dirty="0" smtClean="0"/>
              <a:t> the first of these pathways will be by reference to a relevant Australian Standard (or other similar referenced document). The second will be by referencing a Part or Section of the ABCB Housing Provisions Standard – aka the Housing Provisions. </a:t>
            </a:r>
          </a:p>
          <a:p>
            <a:pPr marL="0" marR="0" lvl="0" indent="0" algn="l" defTabSz="914400" rtl="0" eaLnBrk="1" fontAlgn="auto" latinLnBrk="0" hangingPunct="1">
              <a:lnSpc>
                <a:spcPct val="100000"/>
              </a:lnSpc>
              <a:spcBef>
                <a:spcPts val="200"/>
              </a:spcBef>
              <a:spcAft>
                <a:spcPts val="600"/>
              </a:spcAft>
              <a:buClrTx/>
              <a:buSzTx/>
              <a:buFontTx/>
              <a:buNone/>
              <a:tabLst/>
              <a:defRPr/>
            </a:pPr>
            <a:endParaRPr lang="en-AU" dirty="0" smtClean="0"/>
          </a:p>
          <a:p>
            <a:pPr>
              <a:spcBef>
                <a:spcPts val="200"/>
              </a:spcBef>
              <a:spcAft>
                <a:spcPts val="600"/>
              </a:spcAft>
            </a:pPr>
            <a:r>
              <a:rPr lang="en-AU" dirty="0" smtClean="0"/>
              <a:t>The fire safety</a:t>
            </a:r>
            <a:r>
              <a:rPr lang="en-AU" baseline="0" dirty="0" smtClean="0"/>
              <a:t> related </a:t>
            </a:r>
            <a:r>
              <a:rPr lang="en-AU" dirty="0" smtClean="0"/>
              <a:t>DTS Provisions in Volume Two are found</a:t>
            </a:r>
            <a:r>
              <a:rPr lang="en-AU" baseline="0" dirty="0" smtClean="0"/>
              <a:t> in Part H3 Fire Safety and Part H7 Ancillary provisions and additional construction requirements. You will find they </a:t>
            </a:r>
            <a:r>
              <a:rPr lang="en-AU" dirty="0" smtClean="0"/>
              <a:t>contain references to the Housing Provisions. </a:t>
            </a:r>
          </a:p>
          <a:p>
            <a:pPr>
              <a:spcBef>
                <a:spcPts val="200"/>
              </a:spcBef>
              <a:spcAft>
                <a:spcPts val="600"/>
              </a:spcAft>
            </a:pPr>
            <a:endParaRPr lang="en-AU" dirty="0" smtClean="0"/>
          </a:p>
          <a:p>
            <a:pPr>
              <a:spcBef>
                <a:spcPts val="200"/>
              </a:spcBef>
              <a:spcAft>
                <a:spcPts val="600"/>
              </a:spcAft>
            </a:pPr>
            <a:r>
              <a:rPr lang="en-AU" dirty="0" smtClean="0"/>
              <a:t>The Housing Provisions contains the majority of the DTS Provisions for Volume Two,</a:t>
            </a:r>
            <a:r>
              <a:rPr lang="en-AU" baseline="0" dirty="0" smtClean="0"/>
              <a:t> including those relevant to fire safety. </a:t>
            </a:r>
            <a:r>
              <a:rPr lang="en-AU" dirty="0" smtClean="0"/>
              <a:t>If a DTS Provision in Volume Two does not reference the Housing Provisions, then the Housing Provisions cannot be used for that provision. </a:t>
            </a:r>
          </a:p>
          <a:p>
            <a:pPr>
              <a:spcBef>
                <a:spcPts val="200"/>
              </a:spcBef>
              <a:spcAft>
                <a:spcPts val="600"/>
              </a:spcAft>
            </a:pPr>
            <a:endParaRPr lang="en-AU" dirty="0" smtClean="0"/>
          </a:p>
          <a:p>
            <a:r>
              <a:rPr lang="en-AU" dirty="0" smtClean="0"/>
              <a:t>The Housing Provisions contains DTS Provisions considered to be acceptable forms of construction that</a:t>
            </a:r>
            <a:r>
              <a:rPr lang="en-AU" baseline="0" dirty="0" smtClean="0"/>
              <a:t> meet the requirements for complying with Parts H1 to H8 of Volume Two. That is, they comply with the Performance Requirements listed in Parts H1 to H8 of Volume Two. </a:t>
            </a:r>
          </a:p>
          <a:p>
            <a:endParaRPr lang="en-AU" baseline="0" dirty="0" smtClean="0"/>
          </a:p>
          <a:p>
            <a:r>
              <a:rPr lang="en-AU" baseline="0" dirty="0" smtClean="0"/>
              <a:t>You can click on the small red Volume Two logo to bring up the connector arrow between the Volume Two and Housing Provisions boxes to illustrate the relationship between the 2 documents. </a:t>
            </a:r>
          </a:p>
          <a:p>
            <a:endParaRPr lang="en-AU" baseline="0" dirty="0" smtClean="0"/>
          </a:p>
          <a:p>
            <a:r>
              <a:rPr lang="en-AU" dirty="0" smtClean="0"/>
              <a:t>There is no need to adopt any particular option set out in the Housing Provisions</a:t>
            </a:r>
            <a:r>
              <a:rPr lang="en-AU" baseline="0" dirty="0" smtClean="0"/>
              <a:t> if it is preferred to meet the Performance Requirements in another way. It will then be up to the appropriate authority to decide if the Performance Requirements have been met. </a:t>
            </a:r>
          </a:p>
          <a:p>
            <a:endParaRPr lang="en-AU" baseline="0" dirty="0" smtClean="0"/>
          </a:p>
          <a:p>
            <a:r>
              <a:rPr lang="en-AU" baseline="0" dirty="0" smtClean="0"/>
              <a:t>The Housing Provisions must be applied in line with each of the following:</a:t>
            </a:r>
          </a:p>
          <a:p>
            <a:pPr marL="628650" lvl="1" indent="-171450">
              <a:buFont typeface="Arial" panose="020B0604020202020204" pitchFamily="34" charset="0"/>
              <a:buChar char="•"/>
            </a:pPr>
            <a:r>
              <a:rPr lang="en-AU" baseline="0" dirty="0" smtClean="0"/>
              <a:t>Section A Governing Requirements of Volume Two;</a:t>
            </a:r>
          </a:p>
          <a:p>
            <a:pPr marL="628650" lvl="1" indent="-171450">
              <a:buFont typeface="Arial" panose="020B0604020202020204" pitchFamily="34" charset="0"/>
              <a:buChar char="•"/>
            </a:pPr>
            <a:r>
              <a:rPr lang="en-AU" baseline="0" dirty="0" smtClean="0"/>
              <a:t>Any conditions on the Housing Provisions set out in the DTS Provisions of Volume Two where referenced; and</a:t>
            </a:r>
          </a:p>
          <a:p>
            <a:pPr marL="628650" lvl="1" indent="-171450">
              <a:buFont typeface="Arial" panose="020B0604020202020204" pitchFamily="34" charset="0"/>
              <a:buChar char="•"/>
            </a:pPr>
            <a:r>
              <a:rPr lang="en-AU" baseline="0" dirty="0" smtClean="0"/>
              <a:t>The scope clause at the start of each Section of the Housing Provisions. </a:t>
            </a:r>
          </a:p>
          <a:p>
            <a:pPr>
              <a:spcBef>
                <a:spcPts val="200"/>
              </a:spcBef>
              <a:spcAft>
                <a:spcPts val="600"/>
              </a:spcAft>
            </a:pPr>
            <a:endParaRPr lang="en-AU" dirty="0" smtClean="0"/>
          </a:p>
          <a:p>
            <a:pPr marL="0" lvl="0" indent="0">
              <a:spcBef>
                <a:spcPts val="600"/>
              </a:spcBef>
              <a:spcAft>
                <a:spcPts val="600"/>
              </a:spcAft>
              <a:buFont typeface="Arial" panose="020B0604020202020204" pitchFamily="34" charset="0"/>
              <a:buNone/>
            </a:pPr>
            <a:r>
              <a:rPr lang="en-AU" sz="1200" b="0" dirty="0" smtClean="0"/>
              <a:t>Remember that you can also choose to develop a Performance Solution to meet some or all of the applicable Performance Requirements. In this case, it is important to discuss your proposed solution with the appropriate authority, to determine which Assessment Methods will be acceptable. It might also be useful to get advice from an experienced fire safety engineer.</a:t>
            </a:r>
            <a:r>
              <a:rPr lang="en-AU" b="0" dirty="0" smtClean="0"/>
              <a:t/>
            </a:r>
            <a:br>
              <a:rPr lang="en-AU" b="0" dirty="0" smtClean="0"/>
            </a:br>
            <a:endParaRPr lang="en-AU" b="0" dirty="0" smtClean="0"/>
          </a:p>
        </p:txBody>
      </p:sp>
      <p:sp>
        <p:nvSpPr>
          <p:cNvPr id="4" name="Slide Number Placeholder 3"/>
          <p:cNvSpPr>
            <a:spLocks noGrp="1"/>
          </p:cNvSpPr>
          <p:nvPr>
            <p:ph type="sldNum" sz="quarter" idx="5"/>
          </p:nvPr>
        </p:nvSpPr>
        <p:spPr/>
        <p:txBody>
          <a:bodyPr/>
          <a:lstStyle/>
          <a:p>
            <a:fld id="{0E50A956-E16B-47C1-852D-BC3DD0564875}" type="slidenum">
              <a:rPr lang="en-AU" smtClean="0"/>
              <a:t>5</a:t>
            </a:fld>
            <a:endParaRPr lang="en-AU" dirty="0"/>
          </a:p>
        </p:txBody>
      </p:sp>
    </p:spTree>
    <p:extLst>
      <p:ext uri="{BB962C8B-B14F-4D97-AF65-F5344CB8AC3E}">
        <p14:creationId xmlns:p14="http://schemas.microsoft.com/office/powerpoint/2010/main" val="1630457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 the </a:t>
            </a:r>
            <a:r>
              <a:rPr lang="en-AU" dirty="0" smtClean="0"/>
              <a:t>2 buttons </a:t>
            </a:r>
            <a:r>
              <a:rPr lang="en-AU" dirty="0"/>
              <a:t>for the different Performance Requirements in Part </a:t>
            </a:r>
            <a:r>
              <a:rPr lang="en-AU" dirty="0" smtClean="0"/>
              <a:t>H3 </a:t>
            </a:r>
            <a:r>
              <a:rPr lang="en-AU" dirty="0"/>
              <a:t>of NCC Volume Two along the top of the main body of the slide.</a:t>
            </a:r>
          </a:p>
          <a:p>
            <a:r>
              <a:rPr lang="en-AU" dirty="0"/>
              <a:t>Click </a:t>
            </a:r>
            <a:r>
              <a:rPr lang="en-AU" dirty="0" smtClean="0"/>
              <a:t>the box </a:t>
            </a:r>
            <a:r>
              <a:rPr lang="en-AU" dirty="0"/>
              <a:t>to see the relevant excerpt from NCC Volume Two.</a:t>
            </a:r>
          </a:p>
          <a:p>
            <a:r>
              <a:rPr lang="en-AU" dirty="0"/>
              <a:t>Click on </a:t>
            </a:r>
            <a:r>
              <a:rPr lang="en-AU" dirty="0" smtClean="0"/>
              <a:t>the box </a:t>
            </a:r>
            <a:r>
              <a:rPr lang="en-AU" dirty="0"/>
              <a:t>a second time to see red lines/arrows that highlight certain parts of the text of that excerpt.</a:t>
            </a:r>
          </a:p>
          <a:p>
            <a:r>
              <a:rPr lang="en-AU" dirty="0"/>
              <a:t>Click on any red line/arrow to see a short expansion or explanation of the underlined text.</a:t>
            </a:r>
          </a:p>
          <a:p>
            <a:r>
              <a:rPr lang="en-AU" dirty="0"/>
              <a:t>Click on any red line/arrow a second time to collapse the expansion bubble.</a:t>
            </a:r>
          </a:p>
          <a:p>
            <a:r>
              <a:rPr lang="en-AU" dirty="0"/>
              <a:t>Click on the same Part button again to collapse the excerpt and red highlights.</a:t>
            </a:r>
          </a:p>
          <a:p>
            <a:endParaRPr lang="en-AU" dirty="0"/>
          </a:p>
          <a:p>
            <a:r>
              <a:rPr lang="en-AU" b="1" dirty="0"/>
              <a:t>Facilitator’s notes</a:t>
            </a:r>
          </a:p>
          <a:p>
            <a:r>
              <a:rPr lang="en-AU" b="0" dirty="0"/>
              <a:t>The purpose of this slide is to discuss the detail of the fire safety Performance Requirements in Part </a:t>
            </a:r>
            <a:r>
              <a:rPr lang="en-AU" b="0" dirty="0" smtClean="0"/>
              <a:t>H3 </a:t>
            </a:r>
            <a:r>
              <a:rPr lang="en-AU" b="0" dirty="0"/>
              <a:t>of NCC Volume Two. The text of both Performance Requirements is shown in full to allow for detailed discussion. Some elements of the requirements are highlighted and expanded on in the popup boxes. </a:t>
            </a:r>
          </a:p>
          <a:p>
            <a:endParaRPr lang="en-AU" b="0" dirty="0"/>
          </a:p>
          <a:p>
            <a:r>
              <a:rPr lang="en-AU" b="0" dirty="0"/>
              <a:t>This slide is designed to be used flexibly, so you can look at as much or as little of the available layers as you want to. These </a:t>
            </a:r>
            <a:r>
              <a:rPr lang="en-AU" b="0" dirty="0" smtClean="0"/>
              <a:t>fire </a:t>
            </a:r>
            <a:r>
              <a:rPr lang="en-AU" b="0" dirty="0"/>
              <a:t>safety provisions are reasonably simple and you may have discussed some of the detail on the previous slide, so you could decide to skip this slide entirely. However, you may also find it helpful to focus on the actual text of the requirements, and to look at Figure </a:t>
            </a:r>
            <a:r>
              <a:rPr lang="en-AU" b="0" dirty="0" smtClean="0"/>
              <a:t>H3P1 </a:t>
            </a:r>
            <a:r>
              <a:rPr lang="en-AU" b="0" dirty="0"/>
              <a:t>to illustrate what is considered a property boundary. Point out that this image represents a typical situation for many Class 1 buildings, but there are other many other possibilities.</a:t>
            </a:r>
          </a:p>
          <a:p>
            <a:endParaRPr lang="en-AU" b="0" dirty="0"/>
          </a:p>
          <a:p>
            <a:r>
              <a:rPr lang="en-AU" b="0" dirty="0"/>
              <a:t>Introduce the slide, and select the button for any Part you want to look at in detail. Discuss the excerpt and what it requires in terms of the performance of a Class 1 or Class 10 building. </a:t>
            </a:r>
          </a:p>
          <a:p>
            <a:endParaRPr lang="en-AU" b="0" dirty="0"/>
          </a:p>
          <a:p>
            <a:r>
              <a:rPr lang="en-AU" b="0" dirty="0"/>
              <a:t>If you want to, select the Part button again to bring up the highlights on the excerpt, and then click any red line/arrow to see a popup explanation or expansion of the highlighted element. Click the same element again to remove the popup. Note that you need to close all the popups before you dissolve each excerpt.</a:t>
            </a:r>
          </a:p>
          <a:p>
            <a:endParaRPr lang="en-AU" b="0" dirty="0"/>
          </a:p>
          <a:p>
            <a:r>
              <a:rPr lang="en-AU" b="0" dirty="0"/>
              <a:t>If the trainees are interested and you think it would be helpful, have them find the relevant Part in NCC Volume Two online, so that they can see it in context.</a:t>
            </a:r>
          </a:p>
          <a:p>
            <a:endParaRPr lang="en-AU" b="0" dirty="0"/>
          </a:p>
          <a:p>
            <a:r>
              <a:rPr lang="en-AU" b="0" dirty="0"/>
              <a:t>Note that the popup for the Variations arrow for </a:t>
            </a:r>
            <a:r>
              <a:rPr lang="en-AU" b="0" dirty="0" smtClean="0"/>
              <a:t>H3P1 </a:t>
            </a:r>
            <a:r>
              <a:rPr lang="en-AU" b="0" dirty="0"/>
              <a:t>Spread of fire may only be of interest if the trainees live and work in South Australia. It includes the definition of a brush fence.</a:t>
            </a:r>
          </a:p>
          <a:p>
            <a:endParaRPr lang="en-AU" b="0" dirty="0"/>
          </a:p>
          <a:p>
            <a:r>
              <a:rPr lang="en-AU" b="0" dirty="0"/>
              <a:t>Emphasise that as with any other application of the NCC, the Governing Requirements in Section </a:t>
            </a:r>
            <a:r>
              <a:rPr lang="en-AU" b="0" dirty="0" smtClean="0"/>
              <a:t>A </a:t>
            </a:r>
            <a:r>
              <a:rPr lang="en-AU" b="0" dirty="0"/>
              <a:t>also apply and must be complied with. For example, the building must be classified according to Part A6 Building classifications.</a:t>
            </a:r>
          </a:p>
          <a:p>
            <a:endParaRPr lang="en-AU" b="1" dirty="0"/>
          </a:p>
        </p:txBody>
      </p:sp>
      <p:sp>
        <p:nvSpPr>
          <p:cNvPr id="4" name="Slide Number Placeholder 3"/>
          <p:cNvSpPr>
            <a:spLocks noGrp="1"/>
          </p:cNvSpPr>
          <p:nvPr>
            <p:ph type="sldNum" sz="quarter" idx="5"/>
          </p:nvPr>
        </p:nvSpPr>
        <p:spPr/>
        <p:txBody>
          <a:bodyPr/>
          <a:lstStyle/>
          <a:p>
            <a:fld id="{0E50A956-E16B-47C1-852D-BC3DD0564875}" type="slidenum">
              <a:rPr lang="en-AU" smtClean="0"/>
              <a:t>6</a:t>
            </a:fld>
            <a:endParaRPr lang="en-AU" dirty="0"/>
          </a:p>
        </p:txBody>
      </p:sp>
    </p:spTree>
    <p:extLst>
      <p:ext uri="{BB962C8B-B14F-4D97-AF65-F5344CB8AC3E}">
        <p14:creationId xmlns:p14="http://schemas.microsoft.com/office/powerpoint/2010/main" val="2501034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just the question in the banner.</a:t>
            </a:r>
          </a:p>
          <a:p>
            <a:r>
              <a:rPr lang="en-AU" dirty="0"/>
              <a:t>Click once to bring in list of fire safety related </a:t>
            </a:r>
            <a:r>
              <a:rPr lang="en-AU" dirty="0" smtClean="0"/>
              <a:t>clauses </a:t>
            </a:r>
            <a:r>
              <a:rPr lang="en-AU" dirty="0"/>
              <a:t>on the left.</a:t>
            </a:r>
          </a:p>
          <a:p>
            <a:r>
              <a:rPr lang="en-AU" dirty="0"/>
              <a:t>Click a second time to see a general description of the </a:t>
            </a:r>
            <a:r>
              <a:rPr lang="en-AU" dirty="0" smtClean="0"/>
              <a:t>clauses </a:t>
            </a:r>
            <a:r>
              <a:rPr lang="en-AU" dirty="0"/>
              <a:t>in this Part on the right.</a:t>
            </a:r>
          </a:p>
          <a:p>
            <a:r>
              <a:rPr lang="en-AU" dirty="0"/>
              <a:t>Click a third time to dissolve the general description on the right.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each </a:t>
            </a:r>
            <a:r>
              <a:rPr lang="en-AU" dirty="0" smtClean="0"/>
              <a:t>clauses’ </a:t>
            </a:r>
            <a:r>
              <a:rPr lang="en-AU" dirty="0"/>
              <a:t>title once to see an expansion box on the right that summarises the fire safety related provisions in that </a:t>
            </a:r>
            <a:r>
              <a:rPr lang="en-AU" dirty="0" smtClean="0"/>
              <a:t>clause. If there’s a figure reference in the expansion box, click it to reveal the figure then click it again</a:t>
            </a:r>
            <a:r>
              <a:rPr lang="en-AU" baseline="0" dirty="0" smtClean="0"/>
              <a:t> to dissolve it.</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the </a:t>
            </a:r>
            <a:r>
              <a:rPr lang="en-AU" dirty="0" smtClean="0"/>
              <a:t>clauses</a:t>
            </a:r>
            <a:r>
              <a:rPr lang="en-AU" dirty="0"/>
              <a:t>’ title a second time to close the expansion box.</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DESCRIPTION BEFORE BRINGING UP THE NEXT ONE, AS THE DESCRIPTIONS WRITE OVER THE TOP OF EACH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description before bringing up the next one, then just click the button for the earlier </a:t>
            </a:r>
            <a:r>
              <a:rPr lang="en-AU" b="1" dirty="0" smtClean="0"/>
              <a:t>clause </a:t>
            </a:r>
            <a:r>
              <a:rPr lang="en-AU" b="1" dirty="0"/>
              <a:t>again to make its description dissolve.</a:t>
            </a:r>
          </a:p>
          <a:p>
            <a:endParaRPr lang="en-AU" dirty="0"/>
          </a:p>
          <a:p>
            <a:r>
              <a:rPr lang="en-AU" b="1" dirty="0"/>
              <a:t>Facilitators notes</a:t>
            </a:r>
          </a:p>
          <a:p>
            <a:r>
              <a:rPr lang="en-AU" dirty="0"/>
              <a:t>The purpose of this slide is to provide an overview of the DTS Provisions of Part </a:t>
            </a:r>
            <a:r>
              <a:rPr lang="en-AU" dirty="0" smtClean="0"/>
              <a:t>H3 </a:t>
            </a:r>
            <a:r>
              <a:rPr lang="en-AU" dirty="0"/>
              <a:t>Fire safety in NCC Volume Two. These are presented immediately after discussion of the Performance Requirements they relate to in order to reinforce the relationship between them</a:t>
            </a:r>
            <a:r>
              <a:rPr lang="en-AU" dirty="0" smtClean="0"/>
              <a:t>.</a:t>
            </a:r>
          </a:p>
          <a:p>
            <a:endParaRPr lang="en-AU" dirty="0" smtClean="0"/>
          </a:p>
          <a:p>
            <a:r>
              <a:rPr lang="en-AU" dirty="0" smtClean="0"/>
              <a:t>Most of the fire</a:t>
            </a:r>
            <a:r>
              <a:rPr lang="en-AU" baseline="0" dirty="0" smtClean="0"/>
              <a:t> safety DTS Provisions in Part H3 directly reference a DTS Provision in the Housing Provisions. The Part H3 descriptive text mentions the reference to the Housing Provisions and summarises the relevant content. </a:t>
            </a:r>
            <a:endParaRPr lang="en-AU" dirty="0"/>
          </a:p>
          <a:p>
            <a:endParaRPr lang="en-AU" dirty="0"/>
          </a:p>
          <a:p>
            <a:r>
              <a:rPr lang="en-AU" dirty="0"/>
              <a:t>Ask the question in the banner and give the trainees a chance to demonstrate what they know about the fire safety provisions of Part </a:t>
            </a:r>
            <a:r>
              <a:rPr lang="en-AU" dirty="0" smtClean="0"/>
              <a:t>H3 </a:t>
            </a:r>
            <a:r>
              <a:rPr lang="en-AU" dirty="0"/>
              <a:t>in NCC Volume </a:t>
            </a:r>
            <a:r>
              <a:rPr lang="en-AU" dirty="0" smtClean="0"/>
              <a:t>Two and the referenced Parts</a:t>
            </a:r>
            <a:r>
              <a:rPr lang="en-AU" baseline="0" dirty="0" smtClean="0"/>
              <a:t> in the Housing Provisions</a:t>
            </a:r>
            <a:r>
              <a:rPr lang="en-AU" dirty="0" smtClean="0"/>
              <a:t>. </a:t>
            </a:r>
            <a:r>
              <a:rPr lang="en-AU" dirty="0"/>
              <a:t>This makes it less likely that the more knowledgeable trainees will feel that they are being taught the basics.</a:t>
            </a:r>
          </a:p>
          <a:p>
            <a:endParaRPr lang="en-AU" dirty="0"/>
          </a:p>
          <a:p>
            <a:r>
              <a:rPr lang="en-AU" dirty="0"/>
              <a:t>When you are ready, click once to bring in the list of relevant </a:t>
            </a:r>
            <a:r>
              <a:rPr lang="en-AU" dirty="0" smtClean="0"/>
              <a:t>clauses </a:t>
            </a:r>
            <a:r>
              <a:rPr lang="en-AU" dirty="0"/>
              <a:t>and the general summary. Discuss the </a:t>
            </a:r>
            <a:r>
              <a:rPr lang="en-AU" dirty="0" smtClean="0"/>
              <a:t>clauses </a:t>
            </a:r>
            <a:r>
              <a:rPr lang="en-AU" dirty="0"/>
              <a:t>and the general summary.</a:t>
            </a:r>
          </a:p>
          <a:p>
            <a:endParaRPr lang="en-AU" dirty="0"/>
          </a:p>
          <a:p>
            <a:r>
              <a:rPr lang="en-AU" dirty="0"/>
              <a:t>Select any of </a:t>
            </a:r>
            <a:r>
              <a:rPr lang="en-AU" dirty="0" smtClean="0"/>
              <a:t>the clause </a:t>
            </a:r>
            <a:r>
              <a:rPr lang="en-AU" dirty="0"/>
              <a:t>titles to see an expansion box that describes the contents of that </a:t>
            </a:r>
            <a:r>
              <a:rPr lang="en-AU" dirty="0" smtClean="0"/>
              <a:t>clause.  </a:t>
            </a:r>
            <a:r>
              <a:rPr lang="en-AU" dirty="0"/>
              <a:t>This slide is designed to be flexible, so you can look at as many or as few of these expansion boxes as you think is helpful.</a:t>
            </a:r>
          </a:p>
          <a:p>
            <a:endParaRPr lang="en-AU" dirty="0"/>
          </a:p>
          <a:p>
            <a:r>
              <a:rPr lang="en-AU" dirty="0"/>
              <a:t>You may want to ask the trainees to look at the contents </a:t>
            </a:r>
            <a:r>
              <a:rPr lang="en-AU" dirty="0" smtClean="0"/>
              <a:t>listed </a:t>
            </a:r>
            <a:r>
              <a:rPr lang="en-AU" dirty="0"/>
              <a:t>for this Part in NCC Volume Two </a:t>
            </a:r>
            <a:r>
              <a:rPr lang="en-AU" dirty="0" smtClean="0"/>
              <a:t>and Part 9 in the Housing Provisions online </a:t>
            </a:r>
            <a:r>
              <a:rPr lang="en-AU" dirty="0"/>
              <a:t>to see the various relevant </a:t>
            </a:r>
            <a:r>
              <a:rPr lang="en-AU" dirty="0" smtClean="0"/>
              <a:t>clauses in their entirety.</a:t>
            </a:r>
            <a:endParaRPr lang="en-AU" dirty="0"/>
          </a:p>
          <a:p>
            <a:endParaRPr lang="en-AU" dirty="0"/>
          </a:p>
          <a:p>
            <a:r>
              <a:rPr lang="en-AU" dirty="0"/>
              <a:t>Note that later slides include activities related to the various </a:t>
            </a:r>
            <a:r>
              <a:rPr lang="en-AU" dirty="0" smtClean="0"/>
              <a:t>clauses</a:t>
            </a:r>
            <a:r>
              <a:rPr lang="en-AU" dirty="0"/>
              <a:t>, so there is no need to go into detail here.</a:t>
            </a:r>
          </a:p>
          <a:p>
            <a:endParaRPr lang="en-AU" dirty="0"/>
          </a:p>
          <a:p>
            <a:r>
              <a:rPr lang="en-AU" b="1" dirty="0"/>
              <a:t>Things you could discuss on this slide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 </a:t>
            </a:r>
            <a:r>
              <a:rPr lang="en-US" dirty="0" smtClean="0"/>
              <a:t>H3 </a:t>
            </a:r>
            <a:r>
              <a:rPr lang="en-US" dirty="0"/>
              <a:t>Fire safety</a:t>
            </a:r>
            <a:r>
              <a:rPr lang="en-US" sz="1200" dirty="0"/>
              <a:t> contains DTS Provisions for complying with the </a:t>
            </a:r>
            <a:r>
              <a:rPr lang="en-US" sz="1200" dirty="0" smtClean="0"/>
              <a:t>fire safety related Performance Requirements. That is  H3P1 Spread </a:t>
            </a:r>
            <a:r>
              <a:rPr lang="en-US" sz="1200" dirty="0"/>
              <a:t>of fire and </a:t>
            </a:r>
            <a:r>
              <a:rPr lang="en-US" sz="1200" dirty="0" smtClean="0"/>
              <a:t>H3P2 </a:t>
            </a:r>
            <a:r>
              <a:rPr lang="en-US" sz="1200" dirty="0"/>
              <a:t>Automatic warning for occupants</a:t>
            </a:r>
            <a:r>
              <a:rPr lang="en-US" sz="1200" dirty="0" smtClean="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Most</a:t>
            </a:r>
            <a:r>
              <a:rPr lang="en-US" sz="1200" baseline="0" dirty="0" smtClean="0"/>
              <a:t> of the DTS Provisions in Part H3 reference the DTS Provisions the Housing Provisions. </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Many of the provisions relate to the separation distances between buildings and structures and construction standards for situations in which these distances are not met, i.e. when the distance between buildings is less than the specified minimum distance</a:t>
            </a:r>
            <a:r>
              <a:rPr lang="en-US" sz="1200" dirty="0" smtClean="0"/>
              <a:t>.</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There are also provisions relating to separating walls between sole occupancy units (SOUs), to ensure that they resist the spread of fire.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indent="-171450">
              <a:buFont typeface="Arial" panose="020B0604020202020204" pitchFamily="34" charset="0"/>
              <a:buChar char="•"/>
            </a:pPr>
            <a:r>
              <a:rPr lang="en-AU" b="1" dirty="0"/>
              <a:t>Part </a:t>
            </a:r>
            <a:r>
              <a:rPr lang="en-AU" b="1" dirty="0" smtClean="0"/>
              <a:t>9.2 </a:t>
            </a:r>
            <a:r>
              <a:rPr lang="en-AU" b="1" dirty="0"/>
              <a:t>Fire separation of external walls </a:t>
            </a:r>
            <a:r>
              <a:rPr lang="en-AU" b="0" dirty="0"/>
              <a:t>talks about</a:t>
            </a:r>
            <a:r>
              <a:rPr lang="en-AU" b="0" dirty="0" smtClean="0"/>
              <a:t>:</a:t>
            </a:r>
            <a:endParaRPr lang="en-AU"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a:t>
            </a:r>
            <a:r>
              <a:rPr lang="en-AU" b="1" dirty="0"/>
              <a:t>encroachments</a:t>
            </a:r>
            <a:r>
              <a:rPr lang="en-AU" b="0" dirty="0"/>
              <a:t>” - An encroachment is something that </a:t>
            </a:r>
            <a:r>
              <a:rPr lang="en-US" dirty="0"/>
              <a:t>advances “beyond the usual or proper limits”. In this case, it means parts of the building that extends within the required separation distances. Some building elements, such as gutters and eaves can extend within these limits, as long as they are built to the required fire safety standard.</a:t>
            </a:r>
          </a:p>
          <a:p>
            <a:pPr marL="628650" lvl="1" indent="-171450">
              <a:buFont typeface="Arial" panose="020B0604020202020204" pitchFamily="34" charset="0"/>
              <a:buChar char="•"/>
            </a:pPr>
            <a:r>
              <a:rPr lang="en-AU" b="0" dirty="0"/>
              <a:t>“</a:t>
            </a:r>
            <a:r>
              <a:rPr lang="en-AU" b="1" dirty="0"/>
              <a:t>appurtenant”</a:t>
            </a:r>
            <a:r>
              <a:rPr lang="en-AU" dirty="0"/>
              <a:t> structures</a:t>
            </a:r>
            <a:r>
              <a:rPr lang="en-AU" b="0" dirty="0"/>
              <a:t> - An appurtenance is defined as “something accessory to another and more important thing” (Macquarie Dictionary). So, a structure that is appurtenant to a building, is related to it in some way. In this Part, the term often refers to a garage that is associated with a house. A house might need to be protected from the spread of fire from an appurtenant structure such as a garage associated with the house, or from a non-appurtenant structure, such as a shed on a neighbouring property boundary.</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AU" b="1" dirty="0"/>
              <a:t>Part </a:t>
            </a:r>
            <a:r>
              <a:rPr lang="en-AU" b="1" dirty="0" smtClean="0"/>
              <a:t>9.5 </a:t>
            </a:r>
            <a:r>
              <a:rPr lang="en-AU" b="1" dirty="0"/>
              <a:t>Smoke alarms and evacuation lighting</a:t>
            </a:r>
            <a:r>
              <a:rPr lang="en-AU" dirty="0"/>
              <a:t> talks about</a:t>
            </a:r>
            <a:r>
              <a:rPr lang="en-AU" b="1" dirty="0"/>
              <a:t>:</a:t>
            </a:r>
          </a:p>
          <a:p>
            <a:pPr marL="628650" lvl="1" indent="-171450">
              <a:buFont typeface="Arial" panose="020B0604020202020204" pitchFamily="34" charset="0"/>
              <a:buChar char="•"/>
            </a:pPr>
            <a:r>
              <a:rPr lang="en-AU" b="0" dirty="0"/>
              <a:t>Requirements for smoke alarms in Class 1a and Class 1b buildings.</a:t>
            </a:r>
          </a:p>
          <a:p>
            <a:pPr marL="628650" lvl="1" indent="-171450">
              <a:buFont typeface="Arial" panose="020B0604020202020204" pitchFamily="34" charset="0"/>
              <a:buChar char="•"/>
            </a:pPr>
            <a:r>
              <a:rPr lang="en-AU" b="0" dirty="0"/>
              <a:t>Requirements for emergency lighting in Class 1b buildings.</a:t>
            </a:r>
          </a:p>
          <a:p>
            <a:pPr marL="628650" lvl="1" indent="-171450">
              <a:buFont typeface="Arial" panose="020B0604020202020204" pitchFamily="34" charset="0"/>
              <a:buChar char="•"/>
            </a:pPr>
            <a:endParaRPr lang="en-AU"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When people are sleeping their sense of smell does not operate effectively, and they may not detect smoke. </a:t>
            </a:r>
            <a:r>
              <a:rPr lang="en-AU" sz="1200" b="0" dirty="0">
                <a:latin typeface="+mn-lt"/>
                <a:cs typeface="Arial" panose="020B0604020202020204" pitchFamily="34" charset="0"/>
              </a:rPr>
              <a:t>Part </a:t>
            </a:r>
            <a:r>
              <a:rPr lang="en-AU" sz="1200" b="0" dirty="0" smtClean="0">
                <a:latin typeface="+mn-lt"/>
                <a:cs typeface="Arial" panose="020B0604020202020204" pitchFamily="34" charset="0"/>
              </a:rPr>
              <a:t>9.5 </a:t>
            </a:r>
            <a:r>
              <a:rPr lang="en-AU" sz="1200" b="0" dirty="0">
                <a:latin typeface="+mn-lt"/>
                <a:cs typeface="Arial" panose="020B0604020202020204" pitchFamily="34" charset="0"/>
              </a:rPr>
              <a:t>also provides helpful explanatory information relating to smoke alarms.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171450" indent="-171450">
              <a:buFont typeface="Arial" panose="020B0604020202020204" pitchFamily="34" charset="0"/>
              <a:buChar char="•"/>
            </a:pPr>
            <a:r>
              <a:rPr lang="en-AU" sz="1200" dirty="0">
                <a:latin typeface="+mn-lt"/>
                <a:cs typeface="Arial" panose="020B0604020202020204" pitchFamily="34" charset="0"/>
              </a:rPr>
              <a:t>When deciding on</a:t>
            </a:r>
            <a:r>
              <a:rPr lang="en-AU" sz="1200" baseline="0" dirty="0">
                <a:latin typeface="+mn-lt"/>
                <a:cs typeface="Arial" panose="020B0604020202020204" pitchFamily="34" charset="0"/>
              </a:rPr>
              <a:t> the position of smoke alarms it is important to remember that they are intended to detect smoke before it reaches the sleeping occupants of the building. This is to ensure that occupants wake up and to allow time for the occupants to evacuate the building. Generally, this requires the smoke alarm to be located in a corridor between sleeping areas and living areas.</a:t>
            </a:r>
          </a:p>
          <a:p>
            <a:pPr marL="171450" indent="-171450">
              <a:buFont typeface="Arial" panose="020B0604020202020204" pitchFamily="34" charset="0"/>
              <a:buChar char="•"/>
            </a:pPr>
            <a:endParaRPr lang="en-AU" sz="1200" baseline="0" dirty="0">
              <a:latin typeface="+mn-lt"/>
              <a:cs typeface="Arial" panose="020B0604020202020204" pitchFamily="34" charset="0"/>
            </a:endParaRPr>
          </a:p>
          <a:p>
            <a:pPr marL="171450" indent="-171450">
              <a:buFont typeface="Arial" panose="020B0604020202020204" pitchFamily="34" charset="0"/>
              <a:buChar char="•"/>
            </a:pPr>
            <a:r>
              <a:rPr lang="en-AU" sz="1200" baseline="0" dirty="0">
                <a:latin typeface="+mn-lt"/>
                <a:cs typeface="Arial" panose="020B0604020202020204" pitchFamily="34" charset="0"/>
              </a:rPr>
              <a:t>In a Class 1b (i.e. a boarding house or short term accommodation), a lighting system must also be installed (and be activated by the smoke alarms) to assist occupants to evacuate in the event of a fire.  This is because the occupants are less likely to be familiar with the layout of the building and won’t necessarily be able to locate the exits easily in the case of a fire.</a:t>
            </a:r>
          </a:p>
          <a:p>
            <a:pPr marL="171450" indent="-171450">
              <a:buFont typeface="Arial" panose="020B0604020202020204" pitchFamily="34" charset="0"/>
              <a:buChar char="•"/>
            </a:pPr>
            <a:endParaRPr lang="en-AU" sz="1200" baseline="0" dirty="0">
              <a:latin typeface="+mn-lt"/>
              <a:cs typeface="Arial" panose="020B0604020202020204" pitchFamily="34" charset="0"/>
            </a:endParaRPr>
          </a:p>
          <a:p>
            <a:pPr marL="171450" indent="-171450">
              <a:buFont typeface="Arial" panose="020B0604020202020204" pitchFamily="34" charset="0"/>
              <a:buChar char="•"/>
            </a:pPr>
            <a:r>
              <a:rPr lang="en-AU" sz="1200" baseline="0" dirty="0">
                <a:latin typeface="+mn-lt"/>
                <a:cs typeface="Arial" panose="020B0604020202020204" pitchFamily="34" charset="0"/>
              </a:rPr>
              <a:t>Figure </a:t>
            </a:r>
            <a:r>
              <a:rPr lang="en-AU" sz="1200" baseline="0" dirty="0" smtClean="0">
                <a:latin typeface="+mn-lt"/>
                <a:cs typeface="Arial" panose="020B0604020202020204" pitchFamily="34" charset="0"/>
              </a:rPr>
              <a:t>9.5.2b (Housing Provisions) illustrates </a:t>
            </a:r>
            <a:r>
              <a:rPr lang="en-AU" sz="1200" baseline="0" dirty="0">
                <a:latin typeface="+mn-lt"/>
                <a:cs typeface="Arial" panose="020B0604020202020204" pitchFamily="34" charset="0"/>
              </a:rPr>
              <a:t>an example of how smoke alarms should  be located in a Class 1a building, where bedrooms are located in separate areas</a:t>
            </a:r>
            <a:r>
              <a:rPr lang="en-AU" sz="1200" baseline="0" dirty="0" smtClean="0">
                <a:latin typeface="+mn-lt"/>
                <a:cs typeface="Arial" panose="020B0604020202020204" pitchFamily="34" charset="0"/>
              </a:rPr>
              <a:t>.</a:t>
            </a:r>
          </a:p>
          <a:p>
            <a:pPr marL="171450" indent="-171450">
              <a:buFont typeface="Arial" panose="020B0604020202020204" pitchFamily="34" charset="0"/>
              <a:buChar char="•"/>
            </a:pPr>
            <a:endParaRPr lang="en-AU" sz="1200" baseline="0" dirty="0" smtClean="0">
              <a:latin typeface="+mn-l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smtClean="0">
                <a:latin typeface="+mn-lt"/>
                <a:cs typeface="Arial" panose="020B0604020202020204" pitchFamily="34" charset="0"/>
              </a:rPr>
              <a:t>Figure 9.5.3 (Housing Provisions) illustrates an example of how smoke alarms should  be located in a Class 1b building, where bedrooms are located in the same area.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aseline="0" dirty="0" smtClean="0">
              <a:latin typeface="+mn-l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smtClean="0">
                <a:latin typeface="+mn-lt"/>
                <a:cs typeface="Arial" panose="020B0604020202020204" pitchFamily="34" charset="0"/>
              </a:rPr>
              <a:t>Figure 9.4.2 (Housing Provisions) illustrates an example of separating wall and floor construction for a Class 1a and Class 10a building, and requirements for fire protection. </a:t>
            </a:r>
          </a:p>
          <a:p>
            <a:pPr marL="0" indent="0">
              <a:buFont typeface="Arial" panose="020B0604020202020204" pitchFamily="34" charset="0"/>
              <a:buNone/>
            </a:pPr>
            <a:endParaRPr lang="en-AU" sz="1200" baseline="0"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0E50A956-E16B-47C1-852D-BC3DD0564875}" type="slidenum">
              <a:rPr lang="en-AU" smtClean="0"/>
              <a:t>7</a:t>
            </a:fld>
            <a:endParaRPr lang="en-AU" dirty="0"/>
          </a:p>
        </p:txBody>
      </p:sp>
    </p:spTree>
    <p:extLst>
      <p:ext uri="{BB962C8B-B14F-4D97-AF65-F5344CB8AC3E}">
        <p14:creationId xmlns:p14="http://schemas.microsoft.com/office/powerpoint/2010/main" val="3765053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t>
            </a:r>
            <a:r>
              <a:rPr lang="en-AU" b="0" dirty="0" smtClean="0"/>
              <a:t>and</a:t>
            </a:r>
            <a:r>
              <a:rPr lang="en-AU" b="0" baseline="0" dirty="0" smtClean="0"/>
              <a:t> 4</a:t>
            </a:r>
            <a:r>
              <a:rPr lang="en-AU" b="0" dirty="0" smtClean="0"/>
              <a:t> </a:t>
            </a:r>
            <a:r>
              <a:rPr lang="en-AU" b="0" dirty="0"/>
              <a:t>question buttons on the left. </a:t>
            </a:r>
          </a:p>
          <a:p>
            <a:r>
              <a:rPr lang="en-AU" b="0" dirty="0"/>
              <a:t>Click each button to see the corresponding question on the right.</a:t>
            </a:r>
          </a:p>
          <a:p>
            <a:r>
              <a:rPr lang="en-AU" b="0" dirty="0"/>
              <a:t>Click the same button a second time to see the answer to the question at the bottom on the right in a blue box.</a:t>
            </a:r>
          </a:p>
          <a:p>
            <a:r>
              <a:rPr lang="en-AU" b="0" dirty="0"/>
              <a:t>Click the same button a third time to dissolve the question and answer. </a:t>
            </a:r>
          </a:p>
          <a:p>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ANSWER BEFORE BRINGING UP THE NEXT ONE, AS THE QUESTIONS AND ANSWERS WRITE OVER THE TOP OF EACH OTHER. Just keep</a:t>
            </a:r>
            <a:r>
              <a:rPr lang="en-AU" b="1" baseline="0" dirty="0"/>
              <a:t> clicking on the question –  the first click brings up the question, the second click brings up the answer, and the third click makes both disappear. Then repeat for the next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question and answer before bringing up the next one, then just click the button for the earlier question again to make it and its answer dissolve.</a:t>
            </a:r>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provide questions of trainees that actively engages them in using and interpreting the DTS Provisions in Part </a:t>
            </a:r>
            <a:r>
              <a:rPr lang="en-AU" dirty="0" smtClean="0"/>
              <a:t>9</a:t>
            </a:r>
            <a:r>
              <a:rPr lang="en-AU" baseline="0" dirty="0" smtClean="0"/>
              <a:t> Fire safety</a:t>
            </a:r>
            <a:r>
              <a:rPr lang="en-AU" dirty="0" smtClean="0"/>
              <a:t> of the Housing Provisions in </a:t>
            </a:r>
            <a:r>
              <a:rPr lang="en-AU" dirty="0"/>
              <a:t>detail. The relevant part number is generally given in each question to make the tasks quicker.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You can choose to ask trainees to complete as many or as few of the questions as you like</a:t>
            </a:r>
            <a:r>
              <a:rPr lang="en-AU"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 question and give the trainees’ time to find their answers in Part </a:t>
            </a:r>
            <a:r>
              <a:rPr lang="en-AU" dirty="0" smtClean="0"/>
              <a:t>9 of the</a:t>
            </a:r>
            <a:r>
              <a:rPr lang="en-AU" baseline="0" dirty="0" smtClean="0"/>
              <a:t> Housing Provisions</a:t>
            </a:r>
            <a:r>
              <a:rPr lang="en-AU" dirty="0" smtClean="0"/>
              <a:t>. </a:t>
            </a:r>
            <a:r>
              <a:rPr lang="en-AU" dirty="0"/>
              <a:t>Discuss their answers, emphasising correct interpretation of the provisions, including checking definitions and referring to other sections, other Volumes and referenced documents as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If you have the time, discuss the other provisions within each sub-Part and what their intention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b="1" dirty="0"/>
              <a:t>Questions &amp;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Question 1: </a:t>
            </a:r>
            <a:r>
              <a:rPr lang="en-AU" sz="1200" b="1" dirty="0"/>
              <a:t>According to Part </a:t>
            </a:r>
            <a:r>
              <a:rPr lang="en-AU" sz="1200" b="1" dirty="0" smtClean="0"/>
              <a:t>9.2 of the Housing Provisions, </a:t>
            </a:r>
            <a:r>
              <a:rPr lang="en-AU" sz="1200" b="1" dirty="0"/>
              <a:t>what distances are relevant when you are trying to determine whether an external wall of a Class 1 building requires fire-resisting construction?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a:t>Answer </a:t>
            </a:r>
            <a:r>
              <a:rPr lang="en-AU" sz="1200" b="1" dirty="0" smtClean="0"/>
              <a:t>1:</a:t>
            </a:r>
            <a:endParaRPr lang="en-AU" sz="1200" b="1" dirty="0"/>
          </a:p>
          <a:p>
            <a:pPr marL="171450" lvl="0" indent="-171450">
              <a:buFont typeface="Arial" panose="020B0604020202020204" pitchFamily="34" charset="0"/>
              <a:buChar char="•"/>
              <a:defRPr/>
            </a:pPr>
            <a:r>
              <a:rPr lang="en-AU" sz="1200" dirty="0"/>
              <a:t>Part </a:t>
            </a:r>
            <a:r>
              <a:rPr lang="en-AU" sz="1200" dirty="0" smtClean="0"/>
              <a:t>9.2.1 </a:t>
            </a:r>
            <a:r>
              <a:rPr lang="en-AU" sz="1200" dirty="0"/>
              <a:t>External walls of Class 1 buildings</a:t>
            </a:r>
          </a:p>
          <a:p>
            <a:pPr marL="171450" lvl="0" indent="-171450">
              <a:buFont typeface="Arial" panose="020B0604020202020204" pitchFamily="34" charset="0"/>
              <a:buChar char="•"/>
              <a:defRPr/>
            </a:pPr>
            <a:r>
              <a:rPr lang="en-AU" sz="1200" dirty="0"/>
              <a:t>Must comply with the provisions of Part </a:t>
            </a:r>
            <a:r>
              <a:rPr lang="en-AU" sz="1200" dirty="0" smtClean="0"/>
              <a:t>9.2.3 (Fire-resisting </a:t>
            </a:r>
            <a:r>
              <a:rPr lang="en-AU" sz="1200" dirty="0"/>
              <a:t>construction) if the wall </a:t>
            </a:r>
            <a:r>
              <a:rPr lang="en-AU" sz="1200" dirty="0" smtClean="0"/>
              <a:t>is less than:</a:t>
            </a:r>
            <a:endParaRPr lang="en-AU" sz="1200" dirty="0"/>
          </a:p>
          <a:p>
            <a:pPr marL="628650" lvl="1" indent="-171450">
              <a:defRPr/>
            </a:pPr>
            <a:r>
              <a:rPr lang="en-AU" sz="1200" dirty="0"/>
              <a:t>(a) 900 mm from an allotment boundary, other than the boundary adjoining a road or other public space, or</a:t>
            </a:r>
          </a:p>
          <a:p>
            <a:pPr marL="628650" lvl="1" indent="-171450">
              <a:defRPr/>
            </a:pPr>
            <a:r>
              <a:rPr lang="en-AU" sz="1200" dirty="0"/>
              <a:t>(b) 1.8 m from another building on the same allotment other than a Class 10 building associated with the Class 1 building or a detached part of the same Class 1 building.</a:t>
            </a:r>
          </a:p>
          <a:p>
            <a:pPr marL="171450" indent="-171450">
              <a:buFont typeface="Arial" panose="020B0604020202020204" pitchFamily="34" charset="0"/>
              <a:buChar cha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a:t>
            </a:r>
            <a:r>
              <a:rPr lang="en-AU" b="1" dirty="0" smtClean="0"/>
              <a:t>2: </a:t>
            </a:r>
            <a:r>
              <a:rPr lang="en-AU" sz="1200" b="1" dirty="0"/>
              <a:t>According to Part </a:t>
            </a:r>
            <a:r>
              <a:rPr lang="en-AU" sz="1200" b="1" dirty="0" smtClean="0"/>
              <a:t>9.2 of</a:t>
            </a:r>
            <a:r>
              <a:rPr lang="en-AU" sz="1200" b="1" baseline="0" dirty="0" smtClean="0"/>
              <a:t> the Housing Provisions</a:t>
            </a:r>
            <a:r>
              <a:rPr lang="en-AU" sz="1200" b="1" dirty="0" smtClean="0"/>
              <a:t>, </a:t>
            </a:r>
            <a:r>
              <a:rPr lang="en-AU" sz="1200" b="1" dirty="0"/>
              <a:t>what options do you have for the materials used in an external wall that must have a fire-resisting construction?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t>Answer </a:t>
            </a:r>
            <a:r>
              <a:rPr lang="en-AU" sz="1200" b="1" dirty="0" smtClean="0"/>
              <a:t>2:</a:t>
            </a:r>
            <a:endParaRPr lang="en-AU" sz="1200" b="1" dirty="0"/>
          </a:p>
          <a:p>
            <a:pPr marL="171450" lvl="0" indent="-171450">
              <a:buFont typeface="Arial" panose="020B0604020202020204" pitchFamily="34" charset="0"/>
              <a:buChar char="•"/>
              <a:defRPr/>
            </a:pPr>
            <a:r>
              <a:rPr lang="en-AU" sz="1200" dirty="0" smtClean="0"/>
              <a:t>Part 9.2.3 Construction </a:t>
            </a:r>
            <a:r>
              <a:rPr lang="en-AU" sz="1200" dirty="0"/>
              <a:t>of external walls, Clause </a:t>
            </a:r>
            <a:r>
              <a:rPr lang="en-AU" sz="1200" dirty="0" smtClean="0"/>
              <a:t>(2)</a:t>
            </a:r>
            <a:endParaRPr lang="en-AU" sz="1200" dirty="0"/>
          </a:p>
          <a:p>
            <a:pPr marL="171450" lvl="0" indent="-171450">
              <a:buFont typeface="Arial" panose="020B0604020202020204" pitchFamily="34" charset="0"/>
              <a:buChar char="•"/>
              <a:defRPr/>
            </a:pPr>
            <a:r>
              <a:rPr lang="en-AU" sz="1200" dirty="0"/>
              <a:t>An external wall that must be fire-resisting can be of:</a:t>
            </a:r>
          </a:p>
          <a:p>
            <a:pPr marL="628650" lvl="1" indent="-171450">
              <a:buFont typeface="Arial" panose="020B0604020202020204" pitchFamily="34" charset="0"/>
              <a:buChar char="•"/>
              <a:defRPr/>
            </a:pPr>
            <a:r>
              <a:rPr lang="en-AU" sz="1200" dirty="0"/>
              <a:t>Materials with an FRL of not less than 60/60/60 when tested from the outside, OR</a:t>
            </a:r>
          </a:p>
          <a:p>
            <a:pPr marL="628650" lvl="1" indent="-171450">
              <a:buFont typeface="Arial" panose="020B0604020202020204" pitchFamily="34" charset="0"/>
              <a:buChar char="•"/>
              <a:defRPr/>
            </a:pPr>
            <a:r>
              <a:rPr lang="en-AU" sz="1200" dirty="0"/>
              <a:t>Masonry-veneer construction in which the external masonry veneer is not less than 90 mm thick, OR</a:t>
            </a:r>
          </a:p>
          <a:p>
            <a:pPr marL="628650" lvl="1" indent="-171450">
              <a:buFont typeface="Arial" panose="020B0604020202020204" pitchFamily="34" charset="0"/>
              <a:buChar char="•"/>
              <a:defRPr/>
            </a:pPr>
            <a:r>
              <a:rPr lang="en-AU" sz="1200" dirty="0"/>
              <a:t>Masonry construction not less than 90 mm thick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dirty="0"/>
          </a:p>
          <a:p>
            <a:pPr marL="0" marR="0" lvl="0" indent="0" algn="l" defTabSz="914400" rtl="0" eaLnBrk="1" fontAlgn="auto" latinLnBrk="0" hangingPunct="1">
              <a:lnSpc>
                <a:spcPct val="100000"/>
              </a:lnSpc>
              <a:spcBef>
                <a:spcPts val="200"/>
              </a:spcBef>
              <a:spcAft>
                <a:spcPts val="200"/>
              </a:spcAft>
              <a:buClrTx/>
              <a:buSzTx/>
              <a:buFontTx/>
              <a:buNone/>
              <a:tabLst/>
              <a:defRPr/>
            </a:pPr>
            <a:r>
              <a:rPr lang="en-AU" b="1" dirty="0"/>
              <a:t>Question </a:t>
            </a:r>
            <a:r>
              <a:rPr lang="en-AU" b="1" dirty="0" smtClean="0"/>
              <a:t>3: </a:t>
            </a:r>
            <a:r>
              <a:rPr lang="en-AU" sz="1200" b="1" dirty="0"/>
              <a:t>According to Part </a:t>
            </a:r>
            <a:r>
              <a:rPr lang="en-AU" sz="1200" b="1" dirty="0" smtClean="0"/>
              <a:t>9.3 of the Housing Provisions, </a:t>
            </a:r>
            <a:r>
              <a:rPr lang="en-AU" sz="1200" b="1" dirty="0"/>
              <a:t>what requirements apply to combustible roof lights that are installed in a roof or part of a roof that is required to have a non-combustible covering?</a:t>
            </a:r>
          </a:p>
          <a:p>
            <a:pPr lvl="0">
              <a:spcBef>
                <a:spcPts val="200"/>
              </a:spcBef>
              <a:spcAft>
                <a:spcPts val="200"/>
              </a:spcAft>
              <a:defRPr/>
            </a:pPr>
            <a:endParaRPr lang="en-AU" b="1" dirty="0"/>
          </a:p>
          <a:p>
            <a:pPr lvl="0">
              <a:spcBef>
                <a:spcPts val="200"/>
              </a:spcBef>
              <a:spcAft>
                <a:spcPts val="200"/>
              </a:spcAft>
              <a:defRPr/>
            </a:pPr>
            <a:r>
              <a:rPr lang="en-AU" b="1" dirty="0"/>
              <a:t>Answer </a:t>
            </a:r>
            <a:r>
              <a:rPr lang="en-AU" b="1" dirty="0" smtClean="0"/>
              <a:t>3:</a:t>
            </a:r>
            <a:endParaRPr lang="en-AU" b="1" dirty="0"/>
          </a:p>
          <a:p>
            <a:pPr marL="171450" lvl="0" indent="-171450">
              <a:buFont typeface="Arial" panose="020B0604020202020204" pitchFamily="34" charset="0"/>
              <a:buChar char="•"/>
              <a:defRPr/>
            </a:pPr>
            <a:r>
              <a:rPr lang="en-AU" sz="1200" dirty="0">
                <a:latin typeface="+mn-lt"/>
              </a:rPr>
              <a:t>Part </a:t>
            </a:r>
            <a:r>
              <a:rPr lang="en-AU" sz="1200" dirty="0" smtClean="0">
                <a:latin typeface="+mn-lt"/>
              </a:rPr>
              <a:t>9.3.3 </a:t>
            </a:r>
            <a:r>
              <a:rPr lang="en-AU" sz="1200" dirty="0">
                <a:latin typeface="+mn-lt"/>
              </a:rPr>
              <a:t>Roof lights</a:t>
            </a:r>
          </a:p>
          <a:p>
            <a:pPr marL="171450" lvl="0" indent="-171450">
              <a:buFont typeface="Arial" panose="020B0604020202020204" pitchFamily="34" charset="0"/>
              <a:buChar char="•"/>
              <a:defRPr/>
            </a:pPr>
            <a:r>
              <a:rPr lang="en-AU" sz="1200" dirty="0">
                <a:latin typeface="+mn-lt"/>
              </a:rPr>
              <a:t>The roof lights must:</a:t>
            </a:r>
          </a:p>
          <a:p>
            <a:pPr marL="628650" lvl="1" indent="-171450">
              <a:buFont typeface="Arial" panose="020B0604020202020204" pitchFamily="34" charset="0"/>
              <a:buChar char="•"/>
              <a:defRPr/>
            </a:pPr>
            <a:r>
              <a:rPr lang="en-AU" sz="1200" dirty="0">
                <a:latin typeface="+mn-lt"/>
              </a:rPr>
              <a:t>Have an aggregate area not more than 20% of the roof or part of the roof, and</a:t>
            </a:r>
          </a:p>
          <a:p>
            <a:pPr marL="628650" lvl="1" indent="-171450">
              <a:buFont typeface="Arial" panose="020B0604020202020204" pitchFamily="34" charset="0"/>
              <a:buChar char="•"/>
              <a:defRPr/>
            </a:pPr>
            <a:r>
              <a:rPr lang="en-AU" sz="1200" dirty="0">
                <a:latin typeface="+mn-lt"/>
              </a:rPr>
              <a:t>Be not less than 900 mm from the vertical projection of a separating wall extending to the underside of the roof covering</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a:t>
            </a:r>
            <a:r>
              <a:rPr lang="en-AU" b="1" dirty="0" smtClean="0"/>
              <a:t>4: </a:t>
            </a:r>
            <a:r>
              <a:rPr lang="en-AU" sz="1200" b="1" dirty="0"/>
              <a:t>According to Part </a:t>
            </a:r>
            <a:r>
              <a:rPr lang="en-AU" sz="1200" b="1" dirty="0" smtClean="0"/>
              <a:t>9.5 of the Housing Provisions, </a:t>
            </a:r>
            <a:r>
              <a:rPr lang="en-AU" sz="1200" b="1" dirty="0"/>
              <a:t>what Australian Standards apply to smoke alarms installed in Class 1 and Class 10 buildings, in different circumstances?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t>Answer </a:t>
            </a:r>
            <a:r>
              <a:rPr lang="en-AU" sz="1200" b="1" dirty="0" smtClean="0"/>
              <a:t>4:</a:t>
            </a:r>
            <a:endParaRPr lang="en-AU" sz="1200" b="1" dirty="0"/>
          </a:p>
          <a:p>
            <a:pPr marL="171450" lvl="0" indent="-171450">
              <a:buFont typeface="Arial" panose="020B0604020202020204" pitchFamily="34" charset="0"/>
              <a:buChar char="•"/>
              <a:defRPr/>
            </a:pPr>
            <a:r>
              <a:rPr lang="en-AU" sz="1200" dirty="0">
                <a:latin typeface="+mn-lt"/>
              </a:rPr>
              <a:t>Part </a:t>
            </a:r>
            <a:r>
              <a:rPr lang="en-AU" sz="1200" dirty="0" smtClean="0">
                <a:latin typeface="+mn-lt"/>
              </a:rPr>
              <a:t>9.5.1 </a:t>
            </a:r>
            <a:r>
              <a:rPr lang="en-AU" sz="1200" dirty="0">
                <a:latin typeface="+mn-lt"/>
              </a:rPr>
              <a:t>Smoke alarm requirements</a:t>
            </a:r>
          </a:p>
          <a:p>
            <a:pPr marL="171450" lvl="0" indent="-171450">
              <a:buFont typeface="Arial" panose="020B0604020202020204" pitchFamily="34" charset="0"/>
              <a:buChar char="•"/>
              <a:defRPr/>
            </a:pPr>
            <a:r>
              <a:rPr lang="en-AU" sz="1200" dirty="0">
                <a:latin typeface="+mn-lt"/>
              </a:rPr>
              <a:t>Smoke alarms must comply with:</a:t>
            </a:r>
          </a:p>
          <a:p>
            <a:pPr marL="628650" lvl="1" indent="-171450">
              <a:buFont typeface="Arial" panose="020B0604020202020204" pitchFamily="34" charset="0"/>
              <a:buChar char="•"/>
              <a:defRPr/>
            </a:pPr>
            <a:r>
              <a:rPr lang="en-AU" sz="1200" i="1" dirty="0">
                <a:latin typeface="+mn-lt"/>
              </a:rPr>
              <a:t>AS 3786 Smoke alarms using scattered light, transmitted light or ionization</a:t>
            </a:r>
            <a:r>
              <a:rPr lang="en-AU" sz="1200" dirty="0">
                <a:latin typeface="+mn-lt"/>
              </a:rPr>
              <a:t>, OR</a:t>
            </a:r>
          </a:p>
          <a:p>
            <a:pPr marL="628650" lvl="1" indent="-171450">
              <a:buFont typeface="Arial" panose="020B0604020202020204" pitchFamily="34" charset="0"/>
              <a:buChar char="•"/>
              <a:defRPr/>
            </a:pPr>
            <a:r>
              <a:rPr lang="en-AU" sz="1200" i="1" dirty="0">
                <a:latin typeface="+mn-lt"/>
              </a:rPr>
              <a:t>AS 1670.1 Fire detection, warning, control and intercom systems – System design, installation and commissioning – Fire</a:t>
            </a:r>
            <a:r>
              <a:rPr lang="en-AU" sz="1200" dirty="0">
                <a:latin typeface="+mn-lt"/>
              </a:rPr>
              <a:t>, when the smoke alarm is installed in a private garage where the use of the area is likely to result in spurious signals (provided that smoke alarms that comply with AS 3786 are installed elsewhere in the Class 1 building)</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8</a:t>
            </a:fld>
            <a:endParaRPr lang="en-AU" dirty="0"/>
          </a:p>
        </p:txBody>
      </p:sp>
    </p:spTree>
    <p:extLst>
      <p:ext uri="{BB962C8B-B14F-4D97-AF65-F5344CB8AC3E}">
        <p14:creationId xmlns:p14="http://schemas.microsoft.com/office/powerpoint/2010/main" val="1989198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 the question below it and the image on the right all visible on the slide.</a:t>
            </a:r>
          </a:p>
          <a:p>
            <a:r>
              <a:rPr lang="en-AU" dirty="0"/>
              <a:t>Press Enter to bring up the answer to the question in a blue highlight box at the bottom of the slide. At the same time, the recommended position for </a:t>
            </a:r>
            <a:r>
              <a:rPr lang="en-AU" dirty="0" smtClean="0"/>
              <a:t>2 </a:t>
            </a:r>
            <a:r>
              <a:rPr lang="en-AU" dirty="0"/>
              <a:t>smoke alarms is displayed on the image</a:t>
            </a:r>
            <a:r>
              <a:rPr lang="en-AU" dirty="0" smtClean="0"/>
              <a:t>.</a:t>
            </a:r>
            <a:endParaRPr lang="en-AU" dirty="0"/>
          </a:p>
          <a:p>
            <a:endParaRPr lang="en-AU" dirty="0"/>
          </a:p>
          <a:p>
            <a:r>
              <a:rPr lang="en-AU" b="1" dirty="0"/>
              <a:t>Facilitators notes</a:t>
            </a:r>
          </a:p>
          <a:p>
            <a:r>
              <a:rPr lang="en-AU" dirty="0"/>
              <a:t>The purpose of this slide is to provide a simple</a:t>
            </a:r>
            <a:r>
              <a:rPr lang="en-AU" baseline="0" dirty="0"/>
              <a:t> activity to </a:t>
            </a:r>
            <a:r>
              <a:rPr lang="en-AU" dirty="0"/>
              <a:t>review and discuss the considerations for placement of smoke alarms in Class 1a buildings.  </a:t>
            </a:r>
          </a:p>
          <a:p>
            <a:endParaRPr lang="en-AU" dirty="0"/>
          </a:p>
          <a:p>
            <a:r>
              <a:rPr lang="en-AU" dirty="0"/>
              <a:t>It allows for discussion of the key requirements, such as the need to have a smoke alarm along any hallway that contains a bedroom. The answer reflects this requirement and the fact that in such cases, the smoke alarms must be interconnected, i.e. if one is triggered, then the other/s must also be triggered automatically.</a:t>
            </a:r>
          </a:p>
          <a:p>
            <a:endParaRPr lang="en-AU" dirty="0"/>
          </a:p>
          <a:p>
            <a:r>
              <a:rPr lang="en-AU" dirty="0"/>
              <a:t>Ask the question on the slide and discuss the trainees’ answers. </a:t>
            </a:r>
          </a:p>
          <a:p>
            <a:endParaRPr lang="en-AU" dirty="0"/>
          </a:p>
          <a:p>
            <a:r>
              <a:rPr lang="en-AU" dirty="0"/>
              <a:t>At the appropriate time, bring up the answer to the question and discuss.  </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9</a:t>
            </a:fld>
            <a:endParaRPr lang="en-AU" dirty="0"/>
          </a:p>
        </p:txBody>
      </p:sp>
    </p:spTree>
    <p:extLst>
      <p:ext uri="{BB962C8B-B14F-4D97-AF65-F5344CB8AC3E}">
        <p14:creationId xmlns:p14="http://schemas.microsoft.com/office/powerpoint/2010/main" val="3109818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11.png"/><Relationship Id="rId5" Type="http://schemas.openxmlformats.org/officeDocument/2006/relationships/image" Target="../media/image6.jpg"/><Relationship Id="rId4"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2.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13.png"/><Relationship Id="rId5" Type="http://schemas.openxmlformats.org/officeDocument/2006/relationships/image" Target="../media/image6.jpg"/><Relationship Id="rId4" Type="http://schemas.openxmlformats.org/officeDocument/2006/relationships/image" Target="../media/image7.jp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4.jpeg"/><Relationship Id="rId7"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2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4.jpeg"/><Relationship Id="rId4" Type="http://schemas.openxmlformats.org/officeDocument/2006/relationships/image" Target="../media/image15.jpeg"/><Relationship Id="rId9" Type="http://schemas.openxmlformats.org/officeDocument/2006/relationships/image" Target="../media/image3.jpeg"/></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8.png"/><Relationship Id="rId7"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ags" Target="../tags/tag2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7.jp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2.xml"/><Relationship Id="rId1" Type="http://schemas.openxmlformats.org/officeDocument/2006/relationships/tags" Target="../tags/tag30.xml"/><Relationship Id="rId5" Type="http://schemas.openxmlformats.org/officeDocument/2006/relationships/image" Target="../media/image1.jpeg"/><Relationship Id="rId4" Type="http://schemas.openxmlformats.org/officeDocument/2006/relationships/image" Target="../media/image21.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2.xml"/><Relationship Id="rId1" Type="http://schemas.openxmlformats.org/officeDocument/2006/relationships/tags" Target="../tags/tag31.xml"/><Relationship Id="rId6" Type="http://schemas.openxmlformats.org/officeDocument/2006/relationships/image" Target="../media/image22.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Master" Target="../slideMasters/slideMaster2.xml"/><Relationship Id="rId1" Type="http://schemas.openxmlformats.org/officeDocument/2006/relationships/tags" Target="../tags/tag32.xml"/><Relationship Id="rId5" Type="http://schemas.openxmlformats.org/officeDocument/2006/relationships/image" Target="../media/image25.jpeg"/><Relationship Id="rId4" Type="http://schemas.openxmlformats.org/officeDocument/2006/relationships/image" Target="../media/image24.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2.xml"/><Relationship Id="rId1" Type="http://schemas.openxmlformats.org/officeDocument/2006/relationships/tags" Target="../tags/tag34.xml"/><Relationship Id="rId6" Type="http://schemas.openxmlformats.org/officeDocument/2006/relationships/image" Target="../media/image26.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2.xml"/><Relationship Id="rId1" Type="http://schemas.openxmlformats.org/officeDocument/2006/relationships/tags" Target="../tags/tag35.xml"/><Relationship Id="rId5" Type="http://schemas.openxmlformats.org/officeDocument/2006/relationships/image" Target="../media/image1.jpeg"/><Relationship Id="rId4" Type="http://schemas.openxmlformats.org/officeDocument/2006/relationships/image" Target="../media/image27.jpe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Master" Target="../slideMasters/slideMaster2.xml"/><Relationship Id="rId1" Type="http://schemas.openxmlformats.org/officeDocument/2006/relationships/tags" Target="../tags/tag3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ags" Target="../tags/tag46.xml"/><Relationship Id="rId6" Type="http://schemas.openxmlformats.org/officeDocument/2006/relationships/image" Target="../media/image29.jpeg"/><Relationship Id="rId5" Type="http://schemas.openxmlformats.org/officeDocument/2006/relationships/image" Target="../media/image6.jpg"/><Relationship Id="rId4" Type="http://schemas.openxmlformats.org/officeDocument/2006/relationships/image" Target="../media/image7.jp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Slide with text">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Main slide text">
            <a:extLst>
              <a:ext uri="{FF2B5EF4-FFF2-40B4-BE49-F238E27FC236}">
                <a16:creationId xmlns="" xmlns:a16="http://schemas.microsoft.com/office/drawing/2014/main" id="{8F87CAC9-08C4-4C4F-BF83-40751681DF68}"/>
              </a:ext>
            </a:extLst>
          </p:cNvPr>
          <p:cNvSpPr>
            <a:spLocks noGrp="1"/>
          </p:cNvSpPr>
          <p:nvPr>
            <p:ph type="body" sz="quarter" idx="10" hasCustomPrompt="1"/>
          </p:nvPr>
        </p:nvSpPr>
        <p:spPr>
          <a:xfrm>
            <a:off x="334963" y="2006600"/>
            <a:ext cx="11522075"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Title">
            <a:extLst>
              <a:ext uri="{FF2B5EF4-FFF2-40B4-BE49-F238E27FC236}">
                <a16:creationId xmlns="" xmlns:a16="http://schemas.microsoft.com/office/drawing/2014/main"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Tree>
    <p:custDataLst>
      <p:tags r:id="rId1"/>
    </p:custDataLst>
    <p:extLst>
      <p:ext uri="{BB962C8B-B14F-4D97-AF65-F5344CB8AC3E}">
        <p14:creationId xmlns:p14="http://schemas.microsoft.com/office/powerpoint/2010/main" val="1162486141"/>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52" userDrawn="1">
          <p15:clr>
            <a:srgbClr val="FBAE40"/>
          </p15:clr>
        </p15:guide>
        <p15:guide id="3" orient="horz" pos="4133" userDrawn="1">
          <p15:clr>
            <a:srgbClr val="FBAE40"/>
          </p15:clr>
        </p15:guide>
        <p15:guide id="4" pos="7469" userDrawn="1">
          <p15:clr>
            <a:srgbClr val="FBAE40"/>
          </p15:clr>
        </p15:guide>
        <p15:guide id="5" pos="3840" userDrawn="1">
          <p15:clr>
            <a:srgbClr val="FBAE40"/>
          </p15:clr>
        </p15:guide>
        <p15:guide id="6" pos="211" userDrawn="1">
          <p15:clr>
            <a:srgbClr val="FBAE40"/>
          </p15:clr>
        </p15:guide>
        <p15:guide id="7" pos="75" userDrawn="1">
          <p15:clr>
            <a:srgbClr val="FBAE40"/>
          </p15:clr>
        </p15:guide>
        <p15:guide id="8" orient="horz" pos="731" userDrawn="1">
          <p15:clr>
            <a:srgbClr val="FBAE40"/>
          </p15:clr>
        </p15:guide>
        <p15:guide id="9" pos="61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l One final slide">
    <p:spTree>
      <p:nvGrpSpPr>
        <p:cNvPr id="1" name=""/>
        <p:cNvGrpSpPr/>
        <p:nvPr/>
      </p:nvGrpSpPr>
      <p:grpSpPr>
        <a:xfrm>
          <a:off x="0" y="0"/>
          <a:ext cx="0" cy="0"/>
          <a:chOff x="0" y="0"/>
          <a:chExt cx="0" cy="0"/>
        </a:xfrm>
      </p:grpSpPr>
      <p:sp>
        <p:nvSpPr>
          <p:cNvPr id="8" name="Blue background">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lide Title">
            <a:extLst>
              <a:ext uri="{FF2B5EF4-FFF2-40B4-BE49-F238E27FC236}">
                <a16:creationId xmlns="" xmlns:a16="http://schemas.microsoft.com/office/drawing/2014/main" id="{E6BE14E1-748E-4B5B-B480-99A51401201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3" name="Banner Logo" descr="NCC Volume One Logo. A stylised multi-storey building in bright blue.">
            <a:extLst>
              <a:ext uri="{FF2B5EF4-FFF2-40B4-BE49-F238E27FC236}">
                <a16:creationId xmlns="" xmlns:a16="http://schemas.microsoft.com/office/drawing/2014/main" id="{FA7DE926-4B22-4669-B4C2-856FB0FFA7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73200" y="73888"/>
            <a:ext cx="1622361" cy="1622361"/>
          </a:xfrm>
          <a:prstGeom prst="rect">
            <a:avLst/>
          </a:prstGeom>
        </p:spPr>
      </p:pic>
      <p:pic>
        <p:nvPicPr>
          <p:cNvPr id="6" name="Volume One Logo" descr="Icon&#10;&#10;Description automatically generated">
            <a:extLst>
              <a:ext uri="{FF2B5EF4-FFF2-40B4-BE49-F238E27FC236}">
                <a16:creationId xmlns="" xmlns:a16="http://schemas.microsoft.com/office/drawing/2014/main" id="{B89A5013-DABC-4F5F-ACA8-674496E9B9E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80" r="6" b="2027"/>
          <a:stretch/>
        </p:blipFill>
        <p:spPr>
          <a:xfrm>
            <a:off x="1328955" y="2830249"/>
            <a:ext cx="2593451" cy="2673646"/>
          </a:xfrm>
          <a:prstGeom prst="rect">
            <a:avLst/>
          </a:prstGeom>
        </p:spPr>
      </p:pic>
      <p:pic>
        <p:nvPicPr>
          <p:cNvPr id="12" name="Volume Two Logo" descr="A close up of a sign&#10;&#10;Description automatically generated">
            <a:extLst>
              <a:ext uri="{FF2B5EF4-FFF2-40B4-BE49-F238E27FC236}">
                <a16:creationId xmlns="" xmlns:a16="http://schemas.microsoft.com/office/drawing/2014/main" id="{DBDDCF4B-5DD8-4960-90E5-C67DE5E079E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4803293" y="2830249"/>
            <a:ext cx="2593452" cy="2673646"/>
          </a:xfrm>
          <a:prstGeom prst="rect">
            <a:avLst/>
          </a:prstGeom>
        </p:spPr>
      </p:pic>
      <p:pic>
        <p:nvPicPr>
          <p:cNvPr id="11" name="Volume Three Logo" descr="Icon&#10;&#10;Description automatically generated">
            <a:extLst>
              <a:ext uri="{FF2B5EF4-FFF2-40B4-BE49-F238E27FC236}">
                <a16:creationId xmlns="" xmlns:a16="http://schemas.microsoft.com/office/drawing/2014/main" id="{C7E61D5D-BDE5-4537-B3C6-7A5BC280A62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7" b="3911"/>
          <a:stretch/>
        </p:blipFill>
        <p:spPr>
          <a:xfrm>
            <a:off x="8277635" y="2830249"/>
            <a:ext cx="2585410" cy="2673646"/>
          </a:xfrm>
          <a:prstGeom prst="rect">
            <a:avLst/>
          </a:prstGeom>
        </p:spPr>
      </p:pic>
    </p:spTree>
    <p:custDataLst>
      <p:tags r:id="rId1"/>
    </p:custDataLst>
    <p:extLst>
      <p:ext uri="{BB962C8B-B14F-4D97-AF65-F5344CB8AC3E}">
        <p14:creationId xmlns:p14="http://schemas.microsoft.com/office/powerpoint/2010/main" val="313124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0"/>
                                        <p:tgtEl>
                                          <p:spTgt spid="12"/>
                                        </p:tgtEl>
                                      </p:cBhvr>
                                    </p:animEffect>
                                    <p:set>
                                      <p:cBhvr>
                                        <p:cTn id="7" dur="1" fill="hold">
                                          <p:stCondLst>
                                            <p:cond delay="4999"/>
                                          </p:stCondLst>
                                        </p:cTn>
                                        <p:tgtEl>
                                          <p:spTgt spid="12"/>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0"/>
                                        <p:tgtEl>
                                          <p:spTgt spid="11"/>
                                        </p:tgtEl>
                                      </p:cBhvr>
                                    </p:animEffect>
                                    <p:set>
                                      <p:cBhvr>
                                        <p:cTn id="10" dur="1" fill="hold">
                                          <p:stCondLst>
                                            <p:cond delay="4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l Two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37" name="Volume Two Logo" descr="A close up of a sign&#10;&#10;Description automatically generated">
            <a:extLst>
              <a:ext uri="{FF2B5EF4-FFF2-40B4-BE49-F238E27FC236}">
                <a16:creationId xmlns="" xmlns:a16="http://schemas.microsoft.com/office/drawing/2014/main" id="{C3D3E5C5-C5D9-451B-94D1-E6DC683020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201" r="6" b="6"/>
          <a:stretch/>
        </p:blipFill>
        <p:spPr>
          <a:xfrm>
            <a:off x="8487061" y="4895351"/>
            <a:ext cx="1080000" cy="1113395"/>
          </a:xfrm>
          <a:prstGeom prst="rect">
            <a:avLst/>
          </a:prstGeom>
        </p:spPr>
      </p:pic>
      <p:cxnSp>
        <p:nvCxnSpPr>
          <p:cNvPr id="39" name="Straight Connector 38">
            <a:extLst>
              <a:ext uri="{FF2B5EF4-FFF2-40B4-BE49-F238E27FC236}">
                <a16:creationId xmlns="" xmlns:a16="http://schemas.microsoft.com/office/drawing/2014/main" id="{B293FB77-C16E-46CF-8CDC-005A2CD4DF5F}"/>
              </a:ext>
            </a:extLst>
          </p:cNvPr>
          <p:cNvCxnSpPr>
            <a:cxnSpLocks/>
          </p:cNvCxnSpPr>
          <p:nvPr userDrawn="1"/>
        </p:nvCxnSpPr>
        <p:spPr>
          <a:xfrm>
            <a:off x="7335503" y="3916450"/>
            <a:ext cx="3816000"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 xmlns:a16="http://schemas.microsoft.com/office/drawing/2014/main" id="{5DE4E80C-6AFC-4FD4-9FFA-38744967D1A3}"/>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 xmlns:a16="http://schemas.microsoft.com/office/drawing/2014/main" id="{E8EF219C-39A1-4D3A-8EA4-94D70AADD3B2}"/>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85850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dissolv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ol Two final slid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6" name="Picture 5" descr="Icon&#10;&#10;Description automatically generated">
            <a:extLst>
              <a:ext uri="{FF2B5EF4-FFF2-40B4-BE49-F238E27FC236}">
                <a16:creationId xmlns="" xmlns:a16="http://schemas.microsoft.com/office/drawing/2014/main" id="{B89A5013-DABC-4F5F-ACA8-674496E9B9E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180" r="6" b="2027"/>
          <a:stretch/>
        </p:blipFill>
        <p:spPr>
          <a:xfrm>
            <a:off x="1328955" y="2830249"/>
            <a:ext cx="2593451" cy="2673646"/>
          </a:xfrm>
          <a:prstGeom prst="rect">
            <a:avLst/>
          </a:prstGeom>
        </p:spPr>
      </p:pic>
      <p:pic>
        <p:nvPicPr>
          <p:cNvPr id="11" name="Picture 10" descr="Icon&#10;&#10;Description automatically generated">
            <a:extLst>
              <a:ext uri="{FF2B5EF4-FFF2-40B4-BE49-F238E27FC236}">
                <a16:creationId xmlns="" xmlns:a16="http://schemas.microsoft.com/office/drawing/2014/main" id="{C7E61D5D-BDE5-4537-B3C6-7A5BC280A62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7" b="3911"/>
          <a:stretch/>
        </p:blipFill>
        <p:spPr>
          <a:xfrm>
            <a:off x="8277635" y="2830249"/>
            <a:ext cx="2585410" cy="2673646"/>
          </a:xfrm>
          <a:prstGeom prst="rect">
            <a:avLst/>
          </a:prstGeom>
        </p:spPr>
      </p:pic>
      <p:pic>
        <p:nvPicPr>
          <p:cNvPr id="12" name="Picture 11" descr="A close up of a sign&#10;&#10;Description automatically generated">
            <a:extLst>
              <a:ext uri="{FF2B5EF4-FFF2-40B4-BE49-F238E27FC236}">
                <a16:creationId xmlns="" xmlns:a16="http://schemas.microsoft.com/office/drawing/2014/main" id="{DBDDCF4B-5DD8-4960-90E5-C67DE5E079E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4803293" y="2830249"/>
            <a:ext cx="2593452" cy="2673646"/>
          </a:xfrm>
          <a:prstGeom prst="rect">
            <a:avLst/>
          </a:prstGeom>
        </p:spPr>
      </p:pic>
      <p:sp>
        <p:nvSpPr>
          <p:cNvPr id="10" name="Slide Title">
            <a:extLst>
              <a:ext uri="{FF2B5EF4-FFF2-40B4-BE49-F238E27FC236}">
                <a16:creationId xmlns="" xmlns:a16="http://schemas.microsoft.com/office/drawing/2014/main" id="{FFCC10AC-DA7E-4FA8-B3EF-963651BE307A}"/>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9" name="8bee5560-308b-438e-a365-da0aca7fe190" descr="NCC Volume Two Logo. A stylised house in bright red.">
            <a:extLst>
              <a:ext uri="{FF2B5EF4-FFF2-40B4-BE49-F238E27FC236}">
                <a16:creationId xmlns="" xmlns:a16="http://schemas.microsoft.com/office/drawing/2014/main" id="{0E102725-1A0C-4172-B255-5455FC35688A}"/>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515600" y="75600"/>
            <a:ext cx="1623600" cy="1623600"/>
          </a:xfrm>
          <a:prstGeom prst="rect">
            <a:avLst/>
          </a:prstGeom>
        </p:spPr>
      </p:pic>
    </p:spTree>
    <p:custDataLst>
      <p:tags r:id="rId1"/>
    </p:custDataLst>
    <p:extLst>
      <p:ext uri="{BB962C8B-B14F-4D97-AF65-F5344CB8AC3E}">
        <p14:creationId xmlns:p14="http://schemas.microsoft.com/office/powerpoint/2010/main" val="107566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0"/>
                                        <p:tgtEl>
                                          <p:spTgt spid="6"/>
                                        </p:tgtEl>
                                      </p:cBhvr>
                                    </p:animEffect>
                                    <p:set>
                                      <p:cBhvr>
                                        <p:cTn id="7" dur="1" fill="hold">
                                          <p:stCondLst>
                                            <p:cond delay="4999"/>
                                          </p:stCondLst>
                                        </p:cTn>
                                        <p:tgtEl>
                                          <p:spTgt spid="6"/>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0"/>
                                        <p:tgtEl>
                                          <p:spTgt spid="11"/>
                                        </p:tgtEl>
                                      </p:cBhvr>
                                    </p:animEffect>
                                    <p:set>
                                      <p:cBhvr>
                                        <p:cTn id="10" dur="1" fill="hold">
                                          <p:stCondLst>
                                            <p:cond delay="4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ol Three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33" name="Volume Three icon" descr="Icon&#10;&#10;Description automatically generated">
            <a:extLst>
              <a:ext uri="{FF2B5EF4-FFF2-40B4-BE49-F238E27FC236}">
                <a16:creationId xmlns="" xmlns:a16="http://schemas.microsoft.com/office/drawing/2014/main" id="{A35C43B3-F8F6-4913-9806-26CA25B452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 b="3911"/>
          <a:stretch/>
        </p:blipFill>
        <p:spPr>
          <a:xfrm>
            <a:off x="8455042" y="4878542"/>
            <a:ext cx="1080000" cy="1037841"/>
          </a:xfrm>
          <a:prstGeom prst="rect">
            <a:avLst/>
          </a:prstGeom>
        </p:spPr>
      </p:pic>
      <p:cxnSp>
        <p:nvCxnSpPr>
          <p:cNvPr id="39" name="Straight Connector 38">
            <a:extLst>
              <a:ext uri="{FF2B5EF4-FFF2-40B4-BE49-F238E27FC236}">
                <a16:creationId xmlns="" xmlns:a16="http://schemas.microsoft.com/office/drawing/2014/main" id="{9A7CD7DF-4FF0-4132-8B9A-48280D79DE4F}"/>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 xmlns:a16="http://schemas.microsoft.com/office/drawing/2014/main" id="{7A71E773-6C4D-481A-898C-26074CBE6872}"/>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 xmlns:a16="http://schemas.microsoft.com/office/drawing/2014/main" id="{B1CD21DC-884C-45D4-A37A-C90A31A03233}"/>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5061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dissolv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ol Three final slid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6" name="Volume One Logo" descr="Icon&#10;&#10;Description automatically generated">
            <a:extLst>
              <a:ext uri="{FF2B5EF4-FFF2-40B4-BE49-F238E27FC236}">
                <a16:creationId xmlns="" xmlns:a16="http://schemas.microsoft.com/office/drawing/2014/main" id="{B89A5013-DABC-4F5F-ACA8-674496E9B9E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180" r="6" b="2027"/>
          <a:stretch/>
        </p:blipFill>
        <p:spPr>
          <a:xfrm>
            <a:off x="1328955" y="2830249"/>
            <a:ext cx="2593451" cy="2673646"/>
          </a:xfrm>
          <a:prstGeom prst="rect">
            <a:avLst/>
          </a:prstGeom>
        </p:spPr>
      </p:pic>
      <p:pic>
        <p:nvPicPr>
          <p:cNvPr id="11" name="Volume Three Logo" descr="Icon&#10;&#10;Description automatically generated">
            <a:extLst>
              <a:ext uri="{FF2B5EF4-FFF2-40B4-BE49-F238E27FC236}">
                <a16:creationId xmlns="" xmlns:a16="http://schemas.microsoft.com/office/drawing/2014/main" id="{C7E61D5D-BDE5-4537-B3C6-7A5BC280A62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7" b="3911"/>
          <a:stretch/>
        </p:blipFill>
        <p:spPr>
          <a:xfrm>
            <a:off x="8277635" y="2830249"/>
            <a:ext cx="2585410" cy="2673646"/>
          </a:xfrm>
          <a:prstGeom prst="rect">
            <a:avLst/>
          </a:prstGeom>
        </p:spPr>
      </p:pic>
      <p:pic>
        <p:nvPicPr>
          <p:cNvPr id="12" name="Volume Two" descr="A close up of a sign&#10;&#10;Description automatically generated">
            <a:extLst>
              <a:ext uri="{FF2B5EF4-FFF2-40B4-BE49-F238E27FC236}">
                <a16:creationId xmlns="" xmlns:a16="http://schemas.microsoft.com/office/drawing/2014/main" id="{DBDDCF4B-5DD8-4960-90E5-C67DE5E079E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4803293" y="2830249"/>
            <a:ext cx="2593452" cy="2673646"/>
          </a:xfrm>
          <a:prstGeom prst="rect">
            <a:avLst/>
          </a:prstGeom>
        </p:spPr>
      </p:pic>
      <p:pic>
        <p:nvPicPr>
          <p:cNvPr id="14" name="Title logo" descr="NCC Volume 3 Logo. A stylised tap with a drop of water falling from it, in bright green.">
            <a:extLst>
              <a:ext uri="{FF2B5EF4-FFF2-40B4-BE49-F238E27FC236}">
                <a16:creationId xmlns="" xmlns:a16="http://schemas.microsoft.com/office/drawing/2014/main" id="{1EF8326A-463F-4E09-B382-C12145DC007B}"/>
              </a:ext>
              <a:ext uri="{C183D7F6-B498-43B3-948B-1728B52AA6E4}">
                <adec:decorative xmlns="" xmlns:adec="http://schemas.microsoft.com/office/drawing/2017/decorative" val="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79235" y="11420"/>
            <a:ext cx="1623600" cy="1623600"/>
          </a:xfrm>
          <a:prstGeom prst="rect">
            <a:avLst/>
          </a:prstGeom>
        </p:spPr>
      </p:pic>
      <p:sp>
        <p:nvSpPr>
          <p:cNvPr id="10" name="Slide Title">
            <a:extLst>
              <a:ext uri="{FF2B5EF4-FFF2-40B4-BE49-F238E27FC236}">
                <a16:creationId xmlns="" xmlns:a16="http://schemas.microsoft.com/office/drawing/2014/main" id="{B446DCBF-FBC8-47F0-8318-F19954299C5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spTree>
    <p:custDataLst>
      <p:tags r:id="rId1"/>
    </p:custDataLst>
    <p:extLst>
      <p:ext uri="{BB962C8B-B14F-4D97-AF65-F5344CB8AC3E}">
        <p14:creationId xmlns:p14="http://schemas.microsoft.com/office/powerpoint/2010/main" val="260438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0"/>
                                        <p:tgtEl>
                                          <p:spTgt spid="6"/>
                                        </p:tgtEl>
                                      </p:cBhvr>
                                    </p:animEffect>
                                    <p:set>
                                      <p:cBhvr>
                                        <p:cTn id="7" dur="1" fill="hold">
                                          <p:stCondLst>
                                            <p:cond delay="4999"/>
                                          </p:stCondLst>
                                        </p:cTn>
                                        <p:tgtEl>
                                          <p:spTgt spid="6"/>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0"/>
                                        <p:tgtEl>
                                          <p:spTgt spid="12"/>
                                        </p:tgtEl>
                                      </p:cBhvr>
                                    </p:animEffect>
                                    <p:set>
                                      <p:cBhvr>
                                        <p:cTn id="10" dur="1" fill="hold">
                                          <p:stCondLst>
                                            <p:cond delay="4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C7CFC7-5ABB-474C-9A21-3A05DE0D1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 xmlns:a16="http://schemas.microsoft.com/office/drawing/2014/main" id="{512B8620-AFA6-4A3C-B8DE-A33EDA099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 xmlns:a16="http://schemas.microsoft.com/office/drawing/2014/main" id="{FD954AFE-8BDE-4409-8467-E0DC2498EB9A}"/>
              </a:ext>
            </a:extLst>
          </p:cNvPr>
          <p:cNvSpPr>
            <a:spLocks noGrp="1"/>
          </p:cNvSpPr>
          <p:nvPr>
            <p:ph type="dt" sz="half" idx="10"/>
          </p:nvPr>
        </p:nvSpPr>
        <p:spPr/>
        <p:txBody>
          <a:bodyPr/>
          <a:lstStyle/>
          <a:p>
            <a:fld id="{C098415F-CD03-4A40-A433-A35058FDA385}" type="datetimeFigureOut">
              <a:rPr lang="en-AU" smtClean="0"/>
              <a:t>8/11/2022</a:t>
            </a:fld>
            <a:endParaRPr lang="en-AU" dirty="0"/>
          </a:p>
        </p:txBody>
      </p:sp>
      <p:sp>
        <p:nvSpPr>
          <p:cNvPr id="5" name="Footer Placeholder 4">
            <a:extLst>
              <a:ext uri="{FF2B5EF4-FFF2-40B4-BE49-F238E27FC236}">
                <a16:creationId xmlns="" xmlns:a16="http://schemas.microsoft.com/office/drawing/2014/main" id="{FD92C4D9-2F2A-420A-9F77-021CAE65502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24EF1157-9858-43BA-B732-871D670DAA2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144198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B9AC15-98AE-4666-8562-52E6882B9B8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C074F01E-6942-4B35-8023-71E37211C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2C1CB632-D647-4495-BD05-5B41D7EBDAC6}"/>
              </a:ext>
            </a:extLst>
          </p:cNvPr>
          <p:cNvSpPr>
            <a:spLocks noGrp="1"/>
          </p:cNvSpPr>
          <p:nvPr>
            <p:ph type="dt" sz="half" idx="10"/>
          </p:nvPr>
        </p:nvSpPr>
        <p:spPr/>
        <p:txBody>
          <a:bodyPr/>
          <a:lstStyle/>
          <a:p>
            <a:fld id="{C098415F-CD03-4A40-A433-A35058FDA385}" type="datetimeFigureOut">
              <a:rPr lang="en-AU" smtClean="0"/>
              <a:t>8/11/2022</a:t>
            </a:fld>
            <a:endParaRPr lang="en-AU" dirty="0"/>
          </a:p>
        </p:txBody>
      </p:sp>
      <p:sp>
        <p:nvSpPr>
          <p:cNvPr id="5" name="Footer Placeholder 4">
            <a:extLst>
              <a:ext uri="{FF2B5EF4-FFF2-40B4-BE49-F238E27FC236}">
                <a16:creationId xmlns="" xmlns:a16="http://schemas.microsoft.com/office/drawing/2014/main" id="{B1AF18DB-E678-4EF0-BC9B-45C003FED3C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A50C407F-E34F-41AE-AD67-D729049B9558}"/>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4148340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AFE685-3BBC-4770-B7A9-DCA4DA8F87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 xmlns:a16="http://schemas.microsoft.com/office/drawing/2014/main" id="{BD048F1D-CEC9-46E2-9104-9F4450E7A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3969A13-F310-4DD6-8A13-5577962E6817}"/>
              </a:ext>
            </a:extLst>
          </p:cNvPr>
          <p:cNvSpPr>
            <a:spLocks noGrp="1"/>
          </p:cNvSpPr>
          <p:nvPr>
            <p:ph type="dt" sz="half" idx="10"/>
          </p:nvPr>
        </p:nvSpPr>
        <p:spPr/>
        <p:txBody>
          <a:bodyPr/>
          <a:lstStyle/>
          <a:p>
            <a:fld id="{C098415F-CD03-4A40-A433-A35058FDA385}" type="datetimeFigureOut">
              <a:rPr lang="en-AU" smtClean="0"/>
              <a:t>8/11/2022</a:t>
            </a:fld>
            <a:endParaRPr lang="en-AU" dirty="0"/>
          </a:p>
        </p:txBody>
      </p:sp>
      <p:sp>
        <p:nvSpPr>
          <p:cNvPr id="5" name="Footer Placeholder 4">
            <a:extLst>
              <a:ext uri="{FF2B5EF4-FFF2-40B4-BE49-F238E27FC236}">
                <a16:creationId xmlns="" xmlns:a16="http://schemas.microsoft.com/office/drawing/2014/main" id="{D0158E7E-82AA-4002-865A-6409F6AC654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C87C7D90-4903-4E37-8BF8-57AAFBC5D0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4056914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C66576-D9BE-4564-9B74-18490FAC391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0818A964-EA98-4664-AF81-27A3EFF41D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 xmlns:a16="http://schemas.microsoft.com/office/drawing/2014/main" id="{0B584CAA-9FC0-45E1-897C-331939C417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 xmlns:a16="http://schemas.microsoft.com/office/drawing/2014/main" id="{D038EEE6-1996-4FB9-8492-F38D75400919}"/>
              </a:ext>
            </a:extLst>
          </p:cNvPr>
          <p:cNvSpPr>
            <a:spLocks noGrp="1"/>
          </p:cNvSpPr>
          <p:nvPr>
            <p:ph type="dt" sz="half" idx="10"/>
          </p:nvPr>
        </p:nvSpPr>
        <p:spPr/>
        <p:txBody>
          <a:bodyPr/>
          <a:lstStyle/>
          <a:p>
            <a:fld id="{C098415F-CD03-4A40-A433-A35058FDA385}" type="datetimeFigureOut">
              <a:rPr lang="en-AU" smtClean="0"/>
              <a:t>8/11/2022</a:t>
            </a:fld>
            <a:endParaRPr lang="en-AU" dirty="0"/>
          </a:p>
        </p:txBody>
      </p:sp>
      <p:sp>
        <p:nvSpPr>
          <p:cNvPr id="6" name="Footer Placeholder 5">
            <a:extLst>
              <a:ext uri="{FF2B5EF4-FFF2-40B4-BE49-F238E27FC236}">
                <a16:creationId xmlns="" xmlns:a16="http://schemas.microsoft.com/office/drawing/2014/main" id="{3A36CC97-9FDE-404C-A0B1-1C73C573C9C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20D2AA76-0983-47B8-B56B-33F2889A97EA}"/>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2460841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00295B-F756-451B-82F7-1147A190149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 xmlns:a16="http://schemas.microsoft.com/office/drawing/2014/main" id="{E209D2DA-2F75-429A-AF53-DF1AD55E4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718CF46-A52C-4B13-84B5-A392CE9F4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 xmlns:a16="http://schemas.microsoft.com/office/drawing/2014/main" id="{EBA5AD4A-40E0-49BE-AD1B-EDA7B1AE9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F8EE057-FF1C-42F7-900E-21B8EAAC3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 xmlns:a16="http://schemas.microsoft.com/office/drawing/2014/main" id="{E8A2DC4B-669D-4018-9C3E-DCF45ABC2160}"/>
              </a:ext>
            </a:extLst>
          </p:cNvPr>
          <p:cNvSpPr>
            <a:spLocks noGrp="1"/>
          </p:cNvSpPr>
          <p:nvPr>
            <p:ph type="dt" sz="half" idx="10"/>
          </p:nvPr>
        </p:nvSpPr>
        <p:spPr/>
        <p:txBody>
          <a:bodyPr/>
          <a:lstStyle/>
          <a:p>
            <a:fld id="{C098415F-CD03-4A40-A433-A35058FDA385}" type="datetimeFigureOut">
              <a:rPr lang="en-AU" smtClean="0"/>
              <a:t>8/11/2022</a:t>
            </a:fld>
            <a:endParaRPr lang="en-AU" dirty="0"/>
          </a:p>
        </p:txBody>
      </p:sp>
      <p:sp>
        <p:nvSpPr>
          <p:cNvPr id="8" name="Footer Placeholder 7">
            <a:extLst>
              <a:ext uri="{FF2B5EF4-FFF2-40B4-BE49-F238E27FC236}">
                <a16:creationId xmlns="" xmlns:a16="http://schemas.microsoft.com/office/drawing/2014/main" id="{4F587436-0B3F-4242-BC54-71CBE60F0B6E}"/>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 xmlns:a16="http://schemas.microsoft.com/office/drawing/2014/main" id="{68390632-797C-4268-B2C3-1152134D3117}"/>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956916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equal columns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BBAA17AF-0AF9-4A6F-99C9-54C166C20FBA}"/>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 xmlns:a16="http://schemas.microsoft.com/office/drawing/2014/main"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 xmlns:a16="http://schemas.microsoft.com/office/drawing/2014/main"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 xmlns:a16="http://schemas.microsoft.com/office/drawing/2014/main" id="{4EC5CCBD-10C7-49DF-AD86-FF9280B85A73}"/>
              </a:ext>
            </a:extLst>
          </p:cNvPr>
          <p:cNvCxnSpPr>
            <a:cxnSpLocks/>
          </p:cNvCxnSpPr>
          <p:nvPr userDrawn="1"/>
        </p:nvCxnSpPr>
        <p:spPr>
          <a:xfrm>
            <a:off x="6096000" y="196545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 xmlns:a16="http://schemas.microsoft.com/office/drawing/2014/main"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61915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7FBC75-DCD0-4B85-9A95-43BEF220D63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 xmlns:a16="http://schemas.microsoft.com/office/drawing/2014/main" id="{221F0C04-E8A1-4E45-843E-FA50864BFA14}"/>
              </a:ext>
            </a:extLst>
          </p:cNvPr>
          <p:cNvSpPr>
            <a:spLocks noGrp="1"/>
          </p:cNvSpPr>
          <p:nvPr>
            <p:ph type="dt" sz="half" idx="10"/>
          </p:nvPr>
        </p:nvSpPr>
        <p:spPr/>
        <p:txBody>
          <a:bodyPr/>
          <a:lstStyle/>
          <a:p>
            <a:fld id="{C098415F-CD03-4A40-A433-A35058FDA385}" type="datetimeFigureOut">
              <a:rPr lang="en-AU" smtClean="0"/>
              <a:t>8/11/2022</a:t>
            </a:fld>
            <a:endParaRPr lang="en-AU" dirty="0"/>
          </a:p>
        </p:txBody>
      </p:sp>
      <p:sp>
        <p:nvSpPr>
          <p:cNvPr id="4" name="Footer Placeholder 3">
            <a:extLst>
              <a:ext uri="{FF2B5EF4-FFF2-40B4-BE49-F238E27FC236}">
                <a16:creationId xmlns="" xmlns:a16="http://schemas.microsoft.com/office/drawing/2014/main" id="{137763D6-0071-448E-9FDE-C47DF0D41822}"/>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 xmlns:a16="http://schemas.microsoft.com/office/drawing/2014/main" id="{03161949-3AE5-45CF-9E15-9DFFD15B6B4F}"/>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548403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781C552-929F-4A47-AE1F-88E58F49E968}"/>
              </a:ext>
            </a:extLst>
          </p:cNvPr>
          <p:cNvSpPr>
            <a:spLocks noGrp="1"/>
          </p:cNvSpPr>
          <p:nvPr>
            <p:ph type="dt" sz="half" idx="10"/>
          </p:nvPr>
        </p:nvSpPr>
        <p:spPr/>
        <p:txBody>
          <a:bodyPr/>
          <a:lstStyle/>
          <a:p>
            <a:fld id="{C098415F-CD03-4A40-A433-A35058FDA385}" type="datetimeFigureOut">
              <a:rPr lang="en-AU" smtClean="0"/>
              <a:t>8/11/2022</a:t>
            </a:fld>
            <a:endParaRPr lang="en-AU" dirty="0"/>
          </a:p>
        </p:txBody>
      </p:sp>
      <p:sp>
        <p:nvSpPr>
          <p:cNvPr id="3" name="Footer Placeholder 2">
            <a:extLst>
              <a:ext uri="{FF2B5EF4-FFF2-40B4-BE49-F238E27FC236}">
                <a16:creationId xmlns="" xmlns:a16="http://schemas.microsoft.com/office/drawing/2014/main" id="{D9B4DD8C-2399-4141-A0DE-0B4C66AE7D64}"/>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 xmlns:a16="http://schemas.microsoft.com/office/drawing/2014/main" id="{AEE2FC91-9701-42E7-B6A1-BA5858FA02E4}"/>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1089897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51D46B-A954-4084-9053-7256278FC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8CF240C4-0D83-48EE-BED2-36676EE07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 xmlns:a16="http://schemas.microsoft.com/office/drawing/2014/main" id="{231A2929-1B52-4E19-B81C-B1BAB0E2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DA735EF-8D89-4E77-9CB5-AD3A6CBB5F03}"/>
              </a:ext>
            </a:extLst>
          </p:cNvPr>
          <p:cNvSpPr>
            <a:spLocks noGrp="1"/>
          </p:cNvSpPr>
          <p:nvPr>
            <p:ph type="dt" sz="half" idx="10"/>
          </p:nvPr>
        </p:nvSpPr>
        <p:spPr/>
        <p:txBody>
          <a:bodyPr/>
          <a:lstStyle/>
          <a:p>
            <a:fld id="{C098415F-CD03-4A40-A433-A35058FDA385}" type="datetimeFigureOut">
              <a:rPr lang="en-AU" smtClean="0"/>
              <a:t>8/11/2022</a:t>
            </a:fld>
            <a:endParaRPr lang="en-AU" dirty="0"/>
          </a:p>
        </p:txBody>
      </p:sp>
      <p:sp>
        <p:nvSpPr>
          <p:cNvPr id="6" name="Footer Placeholder 5">
            <a:extLst>
              <a:ext uri="{FF2B5EF4-FFF2-40B4-BE49-F238E27FC236}">
                <a16:creationId xmlns="" xmlns:a16="http://schemas.microsoft.com/office/drawing/2014/main" id="{20EAED65-2F9D-4EEC-BDBE-4FD90864581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19F2A496-45C1-4D2B-9AA7-28F7A2BEA149}"/>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306471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DF7263-15EC-4422-A2D6-B997384E58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 xmlns:a16="http://schemas.microsoft.com/office/drawing/2014/main" id="{A9032A45-3076-479E-86E4-117BC62CC6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a:extLst>
              <a:ext uri="{FF2B5EF4-FFF2-40B4-BE49-F238E27FC236}">
                <a16:creationId xmlns="" xmlns:a16="http://schemas.microsoft.com/office/drawing/2014/main" id="{3B572F00-4960-419F-B533-C703AF451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EF8064E-C222-4AA7-ABC9-F87B18D14845}"/>
              </a:ext>
            </a:extLst>
          </p:cNvPr>
          <p:cNvSpPr>
            <a:spLocks noGrp="1"/>
          </p:cNvSpPr>
          <p:nvPr>
            <p:ph type="dt" sz="half" idx="10"/>
          </p:nvPr>
        </p:nvSpPr>
        <p:spPr/>
        <p:txBody>
          <a:bodyPr/>
          <a:lstStyle/>
          <a:p>
            <a:fld id="{C098415F-CD03-4A40-A433-A35058FDA385}" type="datetimeFigureOut">
              <a:rPr lang="en-AU" smtClean="0"/>
              <a:t>8/11/2022</a:t>
            </a:fld>
            <a:endParaRPr lang="en-AU" dirty="0"/>
          </a:p>
        </p:txBody>
      </p:sp>
      <p:sp>
        <p:nvSpPr>
          <p:cNvPr id="6" name="Footer Placeholder 5">
            <a:extLst>
              <a:ext uri="{FF2B5EF4-FFF2-40B4-BE49-F238E27FC236}">
                <a16:creationId xmlns="" xmlns:a16="http://schemas.microsoft.com/office/drawing/2014/main" id="{B0A40B07-9B89-4C6D-B001-3FECEF35502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2E3FAF4A-6E1A-4CE4-B3BF-3358AC446E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960437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1ECFBA-EC1E-4B5A-AEE3-E6703241F10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 xmlns:a16="http://schemas.microsoft.com/office/drawing/2014/main" id="{BDAA4E1F-85CA-481D-A51F-3BC1FDDC1E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D7E0787B-7D7C-4ABB-902A-AD2D38A08224}"/>
              </a:ext>
            </a:extLst>
          </p:cNvPr>
          <p:cNvSpPr>
            <a:spLocks noGrp="1"/>
          </p:cNvSpPr>
          <p:nvPr>
            <p:ph type="dt" sz="half" idx="10"/>
          </p:nvPr>
        </p:nvSpPr>
        <p:spPr/>
        <p:txBody>
          <a:bodyPr/>
          <a:lstStyle/>
          <a:p>
            <a:fld id="{C098415F-CD03-4A40-A433-A35058FDA385}" type="datetimeFigureOut">
              <a:rPr lang="en-AU" smtClean="0"/>
              <a:t>8/11/2022</a:t>
            </a:fld>
            <a:endParaRPr lang="en-AU" dirty="0"/>
          </a:p>
        </p:txBody>
      </p:sp>
      <p:sp>
        <p:nvSpPr>
          <p:cNvPr id="5" name="Footer Placeholder 4">
            <a:extLst>
              <a:ext uri="{FF2B5EF4-FFF2-40B4-BE49-F238E27FC236}">
                <a16:creationId xmlns="" xmlns:a16="http://schemas.microsoft.com/office/drawing/2014/main" id="{9E0CAE3C-7E68-44C0-8D75-345DDD05645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30F0A22D-A04B-44DD-8FF8-A37A65F82515}"/>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4064774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D48E9EB-C98C-4E3B-9CB5-CB20429363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 xmlns:a16="http://schemas.microsoft.com/office/drawing/2014/main" id="{E182D213-D3C7-4AB5-B901-6E422182E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2058E313-51F0-4F79-9E2A-2879DCEF1686}"/>
              </a:ext>
            </a:extLst>
          </p:cNvPr>
          <p:cNvSpPr>
            <a:spLocks noGrp="1"/>
          </p:cNvSpPr>
          <p:nvPr>
            <p:ph type="dt" sz="half" idx="10"/>
          </p:nvPr>
        </p:nvSpPr>
        <p:spPr/>
        <p:txBody>
          <a:bodyPr/>
          <a:lstStyle/>
          <a:p>
            <a:fld id="{C098415F-CD03-4A40-A433-A35058FDA385}" type="datetimeFigureOut">
              <a:rPr lang="en-AU" smtClean="0"/>
              <a:t>8/11/2022</a:t>
            </a:fld>
            <a:endParaRPr lang="en-AU" dirty="0"/>
          </a:p>
        </p:txBody>
      </p:sp>
      <p:sp>
        <p:nvSpPr>
          <p:cNvPr id="5" name="Footer Placeholder 4">
            <a:extLst>
              <a:ext uri="{FF2B5EF4-FFF2-40B4-BE49-F238E27FC236}">
                <a16:creationId xmlns="" xmlns:a16="http://schemas.microsoft.com/office/drawing/2014/main" id="{B03AED83-C2A1-4354-BB0E-DAF486BE610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F744EFA9-695A-4FB9-9506-373573745B9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1222356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re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p:nvGrpSpPr>
        <p:grpSpPr>
          <a:xfrm>
            <a:off x="651589" y="726711"/>
            <a:ext cx="5192854" cy="1188000"/>
            <a:chOff x="651589" y="726711"/>
            <a:chExt cx="5192854" cy="1188000"/>
          </a:xfrm>
        </p:grpSpPr>
        <p:pic>
          <p:nvPicPr>
            <p:cNvPr id="11" name="Picture 1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1670"/>
              <a:ext cx="1188000" cy="1138083"/>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6711"/>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671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26711"/>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 xmlns:a16="http://schemas.microsoft.com/office/drawing/2014/main" id="{6929AD19-A5C7-42CC-B5EF-A53B7A8E9A10}"/>
              </a:ext>
            </a:extLst>
          </p:cNvPr>
          <p:cNvGrpSpPr/>
          <p:nvPr/>
        </p:nvGrpSpPr>
        <p:grpSpPr>
          <a:xfrm>
            <a:off x="651589" y="2045224"/>
            <a:ext cx="5192854" cy="1188000"/>
            <a:chOff x="651589" y="2045224"/>
            <a:chExt cx="5192854" cy="1188000"/>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5224"/>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5224"/>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70183"/>
              <a:ext cx="1188000" cy="1138083"/>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5224"/>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p:nvGrpSpPr>
        <p:grpSpPr>
          <a:xfrm>
            <a:off x="651589" y="3405776"/>
            <a:ext cx="5192854" cy="1188000"/>
            <a:chOff x="651589" y="3405776"/>
            <a:chExt cx="5192854" cy="1188000"/>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5776"/>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30735"/>
              <a:ext cx="1188000" cy="1138083"/>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5776"/>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5776"/>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p:nvGrpSpPr>
        <p:grpSpPr>
          <a:xfrm>
            <a:off x="651589" y="4761135"/>
            <a:ext cx="5192854" cy="1188000"/>
            <a:chOff x="651589" y="4761135"/>
            <a:chExt cx="5192854" cy="1188000"/>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6094"/>
              <a:ext cx="1188000" cy="1138083"/>
            </a:xfrm>
            <a:prstGeom prst="rect">
              <a:avLst/>
            </a:prstGeom>
          </p:spPr>
        </p:pic>
      </p:grpSp>
      <p:sp>
        <p:nvSpPr>
          <p:cNvPr id="49" name="MOdule Title Placeholder">
            <a:extLst>
              <a:ext uri="{FF2B5EF4-FFF2-40B4-BE49-F238E27FC236}">
                <a16:creationId xmlns="" xmlns:a16="http://schemas.microsoft.com/office/drawing/2014/main" id="{93423113-9E48-4537-BE97-FB8CB2C86676}"/>
              </a:ext>
            </a:extLst>
          </p:cNvPr>
          <p:cNvSpPr>
            <a:spLocks noGrp="1"/>
          </p:cNvSpPr>
          <p:nvPr>
            <p:ph type="body" sz="quarter" idx="10" hasCustomPrompt="1"/>
          </p:nvPr>
        </p:nvSpPr>
        <p:spPr>
          <a:xfrm>
            <a:off x="6679684" y="751671"/>
            <a:ext cx="4683125" cy="2967474"/>
          </a:xfrm>
        </p:spPr>
        <p:txBody>
          <a:bodyPr anchor="b"/>
          <a:lstStyle>
            <a:lvl1pPr algn="ctr">
              <a:buNone/>
              <a:defRPr sz="3600" b="1"/>
            </a:lvl1pPr>
          </a:lstStyle>
          <a:p>
            <a:pPr lvl="0"/>
            <a:r>
              <a:rPr lang="en-US" dirty="0"/>
              <a:t>Module title here in sentence case</a:t>
            </a:r>
            <a:endParaRPr lang="en-AU" dirty="0"/>
          </a:p>
        </p:txBody>
      </p:sp>
      <p:sp>
        <p:nvSpPr>
          <p:cNvPr id="31" name="NCC Tutor title">
            <a:extLst>
              <a:ext uri="{FF2B5EF4-FFF2-40B4-BE49-F238E27FC236}">
                <a16:creationId xmlns="" xmlns:a16="http://schemas.microsoft.com/office/drawing/2014/main" id="{76D11A82-BD37-4D13-BB7C-3D8D766A406F}"/>
              </a:ext>
            </a:extLst>
          </p:cNvPr>
          <p:cNvSpPr txBox="1"/>
          <p:nvPr/>
        </p:nvSpPr>
        <p:spPr>
          <a:xfrm>
            <a:off x="8260801" y="4049105"/>
            <a:ext cx="1520890" cy="400110"/>
          </a:xfrm>
          <a:prstGeom prst="rect">
            <a:avLst/>
          </a:prstGeom>
          <a:noFill/>
        </p:spPr>
        <p:txBody>
          <a:bodyPr wrap="square" rtlCol="0">
            <a:spAutoFit/>
          </a:bodyPr>
          <a:lstStyle/>
          <a:p>
            <a:r>
              <a:rPr lang="en-AU" sz="2000" b="1" dirty="0"/>
              <a:t>NCC Tutor</a:t>
            </a:r>
          </a:p>
        </p:txBody>
      </p:sp>
      <p:cxnSp>
        <p:nvCxnSpPr>
          <p:cNvPr id="34" name="Straight Connector 33">
            <a:extLst>
              <a:ext uri="{FF2B5EF4-FFF2-40B4-BE49-F238E27FC236}">
                <a16:creationId xmlns="" xmlns:a16="http://schemas.microsoft.com/office/drawing/2014/main" id="{14CEF165-3653-4513-BF1C-987D24D76A87}"/>
              </a:ext>
            </a:extLst>
          </p:cNvPr>
          <p:cNvCxnSpPr>
            <a:cxnSpLocks/>
          </p:cNvCxnSpPr>
          <p:nvPr/>
        </p:nvCxnSpPr>
        <p:spPr>
          <a:xfrm>
            <a:off x="6679684" y="3916450"/>
            <a:ext cx="4683125"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6203" y="4868863"/>
            <a:ext cx="1077440" cy="107744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9240" y="4868863"/>
            <a:ext cx="1073469" cy="107346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88306" y="4868863"/>
            <a:ext cx="1087984" cy="1087984"/>
          </a:xfrm>
          <a:prstGeom prst="rect">
            <a:avLst/>
          </a:prstGeom>
        </p:spPr>
      </p:pic>
      <p:grpSp>
        <p:nvGrpSpPr>
          <p:cNvPr id="3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32" name="Picture 31"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33" name="Rectangle 32">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ectangle 34">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Rectangle 35">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7"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38" name="Rectangle 37">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Rectangle 38">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0" name="Picture 39"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41" name="Rectangle 40">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2"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43" name="Rectangle 42">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4" name="Picture 43"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45" name="Rectangle 44">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6" name="Rectangle 45">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7"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48" name="Rectangle 47">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0" name="Rectangle 49">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2" name="Picture 51"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grpSp>
        <p:nvGrpSpPr>
          <p:cNvPr id="53" name="Logo Group">
            <a:extLst>
              <a:ext uri="{FF2B5EF4-FFF2-40B4-BE49-F238E27FC236}">
                <a16:creationId xmlns="" xmlns:a16="http://schemas.microsoft.com/office/drawing/2014/main" id="{02AB6868-BD6C-434E-A43B-35E5BD57B0EF}"/>
              </a:ext>
            </a:extLst>
          </p:cNvPr>
          <p:cNvGrpSpPr/>
          <p:nvPr userDrawn="1"/>
        </p:nvGrpSpPr>
        <p:grpSpPr>
          <a:xfrm>
            <a:off x="6813533" y="4831134"/>
            <a:ext cx="4322543" cy="1177612"/>
            <a:chOff x="6813533" y="4900914"/>
            <a:chExt cx="4322543" cy="1177612"/>
          </a:xfrm>
        </p:grpSpPr>
        <p:pic>
          <p:nvPicPr>
            <p:cNvPr id="54" name="Volume One Logo" descr="Icon&#10;&#10;Description automatically generated">
              <a:extLst>
                <a:ext uri="{FF2B5EF4-FFF2-40B4-BE49-F238E27FC236}">
                  <a16:creationId xmlns="" xmlns:a16="http://schemas.microsoft.com/office/drawing/2014/main" id="{656C93CD-BA91-40CD-9A99-6C5B4CC2B675}"/>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2180" r="6" b="2027"/>
            <a:stretch/>
          </p:blipFill>
          <p:spPr>
            <a:xfrm>
              <a:off x="6813533" y="4930070"/>
              <a:ext cx="1080000" cy="1113395"/>
            </a:xfrm>
            <a:prstGeom prst="rect">
              <a:avLst/>
            </a:prstGeom>
          </p:spPr>
        </p:pic>
        <p:pic>
          <p:nvPicPr>
            <p:cNvPr id="55" name="Volume Two Logo" descr="A close up of a sign&#10;&#10;Description automatically generated">
              <a:extLst>
                <a:ext uri="{FF2B5EF4-FFF2-40B4-BE49-F238E27FC236}">
                  <a16:creationId xmlns="" xmlns:a16="http://schemas.microsoft.com/office/drawing/2014/main" id="{7BAEB512-3F86-4B4B-B4D1-31ECF2502290}"/>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4201" r="6" b="6"/>
            <a:stretch/>
          </p:blipFill>
          <p:spPr>
            <a:xfrm>
              <a:off x="8487061" y="4965131"/>
              <a:ext cx="1080000" cy="1113395"/>
            </a:xfrm>
            <a:prstGeom prst="rect">
              <a:avLst/>
            </a:prstGeom>
          </p:spPr>
        </p:pic>
        <p:pic>
          <p:nvPicPr>
            <p:cNvPr id="56" name="Volume Three Logo" descr="Icon&#10;&#10;Description automatically generated">
              <a:extLst>
                <a:ext uri="{FF2B5EF4-FFF2-40B4-BE49-F238E27FC236}">
                  <a16:creationId xmlns="" xmlns:a16="http://schemas.microsoft.com/office/drawing/2014/main" id="{B3ED102E-638D-4027-BE3E-BE299E3BF4AA}"/>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r="7" b="3911"/>
            <a:stretch/>
          </p:blipFill>
          <p:spPr>
            <a:xfrm>
              <a:off x="10056076" y="4900914"/>
              <a:ext cx="1080000" cy="1116859"/>
            </a:xfrm>
            <a:prstGeom prst="rect">
              <a:avLst/>
            </a:prstGeom>
          </p:spPr>
        </p:pic>
      </p:grpSp>
      <p:cxnSp>
        <p:nvCxnSpPr>
          <p:cNvPr id="57" name="Straight Connector 56">
            <a:extLst>
              <a:ext uri="{FF2B5EF4-FFF2-40B4-BE49-F238E27FC236}">
                <a16:creationId xmlns="" xmlns:a16="http://schemas.microsoft.com/office/drawing/2014/main" id="{F969FE4F-4AC7-48FA-93C2-B1333A56B492}"/>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58" name="NCC Tutor title">
            <a:extLst>
              <a:ext uri="{FF2B5EF4-FFF2-40B4-BE49-F238E27FC236}">
                <a16:creationId xmlns="" xmlns:a16="http://schemas.microsoft.com/office/drawing/2014/main" id="{76D11A82-BD37-4D13-BB7C-3D8D766A406F}"/>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86718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2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2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1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999"/>
                                          </p:stCondLst>
                                        </p:cTn>
                                        <p:tgtEl>
                                          <p:spTgt spid="10"/>
                                        </p:tgtEl>
                                        <p:attrNameLst>
                                          <p:attrName>style.visibility</p:attrName>
                                        </p:attrNameLst>
                                      </p:cBhvr>
                                      <p:to>
                                        <p:strVal val="visible"/>
                                      </p:to>
                                    </p:set>
                                  </p:childTnLst>
                                </p:cTn>
                              </p:par>
                            </p:childTnLst>
                          </p:cTn>
                        </p:par>
                        <p:par>
                          <p:cTn id="16" fill="hold">
                            <p:stCondLst>
                              <p:cond delay="4000"/>
                            </p:stCondLst>
                            <p:childTnLst>
                              <p:par>
                                <p:cTn id="17" presetID="9" presetClass="entr" presetSubtype="0" fill="hold" grpId="0" nodeType="afterEffect">
                                  <p:stCondLst>
                                    <p:cond delay="500"/>
                                  </p:stCondLst>
                                  <p:childTnLst>
                                    <p:set>
                                      <p:cBhvr>
                                        <p:cTn id="18" dur="1" fill="hold">
                                          <p:stCondLst>
                                            <p:cond delay="0"/>
                                          </p:stCondLst>
                                        </p:cTn>
                                        <p:tgtEl>
                                          <p:spTgt spid="49">
                                            <p:txEl>
                                              <p:pRg st="0" end="0"/>
                                            </p:txEl>
                                          </p:spTgt>
                                        </p:tgtEl>
                                        <p:attrNameLst>
                                          <p:attrName>style.visibility</p:attrName>
                                        </p:attrNameLst>
                                      </p:cBhvr>
                                      <p:to>
                                        <p:strVal val="visible"/>
                                      </p:to>
                                    </p:set>
                                    <p:animEffect transition="in" filter="dissolve">
                                      <p:cBhvr>
                                        <p:cTn id="19" dur="1000"/>
                                        <p:tgtEl>
                                          <p:spTgt spid="49">
                                            <p:txEl>
                                              <p:pRg st="0" end="0"/>
                                            </p:txEl>
                                          </p:spTgt>
                                        </p:tgtEl>
                                      </p:cBhvr>
                                    </p:animEffect>
                                  </p:childTnLst>
                                </p:cTn>
                              </p:par>
                            </p:childTnLst>
                          </p:cTn>
                        </p:par>
                        <p:par>
                          <p:cTn id="20" fill="hold">
                            <p:stCondLst>
                              <p:cond delay="5500"/>
                            </p:stCondLst>
                            <p:childTnLst>
                              <p:par>
                                <p:cTn id="21" presetID="9"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dissolve">
                                      <p:cBhvr>
                                        <p:cTn id="23" dur="1000"/>
                                        <p:tgtEl>
                                          <p:spTgt spid="34"/>
                                        </p:tgtEl>
                                      </p:cBhvr>
                                    </p:animEffect>
                                  </p:childTnLst>
                                </p:cTn>
                              </p:par>
                            </p:childTnLst>
                          </p:cTn>
                        </p:par>
                        <p:par>
                          <p:cTn id="24" fill="hold">
                            <p:stCondLst>
                              <p:cond delay="6500"/>
                            </p:stCondLst>
                            <p:childTnLst>
                              <p:par>
                                <p:cTn id="25" presetID="9"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1000"/>
                                        <p:tgtEl>
                                          <p:spTgt spid="31"/>
                                        </p:tgtEl>
                                      </p:cBhvr>
                                    </p:animEffect>
                                  </p:childTnLst>
                                </p:cTn>
                              </p:par>
                            </p:childTnLst>
                          </p:cTn>
                        </p:par>
                        <p:par>
                          <p:cTn id="28" fill="hold">
                            <p:stCondLst>
                              <p:cond delay="7500"/>
                            </p:stCondLst>
                            <p:childTnLst>
                              <p:par>
                                <p:cTn id="29" presetID="1" presetClass="entr" presetSubtype="0" fill="hold" nodeType="afterEffect">
                                  <p:stCondLst>
                                    <p:cond delay="0"/>
                                  </p:stCondLst>
                                  <p:childTnLst>
                                    <p:set>
                                      <p:cBhvr>
                                        <p:cTn id="30" dur="1" fill="hold">
                                          <p:stCondLst>
                                            <p:cond delay="999"/>
                                          </p:stCondLst>
                                        </p:cTn>
                                        <p:tgtEl>
                                          <p:spTgt spid="47"/>
                                        </p:tgtEl>
                                        <p:attrNameLst>
                                          <p:attrName>style.visibility</p:attrName>
                                        </p:attrNameLst>
                                      </p:cBhvr>
                                      <p:to>
                                        <p:strVal val="visible"/>
                                      </p:to>
                                    </p:set>
                                  </p:childTnLst>
                                </p:cTn>
                              </p:par>
                            </p:childTnLst>
                          </p:cTn>
                        </p:par>
                        <p:par>
                          <p:cTn id="31" fill="hold">
                            <p:stCondLst>
                              <p:cond delay="8500"/>
                            </p:stCondLst>
                            <p:childTnLst>
                              <p:par>
                                <p:cTn id="32" presetID="1" presetClass="entr" presetSubtype="0" fill="hold" nodeType="afterEffect">
                                  <p:stCondLst>
                                    <p:cond delay="0"/>
                                  </p:stCondLst>
                                  <p:childTnLst>
                                    <p:set>
                                      <p:cBhvr>
                                        <p:cTn id="33" dur="1" fill="hold">
                                          <p:stCondLst>
                                            <p:cond delay="999"/>
                                          </p:stCondLst>
                                        </p:cTn>
                                        <p:tgtEl>
                                          <p:spTgt spid="42"/>
                                        </p:tgtEl>
                                        <p:attrNameLst>
                                          <p:attrName>style.visibility</p:attrName>
                                        </p:attrNameLst>
                                      </p:cBhvr>
                                      <p:to>
                                        <p:strVal val="visible"/>
                                      </p:to>
                                    </p:set>
                                  </p:childTnLst>
                                </p:cTn>
                              </p:par>
                            </p:childTnLst>
                          </p:cTn>
                        </p:par>
                        <p:par>
                          <p:cTn id="34" fill="hold">
                            <p:stCondLst>
                              <p:cond delay="9500"/>
                            </p:stCondLst>
                            <p:childTnLst>
                              <p:par>
                                <p:cTn id="35" presetID="1" presetClass="entr" presetSubtype="0" fill="hold" nodeType="afterEffect">
                                  <p:stCondLst>
                                    <p:cond delay="0"/>
                                  </p:stCondLst>
                                  <p:childTnLst>
                                    <p:set>
                                      <p:cBhvr>
                                        <p:cTn id="36" dur="1" fill="hold">
                                          <p:stCondLst>
                                            <p:cond delay="999"/>
                                          </p:stCondLst>
                                        </p:cTn>
                                        <p:tgtEl>
                                          <p:spTgt spid="37"/>
                                        </p:tgtEl>
                                        <p:attrNameLst>
                                          <p:attrName>style.visibility</p:attrName>
                                        </p:attrNameLst>
                                      </p:cBhvr>
                                      <p:to>
                                        <p:strVal val="visible"/>
                                      </p:to>
                                    </p:set>
                                  </p:childTnLst>
                                </p:cTn>
                              </p:par>
                            </p:childTnLst>
                          </p:cTn>
                        </p:par>
                        <p:par>
                          <p:cTn id="37" fill="hold">
                            <p:stCondLst>
                              <p:cond delay="10500"/>
                            </p:stCondLst>
                            <p:childTnLst>
                              <p:par>
                                <p:cTn id="38" presetID="1" presetClass="entr" presetSubtype="0" fill="hold" nodeType="afterEffect">
                                  <p:stCondLst>
                                    <p:cond delay="0"/>
                                  </p:stCondLst>
                                  <p:childTnLst>
                                    <p:set>
                                      <p:cBhvr>
                                        <p:cTn id="39" dur="1" fill="hold">
                                          <p:stCondLst>
                                            <p:cond delay="999"/>
                                          </p:stCondLst>
                                        </p:cTn>
                                        <p:tgtEl>
                                          <p:spTgt spid="30"/>
                                        </p:tgtEl>
                                        <p:attrNameLst>
                                          <p:attrName>style.visibility</p:attrName>
                                        </p:attrNameLst>
                                      </p:cBhvr>
                                      <p:to>
                                        <p:strVal val="visible"/>
                                      </p:to>
                                    </p:set>
                                  </p:childTnLst>
                                </p:cTn>
                              </p:par>
                            </p:childTnLst>
                          </p:cTn>
                        </p:par>
                        <p:par>
                          <p:cTn id="40" fill="hold">
                            <p:stCondLst>
                              <p:cond delay="11500"/>
                            </p:stCondLst>
                            <p:childTnLst>
                              <p:par>
                                <p:cTn id="41" presetID="9" presetClass="entr" presetSubtype="0"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dissolve">
                                      <p:cBhvr>
                                        <p:cTn id="43" dur="1000"/>
                                        <p:tgtEl>
                                          <p:spTgt spid="57"/>
                                        </p:tgtEl>
                                      </p:cBhvr>
                                    </p:animEffect>
                                  </p:childTnLst>
                                </p:cTn>
                              </p:par>
                            </p:childTnLst>
                          </p:cTn>
                        </p:par>
                        <p:par>
                          <p:cTn id="44" fill="hold">
                            <p:stCondLst>
                              <p:cond delay="12500"/>
                            </p:stCondLst>
                            <p:childTnLst>
                              <p:par>
                                <p:cTn id="45" presetID="9" presetClass="entr" presetSubtype="0"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dissolve">
                                      <p:cBhvr>
                                        <p:cTn id="47" dur="500"/>
                                        <p:tgtEl>
                                          <p:spTgt spid="58"/>
                                        </p:tgtEl>
                                      </p:cBhvr>
                                    </p:animEffect>
                                  </p:childTnLst>
                                </p:cTn>
                              </p:par>
                            </p:childTnLst>
                          </p:cTn>
                        </p:par>
                        <p:par>
                          <p:cTn id="48" fill="hold">
                            <p:stCondLst>
                              <p:cond delay="13000"/>
                            </p:stCondLst>
                            <p:childTnLst>
                              <p:par>
                                <p:cTn id="49" presetID="9" presetClass="entr" presetSubtype="0" fill="hold"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dissolve">
                                      <p:cBhvr>
                                        <p:cTn id="51"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tmplLst>
          <p:tmpl lvl="1">
            <p:tnLst>
              <p:par>
                <p:cTn presetID="9" presetClass="entr" presetSubtype="0" fill="hold" nodeType="afterEffect">
                  <p:stCondLst>
                    <p:cond delay="500"/>
                  </p:stCondLst>
                  <p:childTnLst>
                    <p:set>
                      <p:cBhvr>
                        <p:cTn dur="1" fill="hold">
                          <p:stCondLst>
                            <p:cond delay="0"/>
                          </p:stCondLst>
                        </p:cTn>
                        <p:tgtEl>
                          <p:spTgt spid="49"/>
                        </p:tgtEl>
                        <p:attrNameLst>
                          <p:attrName>style.visibility</p:attrName>
                        </p:attrNameLst>
                      </p:cBhvr>
                      <p:to>
                        <p:strVal val="visible"/>
                      </p:to>
                    </p:set>
                    <p:animEffect transition="in" filter="dissolve">
                      <p:cBhvr>
                        <p:cTn dur="1000"/>
                        <p:tgtEl>
                          <p:spTgt spid="49"/>
                        </p:tgtEl>
                      </p:cBhvr>
                    </p:animEffect>
                  </p:childTnLst>
                </p:cTn>
              </p:par>
            </p:tnLst>
          </p:tmpl>
        </p:tmplLst>
      </p:bldP>
      <p:bldP spid="31" grpId="0"/>
      <p:bldP spid="58" grpId="0"/>
    </p:bldLst>
  </p:timing>
  <p:extLst mod="1">
    <p:ext uri="{DCECCB84-F9BA-43D5-87BE-67443E8EF086}">
      <p15:sldGuideLst xmlns:p15="http://schemas.microsoft.com/office/powerpoint/2012/main">
        <p15:guide id="1" pos="4203">
          <p15:clr>
            <a:srgbClr val="FBAE40"/>
          </p15:clr>
        </p15:guide>
        <p15:guide id="2" pos="7151">
          <p15:clr>
            <a:srgbClr val="FBAE40"/>
          </p15:clr>
        </p15:guide>
        <p15:guide id="3" orient="horz" pos="3067">
          <p15:clr>
            <a:srgbClr val="FBAE40"/>
          </p15:clr>
        </p15:guide>
        <p15:guide id="4" orient="horz" pos="3748">
          <p15:clr>
            <a:srgbClr val="FBAE40"/>
          </p15:clr>
        </p15:guide>
        <p15:guide id="0" orient="horz" pos="2160" userDrawn="1">
          <p15:clr>
            <a:srgbClr val="FBAE40"/>
          </p15:clr>
        </p15:guide>
        <p15:guide id="5"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re basic text">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Main slide text">
            <a:extLst>
              <a:ext uri="{FF2B5EF4-FFF2-40B4-BE49-F238E27FC236}">
                <a16:creationId xmlns="" xmlns:a16="http://schemas.microsoft.com/office/drawing/2014/main" id="{8F87CAC9-08C4-4C4F-BF83-40751681DF68}"/>
              </a:ext>
            </a:extLst>
          </p:cNvPr>
          <p:cNvSpPr>
            <a:spLocks noGrp="1"/>
          </p:cNvSpPr>
          <p:nvPr>
            <p:ph type="body" sz="quarter" idx="10" hasCustomPrompt="1"/>
          </p:nvPr>
        </p:nvSpPr>
        <p:spPr>
          <a:xfrm>
            <a:off x="334963" y="2006600"/>
            <a:ext cx="11522075"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Title">
            <a:extLst>
              <a:ext uri="{FF2B5EF4-FFF2-40B4-BE49-F238E27FC236}">
                <a16:creationId xmlns="" xmlns:a16="http://schemas.microsoft.com/office/drawing/2014/main"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Tree>
    <p:custDataLst>
      <p:tags r:id="rId1"/>
    </p:custDataLst>
    <p:extLst>
      <p:ext uri="{BB962C8B-B14F-4D97-AF65-F5344CB8AC3E}">
        <p14:creationId xmlns:p14="http://schemas.microsoft.com/office/powerpoint/2010/main" val="17215340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04">
          <p15:clr>
            <a:srgbClr val="FBAE40"/>
          </p15:clr>
        </p15:guide>
        <p15:guide id="2" pos="52">
          <p15:clr>
            <a:srgbClr val="FBAE40"/>
          </p15:clr>
        </p15:guide>
        <p15:guide id="3" orient="horz" pos="4133">
          <p15:clr>
            <a:srgbClr val="FBAE40"/>
          </p15:clr>
        </p15:guide>
        <p15:guide id="4" pos="7469">
          <p15:clr>
            <a:srgbClr val="FBAE40"/>
          </p15:clr>
        </p15:guide>
        <p15:guide id="5" pos="3840">
          <p15:clr>
            <a:srgbClr val="FBAE40"/>
          </p15:clr>
        </p15:guide>
        <p15:guide id="6" pos="211">
          <p15:clr>
            <a:srgbClr val="FBAE40"/>
          </p15:clr>
        </p15:guide>
        <p15:guide id="7" pos="75">
          <p15:clr>
            <a:srgbClr val="FBAE40"/>
          </p15:clr>
        </p15:guide>
        <p15:guide id="8" orient="horz" pos="731">
          <p15:clr>
            <a:srgbClr val="FBAE40"/>
          </p15:clr>
        </p15:guide>
        <p15:guide id="9" pos="6108">
          <p15:clr>
            <a:srgbClr val="FBAE40"/>
          </p15:clr>
        </p15:guide>
        <p15:guide id="10" orient="horz" pos="125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re 2 equal column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BBAA17AF-0AF9-4A6F-99C9-54C166C20FBA}"/>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 xmlns:a16="http://schemas.microsoft.com/office/drawing/2014/main"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 xmlns:a16="http://schemas.microsoft.com/office/drawing/2014/main"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 xmlns:a16="http://schemas.microsoft.com/office/drawing/2014/main" id="{4EC5CCBD-10C7-49DF-AD86-FF9280B85A73}"/>
              </a:ext>
            </a:extLst>
          </p:cNvPr>
          <p:cNvCxnSpPr>
            <a:cxnSpLocks/>
          </p:cNvCxnSpPr>
          <p:nvPr/>
        </p:nvCxnSpPr>
        <p:spPr>
          <a:xfrm>
            <a:off x="6096000" y="196545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 xmlns:a16="http://schemas.microsoft.com/office/drawing/2014/main"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258515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re unequal columns slide">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p:nvSpPr>
        <p:spPr>
          <a:xfrm>
            <a:off x="0" y="-5138"/>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Slide Title">
            <a:extLst>
              <a:ext uri="{FF2B5EF4-FFF2-40B4-BE49-F238E27FC236}">
                <a16:creationId xmlns="" xmlns:a16="http://schemas.microsoft.com/office/drawing/2014/main" id="{6BC08D57-6828-4140-96D6-7212DF97BE90}"/>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uneven 2 column format here</a:t>
            </a:r>
          </a:p>
        </p:txBody>
      </p:sp>
      <p:sp>
        <p:nvSpPr>
          <p:cNvPr id="3" name="Right hand text box">
            <a:extLst>
              <a:ext uri="{FF2B5EF4-FFF2-40B4-BE49-F238E27FC236}">
                <a16:creationId xmlns="" xmlns:a16="http://schemas.microsoft.com/office/drawing/2014/main" id="{78F7BB00-DFA7-479F-B681-1E7FF5E9A5D7}"/>
              </a:ext>
            </a:extLst>
          </p:cNvPr>
          <p:cNvSpPr>
            <a:spLocks noGrp="1"/>
          </p:cNvSpPr>
          <p:nvPr>
            <p:ph type="body" sz="quarter" idx="12"/>
          </p:nvPr>
        </p:nvSpPr>
        <p:spPr>
          <a:xfrm>
            <a:off x="334963" y="1993900"/>
            <a:ext cx="3322637" cy="454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cxnSp>
        <p:nvCxnSpPr>
          <p:cNvPr id="13" name="Dividing Line">
            <a:extLst>
              <a:ext uri="{FF2B5EF4-FFF2-40B4-BE49-F238E27FC236}">
                <a16:creationId xmlns="" xmlns:a16="http://schemas.microsoft.com/office/drawing/2014/main" id="{9E16AE22-46DE-423F-BE7B-3EE48A06E7E8}"/>
              </a:ext>
            </a:extLst>
          </p:cNvPr>
          <p:cNvCxnSpPr>
            <a:cxnSpLocks/>
          </p:cNvCxnSpPr>
          <p:nvPr/>
        </p:nvCxnSpPr>
        <p:spPr>
          <a:xfrm>
            <a:off x="4085914" y="1983960"/>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7" name="Left hand text box">
            <a:extLst>
              <a:ext uri="{FF2B5EF4-FFF2-40B4-BE49-F238E27FC236}">
                <a16:creationId xmlns="" xmlns:a16="http://schemas.microsoft.com/office/drawing/2014/main" id="{CEED358A-E15B-4A96-B239-689EF7351A0C}"/>
              </a:ext>
            </a:extLst>
          </p:cNvPr>
          <p:cNvSpPr>
            <a:spLocks noGrp="1"/>
          </p:cNvSpPr>
          <p:nvPr>
            <p:ph type="body" sz="quarter" idx="13"/>
          </p:nvPr>
        </p:nvSpPr>
        <p:spPr>
          <a:xfrm>
            <a:off x="4492625" y="2006600"/>
            <a:ext cx="7364413"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ustDataLst>
      <p:tags r:id="rId1"/>
    </p:custDataLst>
    <p:extLst>
      <p:ext uri="{BB962C8B-B14F-4D97-AF65-F5344CB8AC3E}">
        <p14:creationId xmlns:p14="http://schemas.microsoft.com/office/powerpoint/2010/main" val="372072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dissolve">
                                      <p:cBhvr>
                                        <p:cTn id="30" dur="500"/>
                                        <p:tgtEl>
                                          <p:spTgt spid="7">
                                            <p:txEl>
                                              <p:pRg st="1" end="1"/>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dissolve">
                                      <p:cBhvr>
                                        <p:cTn id="33" dur="500"/>
                                        <p:tgtEl>
                                          <p:spTgt spid="7">
                                            <p:txEl>
                                              <p:pRg st="2" end="2"/>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dissolve">
                                      <p:cBhvr>
                                        <p:cTn id="36" dur="500"/>
                                        <p:tgtEl>
                                          <p:spTgt spid="7">
                                            <p:txEl>
                                              <p:pRg st="3" end="3"/>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dissolve">
                                      <p:cBhvr>
                                        <p:cTn id="3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7" grpId="0" build="p">
        <p:tmplLst>
          <p:tmpl lvl="1">
            <p:tnLst>
              <p:par>
                <p:cTn presetID="9"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unequal columns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92B437D0-5019-404C-A3E6-588F0645F4AA}"/>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Slide Title">
            <a:extLst>
              <a:ext uri="{FF2B5EF4-FFF2-40B4-BE49-F238E27FC236}">
                <a16:creationId xmlns="" xmlns:a16="http://schemas.microsoft.com/office/drawing/2014/main" id="{6BC08D57-6828-4140-96D6-7212DF97BE90}"/>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uneven 2 column format here</a:t>
            </a:r>
          </a:p>
        </p:txBody>
      </p:sp>
      <p:sp>
        <p:nvSpPr>
          <p:cNvPr id="3" name="Right hand text box">
            <a:extLst>
              <a:ext uri="{FF2B5EF4-FFF2-40B4-BE49-F238E27FC236}">
                <a16:creationId xmlns="" xmlns:a16="http://schemas.microsoft.com/office/drawing/2014/main" id="{78F7BB00-DFA7-479F-B681-1E7FF5E9A5D7}"/>
              </a:ext>
            </a:extLst>
          </p:cNvPr>
          <p:cNvSpPr>
            <a:spLocks noGrp="1"/>
          </p:cNvSpPr>
          <p:nvPr>
            <p:ph type="body" sz="quarter" idx="12" hasCustomPrompt="1"/>
          </p:nvPr>
        </p:nvSpPr>
        <p:spPr>
          <a:xfrm>
            <a:off x="334963" y="1993900"/>
            <a:ext cx="3322637" cy="4549775"/>
          </a:xfrm>
        </p:spPr>
        <p:txBody>
          <a:bodyPr/>
          <a:lstStyle>
            <a:lvl1pPr>
              <a:defRPr/>
            </a:lvl1pPr>
          </a:lstStyle>
          <a:p>
            <a:pPr lvl="0"/>
            <a:r>
              <a:rPr lang="en-US" dirty="0"/>
              <a:t>Text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3" name="Dividing Line">
            <a:extLst>
              <a:ext uri="{FF2B5EF4-FFF2-40B4-BE49-F238E27FC236}">
                <a16:creationId xmlns="" xmlns:a16="http://schemas.microsoft.com/office/drawing/2014/main" id="{9E16AE22-46DE-423F-BE7B-3EE48A06E7E8}"/>
              </a:ext>
            </a:extLst>
          </p:cNvPr>
          <p:cNvCxnSpPr>
            <a:cxnSpLocks/>
          </p:cNvCxnSpPr>
          <p:nvPr userDrawn="1"/>
        </p:nvCxnSpPr>
        <p:spPr>
          <a:xfrm>
            <a:off x="4085914" y="1983960"/>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7" name="Left hand text box">
            <a:extLst>
              <a:ext uri="{FF2B5EF4-FFF2-40B4-BE49-F238E27FC236}">
                <a16:creationId xmlns="" xmlns:a16="http://schemas.microsoft.com/office/drawing/2014/main" id="{CEED358A-E15B-4A96-B239-689EF7351A0C}"/>
              </a:ext>
            </a:extLst>
          </p:cNvPr>
          <p:cNvSpPr>
            <a:spLocks noGrp="1"/>
          </p:cNvSpPr>
          <p:nvPr>
            <p:ph type="body" sz="quarter" idx="13" hasCustomPrompt="1"/>
          </p:nvPr>
        </p:nvSpPr>
        <p:spPr>
          <a:xfrm>
            <a:off x="4492625" y="2006600"/>
            <a:ext cx="7364413" cy="4537075"/>
          </a:xfrm>
        </p:spPr>
        <p:txBody>
          <a:bodyPr/>
          <a:lstStyle>
            <a:lvl1pPr>
              <a:defRPr/>
            </a:lvl1pPr>
          </a:lstStyle>
          <a:p>
            <a:pPr lvl="0"/>
            <a:r>
              <a:rPr lang="en-US" dirty="0"/>
              <a:t>Text here, or replace this placeholder with an image.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94410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dissolve">
                                      <p:cBhvr>
                                        <p:cTn id="30" dur="500"/>
                                        <p:tgtEl>
                                          <p:spTgt spid="7">
                                            <p:txEl>
                                              <p:pRg st="1" end="1"/>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dissolve">
                                      <p:cBhvr>
                                        <p:cTn id="33" dur="500"/>
                                        <p:tgtEl>
                                          <p:spTgt spid="7">
                                            <p:txEl>
                                              <p:pRg st="2" end="2"/>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dissolve">
                                      <p:cBhvr>
                                        <p:cTn id="36" dur="500"/>
                                        <p:tgtEl>
                                          <p:spTgt spid="7">
                                            <p:txEl>
                                              <p:pRg st="3" end="3"/>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dissolve">
                                      <p:cBhvr>
                                        <p:cTn id="3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7" grpId="0" build="p">
        <p:tmplLst>
          <p:tmpl lvl="1">
            <p:tnLst>
              <p:par>
                <p:cTn presetID="9"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re 3 column slide">
    <p:spTree>
      <p:nvGrpSpPr>
        <p:cNvPr id="1" name=""/>
        <p:cNvGrpSpPr/>
        <p:nvPr/>
      </p:nvGrpSpPr>
      <p:grpSpPr>
        <a:xfrm>
          <a:off x="0" y="0"/>
          <a:ext cx="0" cy="0"/>
          <a:chOff x="0" y="0"/>
          <a:chExt cx="0" cy="0"/>
        </a:xfrm>
      </p:grpSpPr>
      <p:cxnSp>
        <p:nvCxnSpPr>
          <p:cNvPr id="15" name="First line">
            <a:extLst>
              <a:ext uri="{FF2B5EF4-FFF2-40B4-BE49-F238E27FC236}">
                <a16:creationId xmlns="" xmlns:a16="http://schemas.microsoft.com/office/drawing/2014/main" id="{B71716FC-46AD-4F76-9ABF-576704040DB9}"/>
              </a:ext>
            </a:extLst>
          </p:cNvPr>
          <p:cNvCxnSpPr>
            <a:cxnSpLocks/>
          </p:cNvCxnSpPr>
          <p:nvPr/>
        </p:nvCxnSpPr>
        <p:spPr>
          <a:xfrm>
            <a:off x="4023741"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cxnSp>
        <p:nvCxnSpPr>
          <p:cNvPr id="16" name="Second line">
            <a:extLst>
              <a:ext uri="{FF2B5EF4-FFF2-40B4-BE49-F238E27FC236}">
                <a16:creationId xmlns="" xmlns:a16="http://schemas.microsoft.com/office/drawing/2014/main" id="{2CE66CE2-621D-4E81-91DC-E7BA442BDF46}"/>
              </a:ext>
            </a:extLst>
          </p:cNvPr>
          <p:cNvCxnSpPr>
            <a:cxnSpLocks/>
          </p:cNvCxnSpPr>
          <p:nvPr/>
        </p:nvCxnSpPr>
        <p:spPr>
          <a:xfrm>
            <a:off x="8130159"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17" name="Blue banner">
            <a:extLst>
              <a:ext uri="{FF2B5EF4-FFF2-40B4-BE49-F238E27FC236}">
                <a16:creationId xmlns="" xmlns:a16="http://schemas.microsoft.com/office/drawing/2014/main" id="{A8579C19-C8C3-4EE9-BA8F-784009A71517}"/>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 xmlns:a16="http://schemas.microsoft.com/office/drawing/2014/main"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 xmlns:a16="http://schemas.microsoft.com/office/drawing/2014/main" id="{6D0A282E-ED69-49A6-B4CA-E48A51CD93CB}"/>
              </a:ext>
            </a:extLst>
          </p:cNvPr>
          <p:cNvSpPr>
            <a:spLocks noGrp="1"/>
          </p:cNvSpPr>
          <p:nvPr>
            <p:ph type="body" sz="quarter" idx="12" hasCustomPrompt="1"/>
          </p:nvPr>
        </p:nvSpPr>
        <p:spPr>
          <a:xfrm>
            <a:off x="339592" y="1994134"/>
            <a:ext cx="3365500" cy="4632325"/>
          </a:xfrm>
        </p:spPr>
        <p:txBody>
          <a:bodyPr/>
          <a:lstStyle>
            <a:lvl1pPr>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ntre text box">
            <a:extLst>
              <a:ext uri="{FF2B5EF4-FFF2-40B4-BE49-F238E27FC236}">
                <a16:creationId xmlns="" xmlns:a16="http://schemas.microsoft.com/office/drawing/2014/main"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Right hand text box">
            <a:extLst>
              <a:ext uri="{FF2B5EF4-FFF2-40B4-BE49-F238E27FC236}">
                <a16:creationId xmlns="" xmlns:a16="http://schemas.microsoft.com/office/drawing/2014/main"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82740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re 4 column slide">
    <p:spTree>
      <p:nvGrpSpPr>
        <p:cNvPr id="1" name=""/>
        <p:cNvGrpSpPr/>
        <p:nvPr/>
      </p:nvGrpSpPr>
      <p:grpSpPr>
        <a:xfrm>
          <a:off x="0" y="0"/>
          <a:ext cx="0" cy="0"/>
          <a:chOff x="0" y="0"/>
          <a:chExt cx="0" cy="0"/>
        </a:xfrm>
      </p:grpSpPr>
      <p:cxnSp>
        <p:nvCxnSpPr>
          <p:cNvPr id="16" name="Left Horizontal Line">
            <a:extLst>
              <a:ext uri="{FF2B5EF4-FFF2-40B4-BE49-F238E27FC236}">
                <a16:creationId xmlns="" xmlns:a16="http://schemas.microsoft.com/office/drawing/2014/main" id="{BF000365-23DC-4DE8-B098-26165EF63383}"/>
              </a:ext>
            </a:extLst>
          </p:cNvPr>
          <p:cNvCxnSpPr/>
          <p:nvPr/>
        </p:nvCxnSpPr>
        <p:spPr>
          <a:xfrm>
            <a:off x="326074"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7" name="Right Horizontal Line">
            <a:extLst>
              <a:ext uri="{FF2B5EF4-FFF2-40B4-BE49-F238E27FC236}">
                <a16:creationId xmlns="" xmlns:a16="http://schemas.microsoft.com/office/drawing/2014/main" id="{18AF0C00-027B-4175-9EDC-CDA64B2569BD}"/>
              </a:ext>
            </a:extLst>
          </p:cNvPr>
          <p:cNvCxnSpPr/>
          <p:nvPr/>
        </p:nvCxnSpPr>
        <p:spPr>
          <a:xfrm>
            <a:off x="6647626"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 xmlns:a16="http://schemas.microsoft.com/office/drawing/2014/main" id="{616BF609-3E8A-46EB-89C0-49BCEFDD126C}"/>
              </a:ext>
            </a:extLst>
          </p:cNvPr>
          <p:cNvCxnSpPr/>
          <p:nvPr/>
        </p:nvCxnSpPr>
        <p:spPr>
          <a:xfrm>
            <a:off x="6096000" y="20081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9" name="Lower Vertical Line">
            <a:extLst>
              <a:ext uri="{FF2B5EF4-FFF2-40B4-BE49-F238E27FC236}">
                <a16:creationId xmlns="" xmlns:a16="http://schemas.microsoft.com/office/drawing/2014/main" id="{0C1778F2-D29C-4B32-94E9-E6220EE83654}"/>
              </a:ext>
            </a:extLst>
          </p:cNvPr>
          <p:cNvCxnSpPr/>
          <p:nvPr/>
        </p:nvCxnSpPr>
        <p:spPr>
          <a:xfrm>
            <a:off x="6096000" y="45435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sp>
        <p:nvSpPr>
          <p:cNvPr id="20" name="Blue banner">
            <a:extLst>
              <a:ext uri="{FF2B5EF4-FFF2-40B4-BE49-F238E27FC236}">
                <a16:creationId xmlns="" xmlns:a16="http://schemas.microsoft.com/office/drawing/2014/main" id="{2CC7A163-6839-4B4E-85D9-E223081DEE0B}"/>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 xmlns:a16="http://schemas.microsoft.com/office/drawing/2014/main"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section format here</a:t>
            </a:r>
          </a:p>
        </p:txBody>
      </p:sp>
      <p:sp>
        <p:nvSpPr>
          <p:cNvPr id="3" name="Top left text">
            <a:extLst>
              <a:ext uri="{FF2B5EF4-FFF2-40B4-BE49-F238E27FC236}">
                <a16:creationId xmlns="" xmlns:a16="http://schemas.microsoft.com/office/drawing/2014/main" id="{35EFD5E8-F265-4D36-B191-E86ED25C185E}"/>
              </a:ext>
            </a:extLst>
          </p:cNvPr>
          <p:cNvSpPr>
            <a:spLocks noGrp="1"/>
          </p:cNvSpPr>
          <p:nvPr>
            <p:ph type="body" sz="quarter" idx="12" hasCustomPrompt="1"/>
          </p:nvPr>
        </p:nvSpPr>
        <p:spPr>
          <a:xfrm>
            <a:off x="341480" y="2006809"/>
            <a:ext cx="5219700" cy="1980000"/>
          </a:xfrm>
        </p:spPr>
        <p:txBody>
          <a:bodyPr/>
          <a:lstStyle>
            <a:lvl1pPr>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op right text">
            <a:extLst>
              <a:ext uri="{FF2B5EF4-FFF2-40B4-BE49-F238E27FC236}">
                <a16:creationId xmlns="" xmlns:a16="http://schemas.microsoft.com/office/drawing/2014/main" id="{875FF3D7-AA3F-4DFD-97BD-68BE82A52A5F}"/>
              </a:ext>
            </a:extLst>
          </p:cNvPr>
          <p:cNvSpPr>
            <a:spLocks noGrp="1"/>
          </p:cNvSpPr>
          <p:nvPr>
            <p:ph type="body" sz="quarter" idx="13" hasCustomPrompt="1"/>
          </p:nvPr>
        </p:nvSpPr>
        <p:spPr>
          <a:xfrm>
            <a:off x="6630820" y="2006808"/>
            <a:ext cx="5219700" cy="1980000"/>
          </a:xfrm>
        </p:spPr>
        <p:txBody>
          <a:bodyPr/>
          <a:lstStyle>
            <a:lvl1pPr>
              <a:buNone/>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Bottom left text">
            <a:extLst>
              <a:ext uri="{FF2B5EF4-FFF2-40B4-BE49-F238E27FC236}">
                <a16:creationId xmlns="" xmlns:a16="http://schemas.microsoft.com/office/drawing/2014/main" id="{44C77E00-BD01-43B2-8527-C308D64F9871}"/>
              </a:ext>
            </a:extLst>
          </p:cNvPr>
          <p:cNvSpPr>
            <a:spLocks noGrp="1"/>
          </p:cNvSpPr>
          <p:nvPr>
            <p:ph type="body" sz="quarter" idx="14" hasCustomPrompt="1"/>
          </p:nvPr>
        </p:nvSpPr>
        <p:spPr>
          <a:xfrm>
            <a:off x="341480" y="4542081"/>
            <a:ext cx="5219700" cy="1980000"/>
          </a:xfrm>
        </p:spPr>
        <p:txBody>
          <a:bodyPr/>
          <a:lstStyle>
            <a:lvl1pPr>
              <a:buNone/>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Bottom right text">
            <a:extLst>
              <a:ext uri="{FF2B5EF4-FFF2-40B4-BE49-F238E27FC236}">
                <a16:creationId xmlns="" xmlns:a16="http://schemas.microsoft.com/office/drawing/2014/main" id="{BB4FF2EC-FF89-447F-B1D4-041770C99B6D}"/>
              </a:ext>
            </a:extLst>
          </p:cNvPr>
          <p:cNvSpPr>
            <a:spLocks noGrp="1"/>
          </p:cNvSpPr>
          <p:nvPr>
            <p:ph type="body" sz="quarter" idx="15" hasCustomPrompt="1"/>
          </p:nvPr>
        </p:nvSpPr>
        <p:spPr>
          <a:xfrm>
            <a:off x="6630820" y="4550460"/>
            <a:ext cx="5219700" cy="1980000"/>
          </a:xfrm>
        </p:spPr>
        <p:txBody>
          <a:bodyPr/>
          <a:lstStyle>
            <a:lvl1pPr>
              <a:buNone/>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59782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re blank slide">
    <p:spTree>
      <p:nvGrpSpPr>
        <p:cNvPr id="1" name=""/>
        <p:cNvGrpSpPr/>
        <p:nvPr/>
      </p:nvGrpSpPr>
      <p:grpSpPr>
        <a:xfrm>
          <a:off x="0" y="0"/>
          <a:ext cx="0" cy="0"/>
          <a:chOff x="0" y="0"/>
          <a:chExt cx="0" cy="0"/>
        </a:xfrm>
      </p:grpSpPr>
      <p:sp>
        <p:nvSpPr>
          <p:cNvPr id="4"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 xmlns:a16="http://schemas.microsoft.com/office/drawing/2014/main"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148029534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re final slide">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10"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4D22B28F-DDF9-41AD-A157-823F7E3CF2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2000" y="0"/>
            <a:ext cx="1620000" cy="1620000"/>
          </a:xfrm>
          <a:prstGeom prst="rect">
            <a:avLst/>
          </a:prstGeom>
        </p:spPr>
      </p:pic>
      <p:sp>
        <p:nvSpPr>
          <p:cNvPr id="14" name="Slide Title">
            <a:extLst>
              <a:ext uri="{FF2B5EF4-FFF2-40B4-BE49-F238E27FC236}">
                <a16:creationId xmlns="" xmlns:a16="http://schemas.microsoft.com/office/drawing/2014/main" id="{189A56DD-5284-4D9A-8F11-0953FDF4FE8B}"/>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pic>
        <p:nvPicPr>
          <p:cNvPr id="9" name="Volume One Logo" descr="Icon&#10;&#10;Description automatically generated">
            <a:extLst>
              <a:ext uri="{FF2B5EF4-FFF2-40B4-BE49-F238E27FC236}">
                <a16:creationId xmlns="" xmlns:a16="http://schemas.microsoft.com/office/drawing/2014/main" id="{B89A5013-DABC-4F5F-ACA8-674496E9B9E8}"/>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2180" r="6" b="2027"/>
          <a:stretch/>
        </p:blipFill>
        <p:spPr>
          <a:xfrm>
            <a:off x="1328955" y="2830249"/>
            <a:ext cx="2593451" cy="2673646"/>
          </a:xfrm>
          <a:prstGeom prst="rect">
            <a:avLst/>
          </a:prstGeom>
        </p:spPr>
      </p:pic>
      <p:pic>
        <p:nvPicPr>
          <p:cNvPr id="11" name="Volume Two Logo" descr="A close up of a sign&#10;&#10;Description automatically generated">
            <a:extLst>
              <a:ext uri="{FF2B5EF4-FFF2-40B4-BE49-F238E27FC236}">
                <a16:creationId xmlns="" xmlns:a16="http://schemas.microsoft.com/office/drawing/2014/main" id="{DBDDCF4B-5DD8-4960-90E5-C67DE5E079E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4201" r="6" b="6"/>
          <a:stretch/>
        </p:blipFill>
        <p:spPr>
          <a:xfrm>
            <a:off x="4803293" y="2830249"/>
            <a:ext cx="2593452" cy="2673646"/>
          </a:xfrm>
          <a:prstGeom prst="rect">
            <a:avLst/>
          </a:prstGeom>
        </p:spPr>
      </p:pic>
      <p:pic>
        <p:nvPicPr>
          <p:cNvPr id="12" name="Volume Three Logo" descr="Icon&#10;&#10;Description automatically generated">
            <a:extLst>
              <a:ext uri="{FF2B5EF4-FFF2-40B4-BE49-F238E27FC236}">
                <a16:creationId xmlns="" xmlns:a16="http://schemas.microsoft.com/office/drawing/2014/main" id="{C7E61D5D-BDE5-4537-B3C6-7A5BC280A62E}"/>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7" b="3911"/>
          <a:stretch/>
        </p:blipFill>
        <p:spPr>
          <a:xfrm>
            <a:off x="8277635" y="2830249"/>
            <a:ext cx="2585410" cy="2673646"/>
          </a:xfrm>
          <a:prstGeom prst="rect">
            <a:avLst/>
          </a:prstGeom>
        </p:spPr>
      </p:pic>
      <p:pic>
        <p:nvPicPr>
          <p:cNvPr id="13"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4D22B28F-DDF9-41AD-A157-823F7E3CF2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72000" y="0"/>
            <a:ext cx="1620000" cy="1620000"/>
          </a:xfrm>
          <a:prstGeom prst="rect">
            <a:avLst/>
          </a:prstGeom>
        </p:spPr>
      </p:pic>
      <p:sp>
        <p:nvSpPr>
          <p:cNvPr id="15" name="Blue banner">
            <a:extLst>
              <a:ext uri="{FF2B5EF4-FFF2-40B4-BE49-F238E27FC236}">
                <a16:creationId xmlns="" xmlns:a16="http://schemas.microsoft.com/office/drawing/2014/main" id="{9E909DDA-84E6-4280-8981-D6CDA7BBE1E4}"/>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Tree>
    <p:custDataLst>
      <p:tags r:id="rId1"/>
    </p:custDataLst>
    <p:extLst>
      <p:ext uri="{BB962C8B-B14F-4D97-AF65-F5344CB8AC3E}">
        <p14:creationId xmlns:p14="http://schemas.microsoft.com/office/powerpoint/2010/main" val="228112276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614">
          <p15:clr>
            <a:srgbClr val="FBAE40"/>
          </p15:clr>
        </p15:guide>
        <p15:guide id="2" pos="3840">
          <p15:clr>
            <a:srgbClr val="FBAE40"/>
          </p15:clr>
        </p15:guide>
        <p15:guide id="3" orient="horz" pos="1820">
          <p15:clr>
            <a:srgbClr val="FBAE40"/>
          </p15:clr>
        </p15:guide>
        <p15:guide id="4" orient="horz" pos="340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Vol One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 xmlns:a16="http://schemas.microsoft.com/office/drawing/2014/main" id="{6929AD19-A5C7-42CC-B5EF-A53B7A8E9A10}"/>
              </a:ext>
            </a:extLst>
          </p:cNvPr>
          <p:cNvGrpSpPr/>
          <p:nvPr/>
        </p:nvGrpSpPr>
        <p:grpSpPr>
          <a:xfrm>
            <a:off x="651589" y="2040029"/>
            <a:ext cx="5192854" cy="1188000"/>
            <a:chOff x="651589" y="2040029"/>
            <a:chExt cx="5192854" cy="1188000"/>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p:nvGrpSpPr>
        <p:grpSpPr>
          <a:xfrm>
            <a:off x="651589" y="3400581"/>
            <a:ext cx="5192854" cy="1188001"/>
            <a:chOff x="651589" y="3400581"/>
            <a:chExt cx="5192854" cy="1188001"/>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p:nvGrpSpPr>
        <p:grpSpPr>
          <a:xfrm>
            <a:off x="651589" y="4761135"/>
            <a:ext cx="5192854" cy="1188000"/>
            <a:chOff x="651589" y="4761135"/>
            <a:chExt cx="5192854" cy="1188000"/>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cxnSp>
        <p:nvCxnSpPr>
          <p:cNvPr id="39" name="Straight Connector 38">
            <a:extLst>
              <a:ext uri="{FF2B5EF4-FFF2-40B4-BE49-F238E27FC236}">
                <a16:creationId xmlns="" xmlns:a16="http://schemas.microsoft.com/office/drawing/2014/main" id="{53D23F43-82DD-49AE-B88A-C911A203C3CD}"/>
              </a:ext>
            </a:extLst>
          </p:cNvPr>
          <p:cNvCxnSpPr>
            <a:cxnSpLocks/>
          </p:cNvCxnSpPr>
          <p:nvPr/>
        </p:nvCxnSpPr>
        <p:spPr>
          <a:xfrm>
            <a:off x="7367778" y="3916450"/>
            <a:ext cx="3600423" cy="0"/>
          </a:xfrm>
          <a:prstGeom prst="line">
            <a:avLst/>
          </a:prstGeom>
          <a:ln w="57150">
            <a:solidFill>
              <a:srgbClr val="004680"/>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 xmlns:a16="http://schemas.microsoft.com/office/drawing/2014/main" id="{082AA8BB-477A-499A-B7D8-A44C06777F17}"/>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 xmlns:a16="http://schemas.microsoft.com/office/drawing/2014/main" id="{91ADC937-95B5-426A-BDA6-A3A25FC8DEAE}"/>
              </a:ext>
            </a:extLst>
          </p:cNvPr>
          <p:cNvSpPr txBox="1"/>
          <p:nvPr/>
        </p:nvSpPr>
        <p:spPr>
          <a:xfrm>
            <a:off x="8408577" y="4049105"/>
            <a:ext cx="1520890" cy="400110"/>
          </a:xfrm>
          <a:prstGeom prst="rect">
            <a:avLst/>
          </a:prstGeom>
          <a:noFill/>
        </p:spPr>
        <p:txBody>
          <a:bodyPr wrap="square" rtlCol="0">
            <a:spAutoFit/>
          </a:bodyPr>
          <a:lstStyle/>
          <a:p>
            <a:r>
              <a:rPr lang="en-AU" sz="2000" b="1" dirty="0"/>
              <a:t>NCC Tutor</a:t>
            </a: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0622" y="4523168"/>
            <a:ext cx="1425967" cy="1425967"/>
          </a:xfrm>
          <a:prstGeom prst="rect">
            <a:avLst/>
          </a:prstGeom>
        </p:spPr>
      </p:pic>
      <p:grpSp>
        <p:nvGrpSpPr>
          <p:cNvPr id="31"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32" name="Picture 31"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33" name="Rectangle 32">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ectangle 34">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6"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37" name="Rectangle 36">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2" name="Picture 41"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43" name="Rectangle 42">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4"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45" name="Rectangle 44">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icture 45"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47" name="Rectangle 46">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9"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50" name="Rectangle 49">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3" name="Picture 52"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cxnSp>
        <p:nvCxnSpPr>
          <p:cNvPr id="54" name="Blue dividing line">
            <a:extLst>
              <a:ext uri="{FF2B5EF4-FFF2-40B4-BE49-F238E27FC236}">
                <a16:creationId xmlns="" xmlns:a16="http://schemas.microsoft.com/office/drawing/2014/main" id="{53D23F43-82DD-49AE-B88A-C911A203C3CD}"/>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55" name="NCC Tutor title">
            <a:extLst>
              <a:ext uri="{FF2B5EF4-FFF2-40B4-BE49-F238E27FC236}">
                <a16:creationId xmlns="" xmlns:a16="http://schemas.microsoft.com/office/drawing/2014/main" id="{91ADC937-95B5-426A-BDA6-A3A25FC8DEAE}"/>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27054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1" presetClass="entr" presetSubtype="0" fill="hold" nodeType="afterEffect">
                                  <p:stCondLst>
                                    <p:cond delay="0"/>
                                  </p:stCondLst>
                                  <p:childTnLst>
                                    <p:set>
                                      <p:cBhvr>
                                        <p:cTn id="30" dur="1" fill="hold">
                                          <p:stCondLst>
                                            <p:cond delay="749"/>
                                          </p:stCondLst>
                                        </p:cTn>
                                        <p:tgtEl>
                                          <p:spTgt spid="49"/>
                                        </p:tgtEl>
                                        <p:attrNameLst>
                                          <p:attrName>style.visibility</p:attrName>
                                        </p:attrNameLst>
                                      </p:cBhvr>
                                      <p:to>
                                        <p:strVal val="visible"/>
                                      </p:to>
                                    </p:set>
                                  </p:childTnLst>
                                </p:cTn>
                              </p:par>
                            </p:childTnLst>
                          </p:cTn>
                        </p:par>
                        <p:par>
                          <p:cTn id="31" fill="hold">
                            <p:stCondLst>
                              <p:cond delay="5750"/>
                            </p:stCondLst>
                            <p:childTnLst>
                              <p:par>
                                <p:cTn id="32" presetID="1" presetClass="entr" presetSubtype="0" fill="hold" nodeType="afterEffect">
                                  <p:stCondLst>
                                    <p:cond delay="0"/>
                                  </p:stCondLst>
                                  <p:childTnLst>
                                    <p:set>
                                      <p:cBhvr>
                                        <p:cTn id="33" dur="1" fill="hold">
                                          <p:stCondLst>
                                            <p:cond delay="749"/>
                                          </p:stCondLst>
                                        </p:cTn>
                                        <p:tgtEl>
                                          <p:spTgt spid="44"/>
                                        </p:tgtEl>
                                        <p:attrNameLst>
                                          <p:attrName>style.visibility</p:attrName>
                                        </p:attrNameLst>
                                      </p:cBhvr>
                                      <p:to>
                                        <p:strVal val="visible"/>
                                      </p:to>
                                    </p:set>
                                  </p:childTnLst>
                                </p:cTn>
                              </p:par>
                            </p:childTnLst>
                          </p:cTn>
                        </p:par>
                        <p:par>
                          <p:cTn id="34" fill="hold">
                            <p:stCondLst>
                              <p:cond delay="6500"/>
                            </p:stCondLst>
                            <p:childTnLst>
                              <p:par>
                                <p:cTn id="35" presetID="1" presetClass="entr" presetSubtype="0" fill="hold" nodeType="afterEffect">
                                  <p:stCondLst>
                                    <p:cond delay="0"/>
                                  </p:stCondLst>
                                  <p:childTnLst>
                                    <p:set>
                                      <p:cBhvr>
                                        <p:cTn id="36" dur="1" fill="hold">
                                          <p:stCondLst>
                                            <p:cond delay="749"/>
                                          </p:stCondLst>
                                        </p:cTn>
                                        <p:tgtEl>
                                          <p:spTgt spid="36"/>
                                        </p:tgtEl>
                                        <p:attrNameLst>
                                          <p:attrName>style.visibility</p:attrName>
                                        </p:attrNameLst>
                                      </p:cBhvr>
                                      <p:to>
                                        <p:strVal val="visible"/>
                                      </p:to>
                                    </p:set>
                                  </p:childTnLst>
                                </p:cTn>
                              </p:par>
                            </p:childTnLst>
                          </p:cTn>
                        </p:par>
                        <p:par>
                          <p:cTn id="37" fill="hold">
                            <p:stCondLst>
                              <p:cond delay="7250"/>
                            </p:stCondLst>
                            <p:childTnLst>
                              <p:par>
                                <p:cTn id="38" presetID="1" presetClass="entr" presetSubtype="0" fill="hold" nodeType="afterEffect">
                                  <p:stCondLst>
                                    <p:cond delay="0"/>
                                  </p:stCondLst>
                                  <p:childTnLst>
                                    <p:set>
                                      <p:cBhvr>
                                        <p:cTn id="39" dur="1" fill="hold">
                                          <p:stCondLst>
                                            <p:cond delay="749"/>
                                          </p:stCondLst>
                                        </p:cTn>
                                        <p:tgtEl>
                                          <p:spTgt spid="31"/>
                                        </p:tgtEl>
                                        <p:attrNameLst>
                                          <p:attrName>style.visibility</p:attrName>
                                        </p:attrNameLst>
                                      </p:cBhvr>
                                      <p:to>
                                        <p:strVal val="visible"/>
                                      </p:to>
                                    </p:set>
                                  </p:childTnLst>
                                </p:cTn>
                              </p:par>
                            </p:childTnLst>
                          </p:cTn>
                        </p:par>
                        <p:par>
                          <p:cTn id="40" fill="hold">
                            <p:stCondLst>
                              <p:cond delay="8000"/>
                            </p:stCondLst>
                            <p:childTnLst>
                              <p:par>
                                <p:cTn id="41" presetID="9"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dissolve">
                                      <p:cBhvr>
                                        <p:cTn id="43" dur="1000"/>
                                        <p:tgtEl>
                                          <p:spTgt spid="54"/>
                                        </p:tgtEl>
                                      </p:cBhvr>
                                    </p:animEffect>
                                  </p:childTnLst>
                                </p:cTn>
                              </p:par>
                            </p:childTnLst>
                          </p:cTn>
                        </p:par>
                        <p:par>
                          <p:cTn id="44" fill="hold">
                            <p:stCondLst>
                              <p:cond delay="9000"/>
                            </p:stCondLst>
                            <p:childTnLst>
                              <p:par>
                                <p:cTn id="45" presetID="9" presetClass="entr" presetSubtype="0"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dissolve">
                                      <p:cBhvr>
                                        <p:cTn id="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P spid="55"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Vol One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 xmlns:a16="http://schemas.microsoft.com/office/drawing/2014/main"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 xmlns:a16="http://schemas.microsoft.com/office/drawing/2014/main"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2727" y="0"/>
            <a:ext cx="1620000" cy="1620000"/>
          </a:xfrm>
          <a:prstGeom prst="rect">
            <a:avLst/>
          </a:prstGeom>
        </p:spPr>
      </p:pic>
    </p:spTree>
    <p:custDataLst>
      <p:tags r:id="rId1"/>
    </p:custDataLst>
    <p:extLst>
      <p:ext uri="{BB962C8B-B14F-4D97-AF65-F5344CB8AC3E}">
        <p14:creationId xmlns:p14="http://schemas.microsoft.com/office/powerpoint/2010/main" val="57631784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Vol Two Title slide">
    <p:spTree>
      <p:nvGrpSpPr>
        <p:cNvPr id="1" name=""/>
        <p:cNvGrpSpPr/>
        <p:nvPr/>
      </p:nvGrpSpPr>
      <p:grpSpPr>
        <a:xfrm>
          <a:off x="0" y="0"/>
          <a:ext cx="0" cy="0"/>
          <a:chOff x="0" y="0"/>
          <a:chExt cx="0" cy="0"/>
        </a:xfrm>
      </p:grpSpPr>
      <p:sp>
        <p:nvSpPr>
          <p:cNvPr id="40" name="MOdule Title Placeholder">
            <a:extLst>
              <a:ext uri="{FF2B5EF4-FFF2-40B4-BE49-F238E27FC236}">
                <a16:creationId xmlns="" xmlns:a16="http://schemas.microsoft.com/office/drawing/2014/main" id="{5DE4E80C-6AFC-4FD4-9FFA-38744967D1A3}"/>
              </a:ext>
            </a:extLst>
          </p:cNvPr>
          <p:cNvSpPr>
            <a:spLocks noGrp="1"/>
          </p:cNvSpPr>
          <p:nvPr>
            <p:ph type="body" sz="quarter" idx="10" hasCustomPrompt="1"/>
          </p:nvPr>
        </p:nvSpPr>
        <p:spPr>
          <a:xfrm>
            <a:off x="6919347" y="1307639"/>
            <a:ext cx="4683125" cy="2391925"/>
          </a:xfrm>
        </p:spPr>
        <p:txBody>
          <a:bodyPr anchor="b"/>
          <a:lstStyle>
            <a:lvl1pPr algn="ctr">
              <a:buNone/>
              <a:defRPr sz="3600" b="1"/>
            </a:lvl1pPr>
          </a:lstStyle>
          <a:p>
            <a:pPr lvl="0"/>
            <a:r>
              <a:rPr lang="en-US" dirty="0"/>
              <a:t>Module title here in sentence case</a:t>
            </a:r>
            <a:endParaRPr lang="en-AU" dirty="0"/>
          </a:p>
        </p:txBody>
      </p:sp>
      <p:grpSp>
        <p:nvGrpSpPr>
          <p:cNvPr id="30" name="Top row">
            <a:extLst>
              <a:ext uri="{FF2B5EF4-FFF2-40B4-BE49-F238E27FC236}">
                <a16:creationId xmlns="" xmlns:a16="http://schemas.microsoft.com/office/drawing/2014/main" id="{F05B772B-27A1-4949-BA61-86B23483233E}"/>
              </a:ext>
            </a:extLst>
          </p:cNvPr>
          <p:cNvGrpSpPr/>
          <p:nvPr/>
        </p:nvGrpSpPr>
        <p:grpSpPr>
          <a:xfrm>
            <a:off x="651589" y="713639"/>
            <a:ext cx="5192854" cy="1206091"/>
            <a:chOff x="651589" y="713639"/>
            <a:chExt cx="5192854" cy="1206091"/>
          </a:xfrm>
        </p:grpSpPr>
        <p:pic>
          <p:nvPicPr>
            <p:cNvPr id="31" name="Picture 30">
              <a:extLst>
                <a:ext uri="{FF2B5EF4-FFF2-40B4-BE49-F238E27FC236}">
                  <a16:creationId xmlns="" xmlns:a16="http://schemas.microsoft.com/office/drawing/2014/main" id="{4BD164CA-A0A2-4B90-B984-24D5BABFA5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589" y="726141"/>
              <a:ext cx="1193589" cy="1193589"/>
            </a:xfrm>
            <a:prstGeom prst="rect">
              <a:avLst/>
            </a:prstGeom>
          </p:spPr>
        </p:pic>
        <p:sp>
          <p:nvSpPr>
            <p:cNvPr id="32" name="Rectangle 3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Rectangle 3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5" name="Second top row">
            <a:extLst>
              <a:ext uri="{FF2B5EF4-FFF2-40B4-BE49-F238E27FC236}">
                <a16:creationId xmlns="" xmlns:a16="http://schemas.microsoft.com/office/drawing/2014/main" id="{6929AD19-A5C7-42CC-B5EF-A53B7A8E9A10}"/>
              </a:ext>
            </a:extLst>
          </p:cNvPr>
          <p:cNvGrpSpPr/>
          <p:nvPr/>
        </p:nvGrpSpPr>
        <p:grpSpPr>
          <a:xfrm>
            <a:off x="651589" y="2040029"/>
            <a:ext cx="5192854" cy="1190337"/>
            <a:chOff x="651589" y="2040029"/>
            <a:chExt cx="5192854" cy="1190337"/>
          </a:xfrm>
        </p:grpSpPr>
        <p:sp>
          <p:nvSpPr>
            <p:cNvPr id="36" name="Rectangle 3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2" name="Picture 41">
              <a:extLst>
                <a:ext uri="{FF2B5EF4-FFF2-40B4-BE49-F238E27FC236}">
                  <a16:creationId xmlns="" xmlns:a16="http://schemas.microsoft.com/office/drawing/2014/main" id="{2B339079-4009-400B-87E5-7869B28257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1491" y="2040029"/>
              <a:ext cx="1190337" cy="1190337"/>
            </a:xfrm>
            <a:prstGeom prst="rect">
              <a:avLst/>
            </a:prstGeom>
          </p:spPr>
        </p:pic>
        <p:sp>
          <p:nvSpPr>
            <p:cNvPr id="43" name="Rectangle 42">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4" name="Second bottom row">
            <a:extLst>
              <a:ext uri="{FF2B5EF4-FFF2-40B4-BE49-F238E27FC236}">
                <a16:creationId xmlns="" xmlns:a16="http://schemas.microsoft.com/office/drawing/2014/main" id="{5AAC2D71-1B82-4460-8E54-8F6A2F48C367}"/>
              </a:ext>
            </a:extLst>
          </p:cNvPr>
          <p:cNvGrpSpPr/>
          <p:nvPr/>
        </p:nvGrpSpPr>
        <p:grpSpPr>
          <a:xfrm>
            <a:off x="651589" y="3400581"/>
            <a:ext cx="5192854" cy="1190338"/>
            <a:chOff x="651589" y="3400581"/>
            <a:chExt cx="5192854" cy="1190338"/>
          </a:xfrm>
        </p:grpSpPr>
        <p:sp>
          <p:nvSpPr>
            <p:cNvPr id="45" name="Rectangle 44">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icture 45">
              <a:extLst>
                <a:ext uri="{FF2B5EF4-FFF2-40B4-BE49-F238E27FC236}">
                  <a16:creationId xmlns="" xmlns:a16="http://schemas.microsoft.com/office/drawing/2014/main" id="{AE541C17-5EC9-4ED5-A2DE-443C21FD96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6540" y="3402920"/>
              <a:ext cx="1187999" cy="1187999"/>
            </a:xfrm>
            <a:prstGeom prst="rect">
              <a:avLst/>
            </a:prstGeom>
          </p:spPr>
        </p:pic>
        <p:sp>
          <p:nvSpPr>
            <p:cNvPr id="47" name="Rectangle 46">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9" name="Bottom Row">
            <a:extLst>
              <a:ext uri="{FF2B5EF4-FFF2-40B4-BE49-F238E27FC236}">
                <a16:creationId xmlns="" xmlns:a16="http://schemas.microsoft.com/office/drawing/2014/main" id="{4A25CC01-3E7B-478B-B1F9-1E61ABBCEF25}"/>
              </a:ext>
            </a:extLst>
          </p:cNvPr>
          <p:cNvGrpSpPr/>
          <p:nvPr/>
        </p:nvGrpSpPr>
        <p:grpSpPr>
          <a:xfrm>
            <a:off x="651589" y="4761133"/>
            <a:ext cx="5195194" cy="1190340"/>
            <a:chOff x="651589" y="4761133"/>
            <a:chExt cx="5195194" cy="1190340"/>
          </a:xfrm>
        </p:grpSpPr>
        <p:sp>
          <p:nvSpPr>
            <p:cNvPr id="50" name="Rectangle 49">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3" name="Picture 52">
              <a:extLst>
                <a:ext uri="{FF2B5EF4-FFF2-40B4-BE49-F238E27FC236}">
                  <a16:creationId xmlns="" xmlns:a16="http://schemas.microsoft.com/office/drawing/2014/main" id="{02FC2A78-319A-4FAE-88CA-7A84785D06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6443" y="4761133"/>
              <a:ext cx="1190340" cy="1190340"/>
            </a:xfrm>
            <a:prstGeom prst="rect">
              <a:avLst/>
            </a:prstGeom>
          </p:spPr>
        </p:pic>
      </p:grpSp>
      <p:pic>
        <p:nvPicPr>
          <p:cNvPr id="70" name="Volume Two Logo">
            <a:extLst>
              <a:ext uri="{FF2B5EF4-FFF2-40B4-BE49-F238E27FC236}">
                <a16:creationId xmlns="" xmlns:a16="http://schemas.microsoft.com/office/drawing/2014/main" id="{C3D3E5C5-C5D9-451B-94D1-E6DC683020E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20909" y="4557977"/>
            <a:ext cx="1080000" cy="1080000"/>
          </a:xfrm>
          <a:prstGeom prst="rect">
            <a:avLst/>
          </a:prstGeom>
        </p:spPr>
      </p:pic>
      <p:cxnSp>
        <p:nvCxnSpPr>
          <p:cNvPr id="71" name="Straight Connector 70">
            <a:extLst>
              <a:ext uri="{FF2B5EF4-FFF2-40B4-BE49-F238E27FC236}">
                <a16:creationId xmlns="" xmlns:a16="http://schemas.microsoft.com/office/drawing/2014/main" id="{B293FB77-C16E-46CF-8CDC-005A2CD4DF5F}"/>
              </a:ext>
            </a:extLst>
          </p:cNvPr>
          <p:cNvCxnSpPr>
            <a:cxnSpLocks/>
          </p:cNvCxnSpPr>
          <p:nvPr userDrawn="1"/>
        </p:nvCxnSpPr>
        <p:spPr>
          <a:xfrm>
            <a:off x="7352910" y="3901581"/>
            <a:ext cx="38160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2" name="NCC Tutor title">
            <a:extLst>
              <a:ext uri="{FF2B5EF4-FFF2-40B4-BE49-F238E27FC236}">
                <a16:creationId xmlns="" xmlns:a16="http://schemas.microsoft.com/office/drawing/2014/main" id="{E8EF219C-39A1-4D3A-8EA4-94D70AADD3B2}"/>
              </a:ext>
            </a:extLst>
          </p:cNvPr>
          <p:cNvSpPr txBox="1"/>
          <p:nvPr userDrawn="1"/>
        </p:nvSpPr>
        <p:spPr>
          <a:xfrm>
            <a:off x="8500465" y="4021376"/>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104717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49"/>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4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3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3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dissolve">
                                      <p:cBhvr>
                                        <p:cTn id="23" dur="1000"/>
                                        <p:tgtEl>
                                          <p:spTgt spid="71"/>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dissolve">
                                      <p:cBhvr>
                                        <p:cTn id="27" dur="500"/>
                                        <p:tgtEl>
                                          <p:spTgt spid="72"/>
                                        </p:tgtEl>
                                      </p:cBhvr>
                                    </p:animEffect>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dissolve">
                                      <p:cBhvr>
                                        <p:cTn id="3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72"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Vol Two blank slide">
    <p:spTree>
      <p:nvGrpSpPr>
        <p:cNvPr id="1" name=""/>
        <p:cNvGrpSpPr/>
        <p:nvPr/>
      </p:nvGrpSpPr>
      <p:grpSpPr>
        <a:xfrm>
          <a:off x="0" y="0"/>
          <a:ext cx="0" cy="0"/>
          <a:chOff x="0" y="0"/>
          <a:chExt cx="0" cy="0"/>
        </a:xfrm>
      </p:grpSpPr>
      <p:grpSp>
        <p:nvGrpSpPr>
          <p:cNvPr id="2" name="Group 1"/>
          <p:cNvGrpSpPr/>
          <p:nvPr/>
        </p:nvGrpSpPr>
        <p:grpSpPr>
          <a:xfrm>
            <a:off x="0" y="0"/>
            <a:ext cx="10440000" cy="1620000"/>
            <a:chOff x="0" y="0"/>
            <a:chExt cx="10440000" cy="1620000"/>
          </a:xfrm>
        </p:grpSpPr>
        <p:sp>
          <p:nvSpPr>
            <p:cNvPr id="11"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 xmlns:a16="http://schemas.microsoft.com/office/drawing/2014/main"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Title</a:t>
              </a: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8876" y="1"/>
            <a:ext cx="1619999" cy="1619999"/>
          </a:xfrm>
          <a:prstGeom prst="rect">
            <a:avLst/>
          </a:prstGeom>
        </p:spPr>
      </p:pic>
    </p:spTree>
    <p:custDataLst>
      <p:tags r:id="rId1"/>
    </p:custDataLst>
    <p:extLst>
      <p:ext uri="{BB962C8B-B14F-4D97-AF65-F5344CB8AC3E}">
        <p14:creationId xmlns:p14="http://schemas.microsoft.com/office/powerpoint/2010/main" val="404096969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Vol Two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 xmlns:a16="http://schemas.microsoft.com/office/drawing/2014/main"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 xmlns:a16="http://schemas.microsoft.com/office/drawing/2014/main"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88876" y="1"/>
            <a:ext cx="1619999" cy="1619999"/>
          </a:xfrm>
          <a:prstGeom prst="rect">
            <a:avLst/>
          </a:prstGeom>
        </p:spPr>
      </p:pic>
    </p:spTree>
    <p:custDataLst>
      <p:tags r:id="rId1"/>
    </p:custDataLst>
    <p:extLst>
      <p:ext uri="{BB962C8B-B14F-4D97-AF65-F5344CB8AC3E}">
        <p14:creationId xmlns:p14="http://schemas.microsoft.com/office/powerpoint/2010/main" val="199833320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Vol Three Title slide">
    <p:spTree>
      <p:nvGrpSpPr>
        <p:cNvPr id="1" name=""/>
        <p:cNvGrpSpPr/>
        <p:nvPr/>
      </p:nvGrpSpPr>
      <p:grpSpPr>
        <a:xfrm>
          <a:off x="0" y="0"/>
          <a:ext cx="0" cy="0"/>
          <a:chOff x="0" y="0"/>
          <a:chExt cx="0" cy="0"/>
        </a:xfrm>
      </p:grpSpPr>
      <p:cxnSp>
        <p:nvCxnSpPr>
          <p:cNvPr id="39" name="Straight Connector 38">
            <a:extLst>
              <a:ext uri="{FF2B5EF4-FFF2-40B4-BE49-F238E27FC236}">
                <a16:creationId xmlns="" xmlns:a16="http://schemas.microsoft.com/office/drawing/2014/main" id="{9A7CD7DF-4FF0-4132-8B9A-48280D79DE4F}"/>
              </a:ext>
            </a:extLst>
          </p:cNvPr>
          <p:cNvCxnSpPr>
            <a:cxnSpLocks/>
          </p:cNvCxnSpPr>
          <p:nvPr/>
        </p:nvCxnSpPr>
        <p:spPr>
          <a:xfrm>
            <a:off x="7367778" y="3916450"/>
            <a:ext cx="3600423"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 xmlns:a16="http://schemas.microsoft.com/office/drawing/2014/main" id="{7A71E773-6C4D-481A-898C-26074CBE6872}"/>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 xmlns:a16="http://schemas.microsoft.com/office/drawing/2014/main" id="{B1CD21DC-884C-45D4-A37A-C90A31A03233}"/>
              </a:ext>
            </a:extLst>
          </p:cNvPr>
          <p:cNvSpPr txBox="1"/>
          <p:nvPr/>
        </p:nvSpPr>
        <p:spPr>
          <a:xfrm>
            <a:off x="8408577" y="4049105"/>
            <a:ext cx="1520890" cy="400110"/>
          </a:xfrm>
          <a:prstGeom prst="rect">
            <a:avLst/>
          </a:prstGeom>
          <a:noFill/>
        </p:spPr>
        <p:txBody>
          <a:bodyPr wrap="square" rtlCol="0">
            <a:spAutoFit/>
          </a:bodyPr>
          <a:lstStyle/>
          <a:p>
            <a:r>
              <a:rPr lang="en-AU" sz="2000" b="1" dirty="0"/>
              <a:t>NCC Tutor</a:t>
            </a:r>
          </a:p>
        </p:txBody>
      </p:sp>
      <p:grpSp>
        <p:nvGrpSpPr>
          <p:cNvPr id="30" name="Top row">
            <a:extLst>
              <a:ext uri="{FF2B5EF4-FFF2-40B4-BE49-F238E27FC236}">
                <a16:creationId xmlns="" xmlns:a16="http://schemas.microsoft.com/office/drawing/2014/main" id="{F05B772B-27A1-4949-BA61-86B23483233E}"/>
              </a:ext>
            </a:extLst>
          </p:cNvPr>
          <p:cNvGrpSpPr/>
          <p:nvPr/>
        </p:nvGrpSpPr>
        <p:grpSpPr>
          <a:xfrm>
            <a:off x="651589" y="713639"/>
            <a:ext cx="5192854" cy="1203754"/>
            <a:chOff x="651589" y="713639"/>
            <a:chExt cx="5192854" cy="1203754"/>
          </a:xfrm>
        </p:grpSpPr>
        <p:pic>
          <p:nvPicPr>
            <p:cNvPr id="31" name="Picture 3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32" name="Rectangle 3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ectangle 34">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6" name="Second top row">
            <a:extLst>
              <a:ext uri="{FF2B5EF4-FFF2-40B4-BE49-F238E27FC236}">
                <a16:creationId xmlns="" xmlns:a16="http://schemas.microsoft.com/office/drawing/2014/main" id="{6929AD19-A5C7-42CC-B5EF-A53B7A8E9A10}"/>
              </a:ext>
            </a:extLst>
          </p:cNvPr>
          <p:cNvGrpSpPr/>
          <p:nvPr/>
        </p:nvGrpSpPr>
        <p:grpSpPr>
          <a:xfrm>
            <a:off x="651589" y="2040029"/>
            <a:ext cx="5192854" cy="1188000"/>
            <a:chOff x="651589" y="2040029"/>
            <a:chExt cx="5192854" cy="1188000"/>
          </a:xfrm>
        </p:grpSpPr>
        <p:sp>
          <p:nvSpPr>
            <p:cNvPr id="37" name="Rectangle 36">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2" name="Picture 41"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43" name="Rectangle 42">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4" name="Second bottom row">
            <a:extLst>
              <a:ext uri="{FF2B5EF4-FFF2-40B4-BE49-F238E27FC236}">
                <a16:creationId xmlns="" xmlns:a16="http://schemas.microsoft.com/office/drawing/2014/main" id="{5AAC2D71-1B82-4460-8E54-8F6A2F48C367}"/>
              </a:ext>
            </a:extLst>
          </p:cNvPr>
          <p:cNvGrpSpPr/>
          <p:nvPr/>
        </p:nvGrpSpPr>
        <p:grpSpPr>
          <a:xfrm>
            <a:off x="651589" y="3400581"/>
            <a:ext cx="5192854" cy="1188001"/>
            <a:chOff x="651589" y="3400581"/>
            <a:chExt cx="5192854" cy="1188001"/>
          </a:xfrm>
        </p:grpSpPr>
        <p:sp>
          <p:nvSpPr>
            <p:cNvPr id="45" name="Rectangle 44">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icture 45"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47" name="Rectangle 46">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9" name="Bottom Row">
            <a:extLst>
              <a:ext uri="{FF2B5EF4-FFF2-40B4-BE49-F238E27FC236}">
                <a16:creationId xmlns="" xmlns:a16="http://schemas.microsoft.com/office/drawing/2014/main" id="{4A25CC01-3E7B-478B-B1F9-1E61ABBCEF25}"/>
              </a:ext>
            </a:extLst>
          </p:cNvPr>
          <p:cNvGrpSpPr/>
          <p:nvPr/>
        </p:nvGrpSpPr>
        <p:grpSpPr>
          <a:xfrm>
            <a:off x="651589" y="4761135"/>
            <a:ext cx="5192854" cy="1188000"/>
            <a:chOff x="651589" y="4761135"/>
            <a:chExt cx="5192854" cy="1188000"/>
          </a:xfrm>
        </p:grpSpPr>
        <p:sp>
          <p:nvSpPr>
            <p:cNvPr id="50" name="Rectangle 49">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3" name="Picture 52"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3646" y="4449215"/>
            <a:ext cx="1499920" cy="1499920"/>
          </a:xfrm>
          <a:prstGeom prst="rect">
            <a:avLst/>
          </a:prstGeom>
        </p:spPr>
      </p:pic>
      <p:grpSp>
        <p:nvGrpSpPr>
          <p:cNvPr id="26"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28" name="Picture 27"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29" name="Rectangle 28">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Rectangle 3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4" name="Rectangle 5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5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56" name="Rectangle 5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7" name="Rectangle 5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8" name="Picture 5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59" name="Rectangle 5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61" name="Rectangle 6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2" name="Picture 6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63" name="Rectangle 6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4" name="Rectangle 6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66" name="Rectangle 6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7" name="Rectangle 6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8" name="Rectangle 6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9" name="Picture 6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cxnSp>
        <p:nvCxnSpPr>
          <p:cNvPr id="70" name="Straight Connector 69">
            <a:extLst>
              <a:ext uri="{FF2B5EF4-FFF2-40B4-BE49-F238E27FC236}">
                <a16:creationId xmlns="" xmlns:a16="http://schemas.microsoft.com/office/drawing/2014/main" id="{9A7CD7DF-4FF0-4132-8B9A-48280D79DE4F}"/>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71" name="NCC Tutor title">
            <a:extLst>
              <a:ext uri="{FF2B5EF4-FFF2-40B4-BE49-F238E27FC236}">
                <a16:creationId xmlns="" xmlns:a16="http://schemas.microsoft.com/office/drawing/2014/main" id="{B1CD21DC-884C-45D4-A37A-C90A31A03233}"/>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251723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49"/>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4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36"/>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3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1" presetClass="entr" presetSubtype="0" fill="hold" nodeType="afterEffect">
                                  <p:stCondLst>
                                    <p:cond delay="0"/>
                                  </p:stCondLst>
                                  <p:childTnLst>
                                    <p:set>
                                      <p:cBhvr>
                                        <p:cTn id="30" dur="1" fill="hold">
                                          <p:stCondLst>
                                            <p:cond delay="749"/>
                                          </p:stCondLst>
                                        </p:cTn>
                                        <p:tgtEl>
                                          <p:spTgt spid="65"/>
                                        </p:tgtEl>
                                        <p:attrNameLst>
                                          <p:attrName>style.visibility</p:attrName>
                                        </p:attrNameLst>
                                      </p:cBhvr>
                                      <p:to>
                                        <p:strVal val="visible"/>
                                      </p:to>
                                    </p:set>
                                  </p:childTnLst>
                                </p:cTn>
                              </p:par>
                            </p:childTnLst>
                          </p:cTn>
                        </p:par>
                        <p:par>
                          <p:cTn id="31" fill="hold">
                            <p:stCondLst>
                              <p:cond delay="5750"/>
                            </p:stCondLst>
                            <p:childTnLst>
                              <p:par>
                                <p:cTn id="32" presetID="1" presetClass="entr" presetSubtype="0" fill="hold" nodeType="afterEffect">
                                  <p:stCondLst>
                                    <p:cond delay="0"/>
                                  </p:stCondLst>
                                  <p:childTnLst>
                                    <p:set>
                                      <p:cBhvr>
                                        <p:cTn id="33" dur="1" fill="hold">
                                          <p:stCondLst>
                                            <p:cond delay="749"/>
                                          </p:stCondLst>
                                        </p:cTn>
                                        <p:tgtEl>
                                          <p:spTgt spid="60"/>
                                        </p:tgtEl>
                                        <p:attrNameLst>
                                          <p:attrName>style.visibility</p:attrName>
                                        </p:attrNameLst>
                                      </p:cBhvr>
                                      <p:to>
                                        <p:strVal val="visible"/>
                                      </p:to>
                                    </p:set>
                                  </p:childTnLst>
                                </p:cTn>
                              </p:par>
                            </p:childTnLst>
                          </p:cTn>
                        </p:par>
                        <p:par>
                          <p:cTn id="34" fill="hold">
                            <p:stCondLst>
                              <p:cond delay="6500"/>
                            </p:stCondLst>
                            <p:childTnLst>
                              <p:par>
                                <p:cTn id="35" presetID="1" presetClass="entr" presetSubtype="0" fill="hold" nodeType="afterEffect">
                                  <p:stCondLst>
                                    <p:cond delay="0"/>
                                  </p:stCondLst>
                                  <p:childTnLst>
                                    <p:set>
                                      <p:cBhvr>
                                        <p:cTn id="36" dur="1" fill="hold">
                                          <p:stCondLst>
                                            <p:cond delay="749"/>
                                          </p:stCondLst>
                                        </p:cTn>
                                        <p:tgtEl>
                                          <p:spTgt spid="55"/>
                                        </p:tgtEl>
                                        <p:attrNameLst>
                                          <p:attrName>style.visibility</p:attrName>
                                        </p:attrNameLst>
                                      </p:cBhvr>
                                      <p:to>
                                        <p:strVal val="visible"/>
                                      </p:to>
                                    </p:set>
                                  </p:childTnLst>
                                </p:cTn>
                              </p:par>
                            </p:childTnLst>
                          </p:cTn>
                        </p:par>
                        <p:par>
                          <p:cTn id="37" fill="hold">
                            <p:stCondLst>
                              <p:cond delay="7250"/>
                            </p:stCondLst>
                            <p:childTnLst>
                              <p:par>
                                <p:cTn id="38" presetID="1" presetClass="entr" presetSubtype="0" fill="hold" nodeType="afterEffect">
                                  <p:stCondLst>
                                    <p:cond delay="0"/>
                                  </p:stCondLst>
                                  <p:childTnLst>
                                    <p:set>
                                      <p:cBhvr>
                                        <p:cTn id="39" dur="1" fill="hold">
                                          <p:stCondLst>
                                            <p:cond delay="749"/>
                                          </p:stCondLst>
                                        </p:cTn>
                                        <p:tgtEl>
                                          <p:spTgt spid="26"/>
                                        </p:tgtEl>
                                        <p:attrNameLst>
                                          <p:attrName>style.visibility</p:attrName>
                                        </p:attrNameLst>
                                      </p:cBhvr>
                                      <p:to>
                                        <p:strVal val="visible"/>
                                      </p:to>
                                    </p:set>
                                  </p:childTnLst>
                                </p:cTn>
                              </p:par>
                            </p:childTnLst>
                          </p:cTn>
                        </p:par>
                        <p:par>
                          <p:cTn id="40" fill="hold">
                            <p:stCondLst>
                              <p:cond delay="8000"/>
                            </p:stCondLst>
                            <p:childTnLst>
                              <p:par>
                                <p:cTn id="41" presetID="9" presetClass="entr" presetSubtype="0" fill="hold"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dissolve">
                                      <p:cBhvr>
                                        <p:cTn id="43" dur="1000"/>
                                        <p:tgtEl>
                                          <p:spTgt spid="70"/>
                                        </p:tgtEl>
                                      </p:cBhvr>
                                    </p:animEffect>
                                  </p:childTnLst>
                                </p:cTn>
                              </p:par>
                            </p:childTnLst>
                          </p:cTn>
                        </p:par>
                        <p:par>
                          <p:cTn id="44" fill="hold">
                            <p:stCondLst>
                              <p:cond delay="9000"/>
                            </p:stCondLst>
                            <p:childTnLst>
                              <p:par>
                                <p:cTn id="45" presetID="9" presetClass="entr" presetSubtype="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dissolve">
                                      <p:cBhvr>
                                        <p:cTn id="4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P spid="71"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cxnSp>
        <p:nvCxnSpPr>
          <p:cNvPr id="15" name="First line">
            <a:extLst>
              <a:ext uri="{FF2B5EF4-FFF2-40B4-BE49-F238E27FC236}">
                <a16:creationId xmlns="" xmlns:a16="http://schemas.microsoft.com/office/drawing/2014/main" id="{B71716FC-46AD-4F76-9ABF-576704040DB9}"/>
              </a:ext>
            </a:extLst>
          </p:cNvPr>
          <p:cNvCxnSpPr>
            <a:cxnSpLocks/>
          </p:cNvCxnSpPr>
          <p:nvPr userDrawn="1"/>
        </p:nvCxnSpPr>
        <p:spPr>
          <a:xfrm>
            <a:off x="4023741"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cxnSp>
        <p:nvCxnSpPr>
          <p:cNvPr id="16" name="Second line">
            <a:extLst>
              <a:ext uri="{FF2B5EF4-FFF2-40B4-BE49-F238E27FC236}">
                <a16:creationId xmlns="" xmlns:a16="http://schemas.microsoft.com/office/drawing/2014/main" id="{2CE66CE2-621D-4E81-91DC-E7BA442BDF46}"/>
              </a:ext>
            </a:extLst>
          </p:cNvPr>
          <p:cNvCxnSpPr>
            <a:cxnSpLocks/>
          </p:cNvCxnSpPr>
          <p:nvPr userDrawn="1"/>
        </p:nvCxnSpPr>
        <p:spPr>
          <a:xfrm>
            <a:off x="8130159"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7" name="Blue banner">
            <a:extLst>
              <a:ext uri="{FF2B5EF4-FFF2-40B4-BE49-F238E27FC236}">
                <a16:creationId xmlns="" xmlns:a16="http://schemas.microsoft.com/office/drawing/2014/main" id="{A8579C19-C8C3-4EE9-BA8F-784009A71517}"/>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 xmlns:a16="http://schemas.microsoft.com/office/drawing/2014/main"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 xmlns:a16="http://schemas.microsoft.com/office/drawing/2014/main" id="{6D0A282E-ED69-49A6-B4CA-E48A51CD93CB}"/>
              </a:ext>
            </a:extLst>
          </p:cNvPr>
          <p:cNvSpPr>
            <a:spLocks noGrp="1"/>
          </p:cNvSpPr>
          <p:nvPr>
            <p:ph type="body" sz="quarter" idx="12" hasCustomPrompt="1"/>
          </p:nvPr>
        </p:nvSpPr>
        <p:spPr>
          <a:xfrm>
            <a:off x="339592" y="1994134"/>
            <a:ext cx="3365500" cy="4632325"/>
          </a:xfrm>
        </p:spPr>
        <p:txBody>
          <a:bodyPr/>
          <a:lstStyle>
            <a:lvl1pPr>
              <a:defRPr baseline="0"/>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ntre text box">
            <a:extLst>
              <a:ext uri="{FF2B5EF4-FFF2-40B4-BE49-F238E27FC236}">
                <a16:creationId xmlns="" xmlns:a16="http://schemas.microsoft.com/office/drawing/2014/main"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Right hand text box">
            <a:extLst>
              <a:ext uri="{FF2B5EF4-FFF2-40B4-BE49-F238E27FC236}">
                <a16:creationId xmlns="" xmlns:a16="http://schemas.microsoft.com/office/drawing/2014/main"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79190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uiExpand="1">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Vol Three blank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 xmlns:a16="http://schemas.microsoft.com/office/drawing/2014/main"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 xmlns:a16="http://schemas.microsoft.com/office/drawing/2014/main"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Title</a:t>
              </a:r>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2730" y="0"/>
            <a:ext cx="1620000" cy="1620000"/>
          </a:xfrm>
          <a:prstGeom prst="rect">
            <a:avLst/>
          </a:prstGeom>
        </p:spPr>
      </p:pic>
    </p:spTree>
    <p:custDataLst>
      <p:tags r:id="rId1"/>
    </p:custDataLst>
    <p:extLst>
      <p:ext uri="{BB962C8B-B14F-4D97-AF65-F5344CB8AC3E}">
        <p14:creationId xmlns:p14="http://schemas.microsoft.com/office/powerpoint/2010/main" val="295407233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ol Three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 xmlns:a16="http://schemas.microsoft.com/office/drawing/2014/main"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 xmlns:a16="http://schemas.microsoft.com/office/drawing/2014/main"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2730" y="0"/>
            <a:ext cx="1620000" cy="16200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spTree>
    <p:custDataLst>
      <p:tags r:id="rId1"/>
    </p:custDataLst>
    <p:extLst>
      <p:ext uri="{BB962C8B-B14F-4D97-AF65-F5344CB8AC3E}">
        <p14:creationId xmlns:p14="http://schemas.microsoft.com/office/powerpoint/2010/main" val="113719878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C7CFC7-5ABB-474C-9A21-3A05DE0D1680}"/>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a:extLst>
              <a:ext uri="{FF2B5EF4-FFF2-40B4-BE49-F238E27FC236}">
                <a16:creationId xmlns="" xmlns:a16="http://schemas.microsoft.com/office/drawing/2014/main" id="{512B8620-AFA6-4A3C-B8DE-A33EDA099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a:extLst>
              <a:ext uri="{FF2B5EF4-FFF2-40B4-BE49-F238E27FC236}">
                <a16:creationId xmlns="" xmlns:a16="http://schemas.microsoft.com/office/drawing/2014/main" id="{FD954AFE-8BDE-4409-8467-E0DC2498EB9A}"/>
              </a:ext>
            </a:extLst>
          </p:cNvPr>
          <p:cNvSpPr>
            <a:spLocks noGrp="1"/>
          </p:cNvSpPr>
          <p:nvPr>
            <p:ph type="dt" sz="half" idx="10"/>
          </p:nvPr>
        </p:nvSpPr>
        <p:spPr/>
        <p:txBody>
          <a:bodyPr/>
          <a:lstStyle/>
          <a:p>
            <a:fld id="{C098415F-CD03-4A40-A433-A35058FDA385}" type="datetimeFigureOut">
              <a:rPr lang="en-AU" smtClean="0"/>
              <a:t>8/11/2022</a:t>
            </a:fld>
            <a:endParaRPr lang="en-AU" dirty="0"/>
          </a:p>
        </p:txBody>
      </p:sp>
      <p:sp>
        <p:nvSpPr>
          <p:cNvPr id="5" name="Footer Placeholder 4">
            <a:extLst>
              <a:ext uri="{FF2B5EF4-FFF2-40B4-BE49-F238E27FC236}">
                <a16:creationId xmlns="" xmlns:a16="http://schemas.microsoft.com/office/drawing/2014/main" id="{FD92C4D9-2F2A-420A-9F77-021CAE65502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24EF1157-9858-43BA-B732-871D670DAA2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9434454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B9AC15-98AE-4666-8562-52E6882B9B81}"/>
              </a:ext>
            </a:extLst>
          </p:cNvPr>
          <p:cNvSpPr>
            <a:spLocks noGrp="1"/>
          </p:cNvSpPr>
          <p:nvPr>
            <p:ph type="title"/>
          </p:nvPr>
        </p:nvSpPr>
        <p:spPr/>
        <p:txBody>
          <a:bodyPr/>
          <a:lstStyle/>
          <a:p>
            <a:r>
              <a:rPr lang="en-US" smtClean="0"/>
              <a:t>Click to edit Master title style</a:t>
            </a:r>
            <a:endParaRPr lang="en-AU"/>
          </a:p>
        </p:txBody>
      </p:sp>
      <p:sp>
        <p:nvSpPr>
          <p:cNvPr id="3" name="Content Placeholder 2">
            <a:extLst>
              <a:ext uri="{FF2B5EF4-FFF2-40B4-BE49-F238E27FC236}">
                <a16:creationId xmlns="" xmlns:a16="http://schemas.microsoft.com/office/drawing/2014/main" id="{C074F01E-6942-4B35-8023-71E37211CCF7}"/>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 xmlns:a16="http://schemas.microsoft.com/office/drawing/2014/main" id="{2C1CB632-D647-4495-BD05-5B41D7EBDAC6}"/>
              </a:ext>
            </a:extLst>
          </p:cNvPr>
          <p:cNvSpPr>
            <a:spLocks noGrp="1"/>
          </p:cNvSpPr>
          <p:nvPr>
            <p:ph type="dt" sz="half" idx="10"/>
          </p:nvPr>
        </p:nvSpPr>
        <p:spPr/>
        <p:txBody>
          <a:bodyPr/>
          <a:lstStyle/>
          <a:p>
            <a:fld id="{C098415F-CD03-4A40-A433-A35058FDA385}" type="datetimeFigureOut">
              <a:rPr lang="en-AU" smtClean="0"/>
              <a:t>8/11/2022</a:t>
            </a:fld>
            <a:endParaRPr lang="en-AU" dirty="0"/>
          </a:p>
        </p:txBody>
      </p:sp>
      <p:sp>
        <p:nvSpPr>
          <p:cNvPr id="5" name="Footer Placeholder 4">
            <a:extLst>
              <a:ext uri="{FF2B5EF4-FFF2-40B4-BE49-F238E27FC236}">
                <a16:creationId xmlns="" xmlns:a16="http://schemas.microsoft.com/office/drawing/2014/main" id="{B1AF18DB-E678-4EF0-BC9B-45C003FED3C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A50C407F-E34F-41AE-AD67-D729049B9558}"/>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31208619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AFE685-3BBC-4770-B7A9-DCA4DA8F87D4}"/>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a:extLst>
              <a:ext uri="{FF2B5EF4-FFF2-40B4-BE49-F238E27FC236}">
                <a16:creationId xmlns="" xmlns:a16="http://schemas.microsoft.com/office/drawing/2014/main" id="{BD048F1D-CEC9-46E2-9104-9F4450E7A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 xmlns:a16="http://schemas.microsoft.com/office/drawing/2014/main" id="{93969A13-F310-4DD6-8A13-5577962E6817}"/>
              </a:ext>
            </a:extLst>
          </p:cNvPr>
          <p:cNvSpPr>
            <a:spLocks noGrp="1"/>
          </p:cNvSpPr>
          <p:nvPr>
            <p:ph type="dt" sz="half" idx="10"/>
          </p:nvPr>
        </p:nvSpPr>
        <p:spPr/>
        <p:txBody>
          <a:bodyPr/>
          <a:lstStyle/>
          <a:p>
            <a:fld id="{C098415F-CD03-4A40-A433-A35058FDA385}" type="datetimeFigureOut">
              <a:rPr lang="en-AU" smtClean="0"/>
              <a:t>8/11/2022</a:t>
            </a:fld>
            <a:endParaRPr lang="en-AU" dirty="0"/>
          </a:p>
        </p:txBody>
      </p:sp>
      <p:sp>
        <p:nvSpPr>
          <p:cNvPr id="5" name="Footer Placeholder 4">
            <a:extLst>
              <a:ext uri="{FF2B5EF4-FFF2-40B4-BE49-F238E27FC236}">
                <a16:creationId xmlns="" xmlns:a16="http://schemas.microsoft.com/office/drawing/2014/main" id="{D0158E7E-82AA-4002-865A-6409F6AC654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C87C7D90-4903-4E37-8BF8-57AAFBC5D0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1651889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C66576-D9BE-4564-9B74-18490FAC3919}"/>
              </a:ext>
            </a:extLst>
          </p:cNvPr>
          <p:cNvSpPr>
            <a:spLocks noGrp="1"/>
          </p:cNvSpPr>
          <p:nvPr>
            <p:ph type="title"/>
          </p:nvPr>
        </p:nvSpPr>
        <p:spPr/>
        <p:txBody>
          <a:bodyPr/>
          <a:lstStyle/>
          <a:p>
            <a:r>
              <a:rPr lang="en-US" smtClean="0"/>
              <a:t>Click to edit Master title style</a:t>
            </a:r>
            <a:endParaRPr lang="en-AU"/>
          </a:p>
        </p:txBody>
      </p:sp>
      <p:sp>
        <p:nvSpPr>
          <p:cNvPr id="3" name="Content Placeholder 2">
            <a:extLst>
              <a:ext uri="{FF2B5EF4-FFF2-40B4-BE49-F238E27FC236}">
                <a16:creationId xmlns="" xmlns:a16="http://schemas.microsoft.com/office/drawing/2014/main" id="{0818A964-EA98-4664-AF81-27A3EFF41D86}"/>
              </a:ext>
            </a:extLst>
          </p:cNvPr>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a:extLst>
              <a:ext uri="{FF2B5EF4-FFF2-40B4-BE49-F238E27FC236}">
                <a16:creationId xmlns="" xmlns:a16="http://schemas.microsoft.com/office/drawing/2014/main" id="{0B584CAA-9FC0-45E1-897C-331939C4173D}"/>
              </a:ext>
            </a:extLst>
          </p:cNvPr>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a:extLst>
              <a:ext uri="{FF2B5EF4-FFF2-40B4-BE49-F238E27FC236}">
                <a16:creationId xmlns="" xmlns:a16="http://schemas.microsoft.com/office/drawing/2014/main" id="{D038EEE6-1996-4FB9-8492-F38D75400919}"/>
              </a:ext>
            </a:extLst>
          </p:cNvPr>
          <p:cNvSpPr>
            <a:spLocks noGrp="1"/>
          </p:cNvSpPr>
          <p:nvPr>
            <p:ph type="dt" sz="half" idx="10"/>
          </p:nvPr>
        </p:nvSpPr>
        <p:spPr/>
        <p:txBody>
          <a:bodyPr/>
          <a:lstStyle/>
          <a:p>
            <a:fld id="{C098415F-CD03-4A40-A433-A35058FDA385}" type="datetimeFigureOut">
              <a:rPr lang="en-AU" smtClean="0"/>
              <a:t>8/11/2022</a:t>
            </a:fld>
            <a:endParaRPr lang="en-AU" dirty="0"/>
          </a:p>
        </p:txBody>
      </p:sp>
      <p:sp>
        <p:nvSpPr>
          <p:cNvPr id="6" name="Footer Placeholder 5">
            <a:extLst>
              <a:ext uri="{FF2B5EF4-FFF2-40B4-BE49-F238E27FC236}">
                <a16:creationId xmlns="" xmlns:a16="http://schemas.microsoft.com/office/drawing/2014/main" id="{3A36CC97-9FDE-404C-A0B1-1C73C573C9C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20D2AA76-0983-47B8-B56B-33F2889A97EA}"/>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18948775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00295B-F756-451B-82F7-1147A190149A}"/>
              </a:ext>
            </a:extLst>
          </p:cNvPr>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a:extLst>
              <a:ext uri="{FF2B5EF4-FFF2-40B4-BE49-F238E27FC236}">
                <a16:creationId xmlns="" xmlns:a16="http://schemas.microsoft.com/office/drawing/2014/main" id="{E209D2DA-2F75-429A-AF53-DF1AD55E4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 xmlns:a16="http://schemas.microsoft.com/office/drawing/2014/main" id="{5718CF46-A52C-4B13-84B5-A392CE9F4086}"/>
              </a:ext>
            </a:extLst>
          </p:cNvPr>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a:extLst>
              <a:ext uri="{FF2B5EF4-FFF2-40B4-BE49-F238E27FC236}">
                <a16:creationId xmlns="" xmlns:a16="http://schemas.microsoft.com/office/drawing/2014/main" id="{EBA5AD4A-40E0-49BE-AD1B-EDA7B1AE9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 xmlns:a16="http://schemas.microsoft.com/office/drawing/2014/main" id="{5F8EE057-FF1C-42F7-900E-21B8EAAC37F5}"/>
              </a:ext>
            </a:extLst>
          </p:cNvPr>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a:extLst>
              <a:ext uri="{FF2B5EF4-FFF2-40B4-BE49-F238E27FC236}">
                <a16:creationId xmlns="" xmlns:a16="http://schemas.microsoft.com/office/drawing/2014/main" id="{E8A2DC4B-669D-4018-9C3E-DCF45ABC2160}"/>
              </a:ext>
            </a:extLst>
          </p:cNvPr>
          <p:cNvSpPr>
            <a:spLocks noGrp="1"/>
          </p:cNvSpPr>
          <p:nvPr>
            <p:ph type="dt" sz="half" idx="10"/>
          </p:nvPr>
        </p:nvSpPr>
        <p:spPr/>
        <p:txBody>
          <a:bodyPr/>
          <a:lstStyle/>
          <a:p>
            <a:fld id="{C098415F-CD03-4A40-A433-A35058FDA385}" type="datetimeFigureOut">
              <a:rPr lang="en-AU" smtClean="0"/>
              <a:t>8/11/2022</a:t>
            </a:fld>
            <a:endParaRPr lang="en-AU" dirty="0"/>
          </a:p>
        </p:txBody>
      </p:sp>
      <p:sp>
        <p:nvSpPr>
          <p:cNvPr id="8" name="Footer Placeholder 7">
            <a:extLst>
              <a:ext uri="{FF2B5EF4-FFF2-40B4-BE49-F238E27FC236}">
                <a16:creationId xmlns="" xmlns:a16="http://schemas.microsoft.com/office/drawing/2014/main" id="{4F587436-0B3F-4242-BC54-71CBE60F0B6E}"/>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 xmlns:a16="http://schemas.microsoft.com/office/drawing/2014/main" id="{68390632-797C-4268-B2C3-1152134D3117}"/>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352908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7FBC75-DCD0-4B85-9A95-43BEF220D631}"/>
              </a:ext>
            </a:extLst>
          </p:cNvPr>
          <p:cNvSpPr>
            <a:spLocks noGrp="1"/>
          </p:cNvSpPr>
          <p:nvPr>
            <p:ph type="title"/>
          </p:nvPr>
        </p:nvSpPr>
        <p:spPr/>
        <p:txBody>
          <a:bodyPr/>
          <a:lstStyle/>
          <a:p>
            <a:r>
              <a:rPr lang="en-US" smtClean="0"/>
              <a:t>Click to edit Master title style</a:t>
            </a:r>
            <a:endParaRPr lang="en-AU"/>
          </a:p>
        </p:txBody>
      </p:sp>
      <p:sp>
        <p:nvSpPr>
          <p:cNvPr id="3" name="Date Placeholder 2">
            <a:extLst>
              <a:ext uri="{FF2B5EF4-FFF2-40B4-BE49-F238E27FC236}">
                <a16:creationId xmlns="" xmlns:a16="http://schemas.microsoft.com/office/drawing/2014/main" id="{221F0C04-E8A1-4E45-843E-FA50864BFA14}"/>
              </a:ext>
            </a:extLst>
          </p:cNvPr>
          <p:cNvSpPr>
            <a:spLocks noGrp="1"/>
          </p:cNvSpPr>
          <p:nvPr>
            <p:ph type="dt" sz="half" idx="10"/>
          </p:nvPr>
        </p:nvSpPr>
        <p:spPr/>
        <p:txBody>
          <a:bodyPr/>
          <a:lstStyle/>
          <a:p>
            <a:fld id="{C098415F-CD03-4A40-A433-A35058FDA385}" type="datetimeFigureOut">
              <a:rPr lang="en-AU" smtClean="0"/>
              <a:t>8/11/2022</a:t>
            </a:fld>
            <a:endParaRPr lang="en-AU" dirty="0"/>
          </a:p>
        </p:txBody>
      </p:sp>
      <p:sp>
        <p:nvSpPr>
          <p:cNvPr id="4" name="Footer Placeholder 3">
            <a:extLst>
              <a:ext uri="{FF2B5EF4-FFF2-40B4-BE49-F238E27FC236}">
                <a16:creationId xmlns="" xmlns:a16="http://schemas.microsoft.com/office/drawing/2014/main" id="{137763D6-0071-448E-9FDE-C47DF0D41822}"/>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 xmlns:a16="http://schemas.microsoft.com/office/drawing/2014/main" id="{03161949-3AE5-45CF-9E15-9DFFD15B6B4F}"/>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9418570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781C552-929F-4A47-AE1F-88E58F49E968}"/>
              </a:ext>
            </a:extLst>
          </p:cNvPr>
          <p:cNvSpPr>
            <a:spLocks noGrp="1"/>
          </p:cNvSpPr>
          <p:nvPr>
            <p:ph type="dt" sz="half" idx="10"/>
          </p:nvPr>
        </p:nvSpPr>
        <p:spPr/>
        <p:txBody>
          <a:bodyPr/>
          <a:lstStyle/>
          <a:p>
            <a:fld id="{C098415F-CD03-4A40-A433-A35058FDA385}" type="datetimeFigureOut">
              <a:rPr lang="en-AU" smtClean="0"/>
              <a:t>8/11/2022</a:t>
            </a:fld>
            <a:endParaRPr lang="en-AU" dirty="0"/>
          </a:p>
        </p:txBody>
      </p:sp>
      <p:sp>
        <p:nvSpPr>
          <p:cNvPr id="3" name="Footer Placeholder 2">
            <a:extLst>
              <a:ext uri="{FF2B5EF4-FFF2-40B4-BE49-F238E27FC236}">
                <a16:creationId xmlns="" xmlns:a16="http://schemas.microsoft.com/office/drawing/2014/main" id="{D9B4DD8C-2399-4141-A0DE-0B4C66AE7D64}"/>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 xmlns:a16="http://schemas.microsoft.com/office/drawing/2014/main" id="{AEE2FC91-9701-42E7-B6A1-BA5858FA02E4}"/>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0824302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51D46B-A954-4084-9053-7256278FC137}"/>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a:extLst>
              <a:ext uri="{FF2B5EF4-FFF2-40B4-BE49-F238E27FC236}">
                <a16:creationId xmlns="" xmlns:a16="http://schemas.microsoft.com/office/drawing/2014/main" id="{8CF240C4-0D83-48EE-BED2-36676EE07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a:extLst>
              <a:ext uri="{FF2B5EF4-FFF2-40B4-BE49-F238E27FC236}">
                <a16:creationId xmlns="" xmlns:a16="http://schemas.microsoft.com/office/drawing/2014/main" id="{231A2929-1B52-4E19-B81C-B1BAB0E2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 xmlns:a16="http://schemas.microsoft.com/office/drawing/2014/main" id="{EDA735EF-8D89-4E77-9CB5-AD3A6CBB5F03}"/>
              </a:ext>
            </a:extLst>
          </p:cNvPr>
          <p:cNvSpPr>
            <a:spLocks noGrp="1"/>
          </p:cNvSpPr>
          <p:nvPr>
            <p:ph type="dt" sz="half" idx="10"/>
          </p:nvPr>
        </p:nvSpPr>
        <p:spPr/>
        <p:txBody>
          <a:bodyPr/>
          <a:lstStyle/>
          <a:p>
            <a:fld id="{C098415F-CD03-4A40-A433-A35058FDA385}" type="datetimeFigureOut">
              <a:rPr lang="en-AU" smtClean="0"/>
              <a:t>8/11/2022</a:t>
            </a:fld>
            <a:endParaRPr lang="en-AU" dirty="0"/>
          </a:p>
        </p:txBody>
      </p:sp>
      <p:sp>
        <p:nvSpPr>
          <p:cNvPr id="6" name="Footer Placeholder 5">
            <a:extLst>
              <a:ext uri="{FF2B5EF4-FFF2-40B4-BE49-F238E27FC236}">
                <a16:creationId xmlns="" xmlns:a16="http://schemas.microsoft.com/office/drawing/2014/main" id="{20EAED65-2F9D-4EEC-BDBE-4FD90864581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19F2A496-45C1-4D2B-9AA7-28F7A2BEA149}"/>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412074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blocks slide">
    <p:spTree>
      <p:nvGrpSpPr>
        <p:cNvPr id="1" name=""/>
        <p:cNvGrpSpPr/>
        <p:nvPr/>
      </p:nvGrpSpPr>
      <p:grpSpPr>
        <a:xfrm>
          <a:off x="0" y="0"/>
          <a:ext cx="0" cy="0"/>
          <a:chOff x="0" y="0"/>
          <a:chExt cx="0" cy="0"/>
        </a:xfrm>
      </p:grpSpPr>
      <p:cxnSp>
        <p:nvCxnSpPr>
          <p:cNvPr id="16" name="Left Horizontal Line">
            <a:extLst>
              <a:ext uri="{FF2B5EF4-FFF2-40B4-BE49-F238E27FC236}">
                <a16:creationId xmlns="" xmlns:a16="http://schemas.microsoft.com/office/drawing/2014/main" id="{BF000365-23DC-4DE8-B098-26165EF63383}"/>
              </a:ext>
            </a:extLst>
          </p:cNvPr>
          <p:cNvCxnSpPr/>
          <p:nvPr userDrawn="1"/>
        </p:nvCxnSpPr>
        <p:spPr>
          <a:xfrm>
            <a:off x="326074"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7" name="Right Horizontal Line">
            <a:extLst>
              <a:ext uri="{FF2B5EF4-FFF2-40B4-BE49-F238E27FC236}">
                <a16:creationId xmlns="" xmlns:a16="http://schemas.microsoft.com/office/drawing/2014/main" id="{18AF0C00-027B-4175-9EDC-CDA64B2569BD}"/>
              </a:ext>
            </a:extLst>
          </p:cNvPr>
          <p:cNvCxnSpPr/>
          <p:nvPr userDrawn="1"/>
        </p:nvCxnSpPr>
        <p:spPr>
          <a:xfrm>
            <a:off x="6647626"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 xmlns:a16="http://schemas.microsoft.com/office/drawing/2014/main" id="{616BF609-3E8A-46EB-89C0-49BCEFDD126C}"/>
              </a:ext>
            </a:extLst>
          </p:cNvPr>
          <p:cNvCxnSpPr/>
          <p:nvPr userDrawn="1"/>
        </p:nvCxnSpPr>
        <p:spPr>
          <a:xfrm>
            <a:off x="6096000" y="20081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9" name="Lower Vertical Line">
            <a:extLst>
              <a:ext uri="{FF2B5EF4-FFF2-40B4-BE49-F238E27FC236}">
                <a16:creationId xmlns="" xmlns:a16="http://schemas.microsoft.com/office/drawing/2014/main" id="{0C1778F2-D29C-4B32-94E9-E6220EE83654}"/>
              </a:ext>
            </a:extLst>
          </p:cNvPr>
          <p:cNvCxnSpPr/>
          <p:nvPr userDrawn="1"/>
        </p:nvCxnSpPr>
        <p:spPr>
          <a:xfrm>
            <a:off x="6096000" y="45435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0" name="Blue banner">
            <a:extLst>
              <a:ext uri="{FF2B5EF4-FFF2-40B4-BE49-F238E27FC236}">
                <a16:creationId xmlns="" xmlns:a16="http://schemas.microsoft.com/office/drawing/2014/main" id="{2CC7A163-6839-4B4E-85D9-E223081DEE0B}"/>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 xmlns:a16="http://schemas.microsoft.com/office/drawing/2014/main"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section format here</a:t>
            </a:r>
          </a:p>
        </p:txBody>
      </p:sp>
      <p:sp>
        <p:nvSpPr>
          <p:cNvPr id="3" name="Top left text">
            <a:extLst>
              <a:ext uri="{FF2B5EF4-FFF2-40B4-BE49-F238E27FC236}">
                <a16:creationId xmlns="" xmlns:a16="http://schemas.microsoft.com/office/drawing/2014/main" id="{35EFD5E8-F265-4D36-B191-E86ED25C185E}"/>
              </a:ext>
            </a:extLst>
          </p:cNvPr>
          <p:cNvSpPr>
            <a:spLocks noGrp="1"/>
          </p:cNvSpPr>
          <p:nvPr>
            <p:ph type="body" sz="quarter" idx="12" hasCustomPrompt="1"/>
          </p:nvPr>
        </p:nvSpPr>
        <p:spPr>
          <a:xfrm>
            <a:off x="341480" y="2006809"/>
            <a:ext cx="5219700" cy="1980000"/>
          </a:xfrm>
        </p:spPr>
        <p:txBody>
          <a:bodyPr/>
          <a:lstStyle>
            <a:lvl1pPr marL="0" indent="0">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op right text">
            <a:extLst>
              <a:ext uri="{FF2B5EF4-FFF2-40B4-BE49-F238E27FC236}">
                <a16:creationId xmlns="" xmlns:a16="http://schemas.microsoft.com/office/drawing/2014/main" id="{875FF3D7-AA3F-4DFD-97BD-68BE82A52A5F}"/>
              </a:ext>
            </a:extLst>
          </p:cNvPr>
          <p:cNvSpPr>
            <a:spLocks noGrp="1"/>
          </p:cNvSpPr>
          <p:nvPr>
            <p:ph type="body" sz="quarter" idx="13" hasCustomPrompt="1"/>
          </p:nvPr>
        </p:nvSpPr>
        <p:spPr>
          <a:xfrm>
            <a:off x="6630820" y="2006808"/>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Bottom left text">
            <a:extLst>
              <a:ext uri="{FF2B5EF4-FFF2-40B4-BE49-F238E27FC236}">
                <a16:creationId xmlns="" xmlns:a16="http://schemas.microsoft.com/office/drawing/2014/main" id="{44C77E00-BD01-43B2-8527-C308D64F9871}"/>
              </a:ext>
            </a:extLst>
          </p:cNvPr>
          <p:cNvSpPr>
            <a:spLocks noGrp="1"/>
          </p:cNvSpPr>
          <p:nvPr>
            <p:ph type="body" sz="quarter" idx="14" hasCustomPrompt="1"/>
          </p:nvPr>
        </p:nvSpPr>
        <p:spPr>
          <a:xfrm>
            <a:off x="341480" y="4542081"/>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Bottom right text">
            <a:extLst>
              <a:ext uri="{FF2B5EF4-FFF2-40B4-BE49-F238E27FC236}">
                <a16:creationId xmlns="" xmlns:a16="http://schemas.microsoft.com/office/drawing/2014/main" id="{BB4FF2EC-FF89-447F-B1D4-041770C99B6D}"/>
              </a:ext>
            </a:extLst>
          </p:cNvPr>
          <p:cNvSpPr>
            <a:spLocks noGrp="1"/>
          </p:cNvSpPr>
          <p:nvPr>
            <p:ph type="body" sz="quarter" idx="15" hasCustomPrompt="1"/>
          </p:nvPr>
        </p:nvSpPr>
        <p:spPr>
          <a:xfrm>
            <a:off x="6630820" y="4550460"/>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24056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DF7263-15EC-4422-A2D6-B997384E58B7}"/>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a:extLst>
              <a:ext uri="{FF2B5EF4-FFF2-40B4-BE49-F238E27FC236}">
                <a16:creationId xmlns="" xmlns:a16="http://schemas.microsoft.com/office/drawing/2014/main" id="{A9032A45-3076-479E-86E4-117BC62CC6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4" name="Text Placeholder 3">
            <a:extLst>
              <a:ext uri="{FF2B5EF4-FFF2-40B4-BE49-F238E27FC236}">
                <a16:creationId xmlns="" xmlns:a16="http://schemas.microsoft.com/office/drawing/2014/main" id="{3B572F00-4960-419F-B533-C703AF451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 xmlns:a16="http://schemas.microsoft.com/office/drawing/2014/main" id="{2EF8064E-C222-4AA7-ABC9-F87B18D14845}"/>
              </a:ext>
            </a:extLst>
          </p:cNvPr>
          <p:cNvSpPr>
            <a:spLocks noGrp="1"/>
          </p:cNvSpPr>
          <p:nvPr>
            <p:ph type="dt" sz="half" idx="10"/>
          </p:nvPr>
        </p:nvSpPr>
        <p:spPr/>
        <p:txBody>
          <a:bodyPr/>
          <a:lstStyle/>
          <a:p>
            <a:fld id="{C098415F-CD03-4A40-A433-A35058FDA385}" type="datetimeFigureOut">
              <a:rPr lang="en-AU" smtClean="0"/>
              <a:t>8/11/2022</a:t>
            </a:fld>
            <a:endParaRPr lang="en-AU" dirty="0"/>
          </a:p>
        </p:txBody>
      </p:sp>
      <p:sp>
        <p:nvSpPr>
          <p:cNvPr id="6" name="Footer Placeholder 5">
            <a:extLst>
              <a:ext uri="{FF2B5EF4-FFF2-40B4-BE49-F238E27FC236}">
                <a16:creationId xmlns="" xmlns:a16="http://schemas.microsoft.com/office/drawing/2014/main" id="{B0A40B07-9B89-4C6D-B001-3FECEF35502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2E3FAF4A-6E1A-4CE4-B3BF-3358AC446E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3877688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1ECFBA-EC1E-4B5A-AEE3-E6703241F10E}"/>
              </a:ext>
            </a:extLst>
          </p:cNvPr>
          <p:cNvSpPr>
            <a:spLocks noGrp="1"/>
          </p:cNvSpPr>
          <p:nvPr>
            <p:ph type="title"/>
          </p:nvPr>
        </p:nvSpPr>
        <p:spPr/>
        <p:txBody>
          <a:bodyPr/>
          <a:lstStyle/>
          <a:p>
            <a:r>
              <a:rPr lang="en-US" smtClean="0"/>
              <a:t>Click to edit Master title style</a:t>
            </a:r>
            <a:endParaRPr lang="en-AU"/>
          </a:p>
        </p:txBody>
      </p:sp>
      <p:sp>
        <p:nvSpPr>
          <p:cNvPr id="3" name="Vertical Text Placeholder 2">
            <a:extLst>
              <a:ext uri="{FF2B5EF4-FFF2-40B4-BE49-F238E27FC236}">
                <a16:creationId xmlns="" xmlns:a16="http://schemas.microsoft.com/office/drawing/2014/main" id="{BDAA4E1F-85CA-481D-A51F-3BC1FDDC1E95}"/>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 xmlns:a16="http://schemas.microsoft.com/office/drawing/2014/main" id="{D7E0787B-7D7C-4ABB-902A-AD2D38A08224}"/>
              </a:ext>
            </a:extLst>
          </p:cNvPr>
          <p:cNvSpPr>
            <a:spLocks noGrp="1"/>
          </p:cNvSpPr>
          <p:nvPr>
            <p:ph type="dt" sz="half" idx="10"/>
          </p:nvPr>
        </p:nvSpPr>
        <p:spPr/>
        <p:txBody>
          <a:bodyPr/>
          <a:lstStyle/>
          <a:p>
            <a:fld id="{C098415F-CD03-4A40-A433-A35058FDA385}" type="datetimeFigureOut">
              <a:rPr lang="en-AU" smtClean="0"/>
              <a:t>8/11/2022</a:t>
            </a:fld>
            <a:endParaRPr lang="en-AU" dirty="0"/>
          </a:p>
        </p:txBody>
      </p:sp>
      <p:sp>
        <p:nvSpPr>
          <p:cNvPr id="5" name="Footer Placeholder 4">
            <a:extLst>
              <a:ext uri="{FF2B5EF4-FFF2-40B4-BE49-F238E27FC236}">
                <a16:creationId xmlns="" xmlns:a16="http://schemas.microsoft.com/office/drawing/2014/main" id="{9E0CAE3C-7E68-44C0-8D75-345DDD05645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30F0A22D-A04B-44DD-8FF8-A37A65F82515}"/>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7940674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D48E9EB-C98C-4E3B-9CB5-CB2042936393}"/>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a:extLst>
              <a:ext uri="{FF2B5EF4-FFF2-40B4-BE49-F238E27FC236}">
                <a16:creationId xmlns="" xmlns:a16="http://schemas.microsoft.com/office/drawing/2014/main" id="{E182D213-D3C7-4AB5-B901-6E422182EC7F}"/>
              </a:ext>
            </a:extLst>
          </p:cNvPr>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 xmlns:a16="http://schemas.microsoft.com/office/drawing/2014/main" id="{2058E313-51F0-4F79-9E2A-2879DCEF1686}"/>
              </a:ext>
            </a:extLst>
          </p:cNvPr>
          <p:cNvSpPr>
            <a:spLocks noGrp="1"/>
          </p:cNvSpPr>
          <p:nvPr>
            <p:ph type="dt" sz="half" idx="10"/>
          </p:nvPr>
        </p:nvSpPr>
        <p:spPr/>
        <p:txBody>
          <a:bodyPr/>
          <a:lstStyle/>
          <a:p>
            <a:fld id="{C098415F-CD03-4A40-A433-A35058FDA385}" type="datetimeFigureOut">
              <a:rPr lang="en-AU" smtClean="0"/>
              <a:t>8/11/2022</a:t>
            </a:fld>
            <a:endParaRPr lang="en-AU" dirty="0"/>
          </a:p>
        </p:txBody>
      </p:sp>
      <p:sp>
        <p:nvSpPr>
          <p:cNvPr id="5" name="Footer Placeholder 4">
            <a:extLst>
              <a:ext uri="{FF2B5EF4-FFF2-40B4-BE49-F238E27FC236}">
                <a16:creationId xmlns="" xmlns:a16="http://schemas.microsoft.com/office/drawing/2014/main" id="{B03AED83-C2A1-4354-BB0E-DAF486BE610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F744EFA9-695A-4FB9-9506-373573745B9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5618080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asic Slide with text">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Main slide text">
            <a:extLst>
              <a:ext uri="{FF2B5EF4-FFF2-40B4-BE49-F238E27FC236}">
                <a16:creationId xmlns="" xmlns:a16="http://schemas.microsoft.com/office/drawing/2014/main" id="{8F87CAC9-08C4-4C4F-BF83-40751681DF68}"/>
              </a:ext>
            </a:extLst>
          </p:cNvPr>
          <p:cNvSpPr>
            <a:spLocks noGrp="1"/>
          </p:cNvSpPr>
          <p:nvPr>
            <p:ph type="body" sz="quarter" idx="10" hasCustomPrompt="1"/>
          </p:nvPr>
        </p:nvSpPr>
        <p:spPr>
          <a:xfrm>
            <a:off x="334963" y="2006600"/>
            <a:ext cx="11522075"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Title">
            <a:extLst>
              <a:ext uri="{FF2B5EF4-FFF2-40B4-BE49-F238E27FC236}">
                <a16:creationId xmlns="" xmlns:a16="http://schemas.microsoft.com/office/drawing/2014/main"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Tree>
    <p:custDataLst>
      <p:tags r:id="rId1"/>
    </p:custDataLst>
    <p:extLst>
      <p:ext uri="{BB962C8B-B14F-4D97-AF65-F5344CB8AC3E}">
        <p14:creationId xmlns:p14="http://schemas.microsoft.com/office/powerpoint/2010/main" val="4490400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26">
          <p15:clr>
            <a:srgbClr val="FBAE40"/>
          </p15:clr>
        </p15:guide>
        <p15:guide id="2" pos="52">
          <p15:clr>
            <a:srgbClr val="FBAE40"/>
          </p15:clr>
        </p15:guide>
        <p15:guide id="3" orient="horz" pos="4133">
          <p15:clr>
            <a:srgbClr val="FBAE40"/>
          </p15:clr>
        </p15:guide>
        <p15:guide id="4" pos="7469">
          <p15:clr>
            <a:srgbClr val="FBAE40"/>
          </p15:clr>
        </p15:guide>
        <p15:guide id="5" pos="3840">
          <p15:clr>
            <a:srgbClr val="FBAE40"/>
          </p15:clr>
        </p15:guide>
        <p15:guide id="6" pos="211">
          <p15:clr>
            <a:srgbClr val="FBAE40"/>
          </p15:clr>
        </p15:guide>
        <p15:guide id="7" pos="75">
          <p15:clr>
            <a:srgbClr val="FBAE40"/>
          </p15:clr>
        </p15:guide>
        <p15:guide id="8" orient="horz" pos="731">
          <p15:clr>
            <a:srgbClr val="FBAE40"/>
          </p15:clr>
        </p15:guide>
        <p15:guide id="9" pos="610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lank or picture slide">
    <p:spTree>
      <p:nvGrpSpPr>
        <p:cNvPr id="1" name=""/>
        <p:cNvGrpSpPr/>
        <p:nvPr/>
      </p:nvGrpSpPr>
      <p:grpSpPr>
        <a:xfrm>
          <a:off x="0" y="0"/>
          <a:ext cx="0" cy="0"/>
          <a:chOff x="0" y="0"/>
          <a:chExt cx="0" cy="0"/>
        </a:xfrm>
      </p:grpSpPr>
      <p:sp>
        <p:nvSpPr>
          <p:cNvPr id="4" name="Blue banner">
            <a:extLst>
              <a:ext uri="{FF2B5EF4-FFF2-40B4-BE49-F238E27FC236}">
                <a16:creationId xmlns="" xmlns:a16="http://schemas.microsoft.com/office/drawing/2014/main" id="{DF60311E-C90B-455B-8094-37BD86C0DC95}"/>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 xmlns:a16="http://schemas.microsoft.com/office/drawing/2014/main"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96296529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wo equal columns slide">
    <p:spTree>
      <p:nvGrpSpPr>
        <p:cNvPr id="1" name=""/>
        <p:cNvGrpSpPr/>
        <p:nvPr/>
      </p:nvGrpSpPr>
      <p:grpSpPr>
        <a:xfrm>
          <a:off x="0" y="0"/>
          <a:ext cx="0" cy="0"/>
          <a:chOff x="0" y="0"/>
          <a:chExt cx="0" cy="0"/>
        </a:xfrm>
      </p:grpSpPr>
      <p:sp>
        <p:nvSpPr>
          <p:cNvPr id="7" name="Blue banner">
            <a:extLst>
              <a:ext uri="{FF2B5EF4-FFF2-40B4-BE49-F238E27FC236}">
                <a16:creationId xmlns="" xmlns:a16="http://schemas.microsoft.com/office/drawing/2014/main" id="{DF60311E-C90B-455B-8094-37BD86C0DC95}"/>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 xmlns:a16="http://schemas.microsoft.com/office/drawing/2014/main"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 xmlns:a16="http://schemas.microsoft.com/office/drawing/2014/main"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 xmlns:a16="http://schemas.microsoft.com/office/drawing/2014/main" id="{4EC5CCBD-10C7-49DF-AD86-FF9280B85A73}"/>
              </a:ext>
            </a:extLst>
          </p:cNvPr>
          <p:cNvCxnSpPr>
            <a:cxnSpLocks/>
          </p:cNvCxnSpPr>
          <p:nvPr userDrawn="1"/>
        </p:nvCxnSpPr>
        <p:spPr>
          <a:xfrm>
            <a:off x="6096000" y="1965454"/>
            <a:ext cx="0" cy="464400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 xmlns:a16="http://schemas.microsoft.com/office/drawing/2014/main"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41650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hree columns slide">
    <p:spTree>
      <p:nvGrpSpPr>
        <p:cNvPr id="1" name=""/>
        <p:cNvGrpSpPr/>
        <p:nvPr/>
      </p:nvGrpSpPr>
      <p:grpSpPr>
        <a:xfrm>
          <a:off x="0" y="0"/>
          <a:ext cx="0" cy="0"/>
          <a:chOff x="0" y="0"/>
          <a:chExt cx="0" cy="0"/>
        </a:xfrm>
      </p:grpSpPr>
      <p:cxnSp>
        <p:nvCxnSpPr>
          <p:cNvPr id="15" name="First line">
            <a:extLst>
              <a:ext uri="{FF2B5EF4-FFF2-40B4-BE49-F238E27FC236}">
                <a16:creationId xmlns="" xmlns:a16="http://schemas.microsoft.com/office/drawing/2014/main" id="{B71716FC-46AD-4F76-9ABF-576704040DB9}"/>
              </a:ext>
            </a:extLst>
          </p:cNvPr>
          <p:cNvCxnSpPr>
            <a:cxnSpLocks/>
          </p:cNvCxnSpPr>
          <p:nvPr userDrawn="1"/>
        </p:nvCxnSpPr>
        <p:spPr>
          <a:xfrm>
            <a:off x="4023741" y="1994134"/>
            <a:ext cx="0" cy="464400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cxnSp>
        <p:nvCxnSpPr>
          <p:cNvPr id="16" name="Second line">
            <a:extLst>
              <a:ext uri="{FF2B5EF4-FFF2-40B4-BE49-F238E27FC236}">
                <a16:creationId xmlns="" xmlns:a16="http://schemas.microsoft.com/office/drawing/2014/main" id="{2CE66CE2-621D-4E81-91DC-E7BA442BDF46}"/>
              </a:ext>
            </a:extLst>
          </p:cNvPr>
          <p:cNvCxnSpPr>
            <a:cxnSpLocks/>
          </p:cNvCxnSpPr>
          <p:nvPr userDrawn="1"/>
        </p:nvCxnSpPr>
        <p:spPr>
          <a:xfrm>
            <a:off x="8130159" y="1994134"/>
            <a:ext cx="0" cy="464400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17" name="Blue banner">
            <a:extLst>
              <a:ext uri="{FF2B5EF4-FFF2-40B4-BE49-F238E27FC236}">
                <a16:creationId xmlns="" xmlns:a16="http://schemas.microsoft.com/office/drawing/2014/main" id="{A8579C19-C8C3-4EE9-BA8F-784009A71517}"/>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 xmlns:a16="http://schemas.microsoft.com/office/drawing/2014/main"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 xmlns:a16="http://schemas.microsoft.com/office/drawing/2014/main" id="{6D0A282E-ED69-49A6-B4CA-E48A51CD93CB}"/>
              </a:ext>
            </a:extLst>
          </p:cNvPr>
          <p:cNvSpPr>
            <a:spLocks noGrp="1"/>
          </p:cNvSpPr>
          <p:nvPr>
            <p:ph type="body" sz="quarter" idx="12" hasCustomPrompt="1"/>
          </p:nvPr>
        </p:nvSpPr>
        <p:spPr>
          <a:xfrm>
            <a:off x="339592" y="1994134"/>
            <a:ext cx="3365500" cy="4632325"/>
          </a:xfrm>
        </p:spPr>
        <p:txBody>
          <a:bodyPr/>
          <a:lstStyle>
            <a:lvl1pPr>
              <a:defRPr baseline="0"/>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ntre text box">
            <a:extLst>
              <a:ext uri="{FF2B5EF4-FFF2-40B4-BE49-F238E27FC236}">
                <a16:creationId xmlns="" xmlns:a16="http://schemas.microsoft.com/office/drawing/2014/main"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Right hand text box">
            <a:extLst>
              <a:ext uri="{FF2B5EF4-FFF2-40B4-BE49-F238E27FC236}">
                <a16:creationId xmlns="" xmlns:a16="http://schemas.microsoft.com/office/drawing/2014/main"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43963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Four blocks slide">
    <p:spTree>
      <p:nvGrpSpPr>
        <p:cNvPr id="1" name=""/>
        <p:cNvGrpSpPr/>
        <p:nvPr/>
      </p:nvGrpSpPr>
      <p:grpSpPr>
        <a:xfrm>
          <a:off x="0" y="0"/>
          <a:ext cx="0" cy="0"/>
          <a:chOff x="0" y="0"/>
          <a:chExt cx="0" cy="0"/>
        </a:xfrm>
      </p:grpSpPr>
      <p:cxnSp>
        <p:nvCxnSpPr>
          <p:cNvPr id="16" name="Left Horizontal Line">
            <a:extLst>
              <a:ext uri="{FF2B5EF4-FFF2-40B4-BE49-F238E27FC236}">
                <a16:creationId xmlns="" xmlns:a16="http://schemas.microsoft.com/office/drawing/2014/main" id="{BF000365-23DC-4DE8-B098-26165EF63383}"/>
              </a:ext>
            </a:extLst>
          </p:cNvPr>
          <p:cNvCxnSpPr/>
          <p:nvPr userDrawn="1"/>
        </p:nvCxnSpPr>
        <p:spPr>
          <a:xfrm>
            <a:off x="326074" y="4250958"/>
            <a:ext cx="5220000" cy="0"/>
          </a:xfrm>
          <a:prstGeom prst="line">
            <a:avLst/>
          </a:prstGeom>
          <a:noFill/>
          <a:ln w="19050" cap="flat">
            <a:solidFill>
              <a:schemeClr val="accent1"/>
            </a:solidFill>
            <a:prstDash val="solid"/>
            <a:miter lim="400000"/>
          </a:ln>
          <a:effectLst/>
        </p:spPr>
        <p:style>
          <a:lnRef idx="0">
            <a:scrgbClr r="0" g="0" b="0"/>
          </a:lnRef>
          <a:fillRef idx="0">
            <a:scrgbClr r="0" g="0" b="0"/>
          </a:fillRef>
          <a:effectRef idx="0">
            <a:scrgbClr r="0" g="0" b="0"/>
          </a:effectRef>
          <a:fontRef idx="none"/>
        </p:style>
      </p:cxnSp>
      <p:cxnSp>
        <p:nvCxnSpPr>
          <p:cNvPr id="17" name="Right Horizontal Line">
            <a:extLst>
              <a:ext uri="{FF2B5EF4-FFF2-40B4-BE49-F238E27FC236}">
                <a16:creationId xmlns="" xmlns:a16="http://schemas.microsoft.com/office/drawing/2014/main" id="{18AF0C00-027B-4175-9EDC-CDA64B2569BD}"/>
              </a:ext>
            </a:extLst>
          </p:cNvPr>
          <p:cNvCxnSpPr/>
          <p:nvPr userDrawn="1"/>
        </p:nvCxnSpPr>
        <p:spPr>
          <a:xfrm>
            <a:off x="6647626" y="4250958"/>
            <a:ext cx="5220000" cy="0"/>
          </a:xfrm>
          <a:prstGeom prst="line">
            <a:avLst/>
          </a:prstGeom>
          <a:noFill/>
          <a:ln w="19050" cap="flat">
            <a:solidFill>
              <a:schemeClr val="accent1"/>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 xmlns:a16="http://schemas.microsoft.com/office/drawing/2014/main" id="{616BF609-3E8A-46EB-89C0-49BCEFDD126C}"/>
              </a:ext>
            </a:extLst>
          </p:cNvPr>
          <p:cNvCxnSpPr/>
          <p:nvPr userDrawn="1"/>
        </p:nvCxnSpPr>
        <p:spPr>
          <a:xfrm>
            <a:off x="6096000" y="2008108"/>
            <a:ext cx="0" cy="1980000"/>
          </a:xfrm>
          <a:prstGeom prst="line">
            <a:avLst/>
          </a:prstGeom>
          <a:noFill/>
          <a:ln w="19050" cap="flat">
            <a:solidFill>
              <a:schemeClr val="accent1"/>
            </a:solidFill>
            <a:prstDash val="solid"/>
            <a:miter lim="400000"/>
          </a:ln>
          <a:effectLst/>
        </p:spPr>
        <p:style>
          <a:lnRef idx="0">
            <a:scrgbClr r="0" g="0" b="0"/>
          </a:lnRef>
          <a:fillRef idx="0">
            <a:scrgbClr r="0" g="0" b="0"/>
          </a:fillRef>
          <a:effectRef idx="0">
            <a:scrgbClr r="0" g="0" b="0"/>
          </a:effectRef>
          <a:fontRef idx="none"/>
        </p:style>
      </p:cxnSp>
      <p:cxnSp>
        <p:nvCxnSpPr>
          <p:cNvPr id="19" name="Lower Vertical Line">
            <a:extLst>
              <a:ext uri="{FF2B5EF4-FFF2-40B4-BE49-F238E27FC236}">
                <a16:creationId xmlns="" xmlns:a16="http://schemas.microsoft.com/office/drawing/2014/main" id="{0C1778F2-D29C-4B32-94E9-E6220EE83654}"/>
              </a:ext>
            </a:extLst>
          </p:cNvPr>
          <p:cNvCxnSpPr/>
          <p:nvPr userDrawn="1"/>
        </p:nvCxnSpPr>
        <p:spPr>
          <a:xfrm>
            <a:off x="6096000" y="4543508"/>
            <a:ext cx="0" cy="1980000"/>
          </a:xfrm>
          <a:prstGeom prst="line">
            <a:avLst/>
          </a:prstGeom>
          <a:noFill/>
          <a:ln w="19050" cap="flat">
            <a:solidFill>
              <a:schemeClr val="accent1"/>
            </a:solidFill>
            <a:prstDash val="solid"/>
            <a:miter lim="400000"/>
          </a:ln>
          <a:effectLst/>
        </p:spPr>
        <p:style>
          <a:lnRef idx="0">
            <a:scrgbClr r="0" g="0" b="0"/>
          </a:lnRef>
          <a:fillRef idx="0">
            <a:scrgbClr r="0" g="0" b="0"/>
          </a:fillRef>
          <a:effectRef idx="0">
            <a:scrgbClr r="0" g="0" b="0"/>
          </a:effectRef>
          <a:fontRef idx="none"/>
        </p:style>
      </p:cxnSp>
      <p:sp>
        <p:nvSpPr>
          <p:cNvPr id="20" name="Blue banner">
            <a:extLst>
              <a:ext uri="{FF2B5EF4-FFF2-40B4-BE49-F238E27FC236}">
                <a16:creationId xmlns="" xmlns:a16="http://schemas.microsoft.com/office/drawing/2014/main" id="{2CC7A163-6839-4B4E-85D9-E223081DEE0B}"/>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 xmlns:a16="http://schemas.microsoft.com/office/drawing/2014/main"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section format here</a:t>
            </a:r>
          </a:p>
        </p:txBody>
      </p:sp>
      <p:sp>
        <p:nvSpPr>
          <p:cNvPr id="3" name="Top left text">
            <a:extLst>
              <a:ext uri="{FF2B5EF4-FFF2-40B4-BE49-F238E27FC236}">
                <a16:creationId xmlns="" xmlns:a16="http://schemas.microsoft.com/office/drawing/2014/main" id="{35EFD5E8-F265-4D36-B191-E86ED25C185E}"/>
              </a:ext>
            </a:extLst>
          </p:cNvPr>
          <p:cNvSpPr>
            <a:spLocks noGrp="1"/>
          </p:cNvSpPr>
          <p:nvPr>
            <p:ph type="body" sz="quarter" idx="12" hasCustomPrompt="1"/>
          </p:nvPr>
        </p:nvSpPr>
        <p:spPr>
          <a:xfrm>
            <a:off x="341480" y="2006809"/>
            <a:ext cx="5219700" cy="1980000"/>
          </a:xfrm>
        </p:spPr>
        <p:txBody>
          <a:bodyPr/>
          <a:lstStyle>
            <a:lvl1pPr marL="0" indent="0">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op right text">
            <a:extLst>
              <a:ext uri="{FF2B5EF4-FFF2-40B4-BE49-F238E27FC236}">
                <a16:creationId xmlns="" xmlns:a16="http://schemas.microsoft.com/office/drawing/2014/main" id="{875FF3D7-AA3F-4DFD-97BD-68BE82A52A5F}"/>
              </a:ext>
            </a:extLst>
          </p:cNvPr>
          <p:cNvSpPr>
            <a:spLocks noGrp="1"/>
          </p:cNvSpPr>
          <p:nvPr>
            <p:ph type="body" sz="quarter" idx="13" hasCustomPrompt="1"/>
          </p:nvPr>
        </p:nvSpPr>
        <p:spPr>
          <a:xfrm>
            <a:off x="6630820" y="2006808"/>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Bottom left text">
            <a:extLst>
              <a:ext uri="{FF2B5EF4-FFF2-40B4-BE49-F238E27FC236}">
                <a16:creationId xmlns="" xmlns:a16="http://schemas.microsoft.com/office/drawing/2014/main" id="{44C77E00-BD01-43B2-8527-C308D64F9871}"/>
              </a:ext>
            </a:extLst>
          </p:cNvPr>
          <p:cNvSpPr>
            <a:spLocks noGrp="1"/>
          </p:cNvSpPr>
          <p:nvPr>
            <p:ph type="body" sz="quarter" idx="14" hasCustomPrompt="1"/>
          </p:nvPr>
        </p:nvSpPr>
        <p:spPr>
          <a:xfrm>
            <a:off x="341480" y="4542081"/>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Bottom right text">
            <a:extLst>
              <a:ext uri="{FF2B5EF4-FFF2-40B4-BE49-F238E27FC236}">
                <a16:creationId xmlns="" xmlns:a16="http://schemas.microsoft.com/office/drawing/2014/main" id="{BB4FF2EC-FF89-447F-B1D4-041770C99B6D}"/>
              </a:ext>
            </a:extLst>
          </p:cNvPr>
          <p:cNvSpPr>
            <a:spLocks noGrp="1"/>
          </p:cNvSpPr>
          <p:nvPr>
            <p:ph type="body" sz="quarter" idx="15" hasCustomPrompt="1"/>
          </p:nvPr>
        </p:nvSpPr>
        <p:spPr>
          <a:xfrm>
            <a:off x="6630820" y="4550460"/>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65449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Vol Two final slide">
    <p:spTree>
      <p:nvGrpSpPr>
        <p:cNvPr id="1" name=""/>
        <p:cNvGrpSpPr/>
        <p:nvPr/>
      </p:nvGrpSpPr>
      <p:grpSpPr>
        <a:xfrm>
          <a:off x="0" y="0"/>
          <a:ext cx="0" cy="0"/>
          <a:chOff x="0" y="0"/>
          <a:chExt cx="0" cy="0"/>
        </a:xfrm>
      </p:grpSpPr>
      <p:sp>
        <p:nvSpPr>
          <p:cNvPr id="13" name="Blue banner">
            <a:extLst>
              <a:ext uri="{FF2B5EF4-FFF2-40B4-BE49-F238E27FC236}">
                <a16:creationId xmlns="" xmlns:a16="http://schemas.microsoft.com/office/drawing/2014/main" id="{DF60311E-C90B-455B-8094-37BD86C0DC95}"/>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6" name="Picture 5">
            <a:extLst>
              <a:ext uri="{FF2B5EF4-FFF2-40B4-BE49-F238E27FC236}">
                <a16:creationId xmlns="" xmlns:a16="http://schemas.microsoft.com/office/drawing/2014/main" id="{B89A5013-DABC-4F5F-ACA8-674496E9B9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8955" y="2870346"/>
            <a:ext cx="2593451" cy="2593451"/>
          </a:xfrm>
          <a:prstGeom prst="rect">
            <a:avLst/>
          </a:prstGeom>
        </p:spPr>
      </p:pic>
      <p:pic>
        <p:nvPicPr>
          <p:cNvPr id="11" name="Picture 10">
            <a:extLst>
              <a:ext uri="{FF2B5EF4-FFF2-40B4-BE49-F238E27FC236}">
                <a16:creationId xmlns="" xmlns:a16="http://schemas.microsoft.com/office/drawing/2014/main" id="{C7E61D5D-BDE5-4537-B3C6-7A5BC280A6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7635" y="2874367"/>
            <a:ext cx="2585410" cy="2585410"/>
          </a:xfrm>
          <a:prstGeom prst="rect">
            <a:avLst/>
          </a:prstGeom>
        </p:spPr>
      </p:pic>
      <p:pic>
        <p:nvPicPr>
          <p:cNvPr id="12" name="Picture 11">
            <a:extLst>
              <a:ext uri="{FF2B5EF4-FFF2-40B4-BE49-F238E27FC236}">
                <a16:creationId xmlns="" xmlns:a16="http://schemas.microsoft.com/office/drawing/2014/main" id="{DBDDCF4B-5DD8-4960-90E5-C67DE5E079E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3293" y="2870346"/>
            <a:ext cx="2593452" cy="2593452"/>
          </a:xfrm>
          <a:prstGeom prst="rect">
            <a:avLst/>
          </a:prstGeom>
        </p:spPr>
      </p:pic>
      <p:sp>
        <p:nvSpPr>
          <p:cNvPr id="10" name="Slide Title">
            <a:extLst>
              <a:ext uri="{FF2B5EF4-FFF2-40B4-BE49-F238E27FC236}">
                <a16:creationId xmlns="" xmlns:a16="http://schemas.microsoft.com/office/drawing/2014/main" id="{FFCC10AC-DA7E-4FA8-B3EF-963651BE307A}"/>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9" name="8bee5560-308b-438e-a365-da0aca7fe190">
            <a:extLst>
              <a:ext uri="{FF2B5EF4-FFF2-40B4-BE49-F238E27FC236}">
                <a16:creationId xmlns="" xmlns:a16="http://schemas.microsoft.com/office/drawing/2014/main" id="{0E102725-1A0C-4172-B255-5455FC35688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15600" y="75600"/>
            <a:ext cx="1623600" cy="1623600"/>
          </a:xfrm>
          <a:prstGeom prst="rect">
            <a:avLst/>
          </a:prstGeom>
        </p:spPr>
      </p:pic>
    </p:spTree>
    <p:custDataLst>
      <p:tags r:id="rId1"/>
    </p:custDataLst>
    <p:extLst>
      <p:ext uri="{BB962C8B-B14F-4D97-AF65-F5344CB8AC3E}">
        <p14:creationId xmlns:p14="http://schemas.microsoft.com/office/powerpoint/2010/main" val="267143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0"/>
                                        <p:tgtEl>
                                          <p:spTgt spid="6"/>
                                        </p:tgtEl>
                                      </p:cBhvr>
                                    </p:animEffect>
                                    <p:set>
                                      <p:cBhvr>
                                        <p:cTn id="7" dur="1" fill="hold">
                                          <p:stCondLst>
                                            <p:cond delay="4999"/>
                                          </p:stCondLst>
                                        </p:cTn>
                                        <p:tgtEl>
                                          <p:spTgt spid="6"/>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0"/>
                                        <p:tgtEl>
                                          <p:spTgt spid="11"/>
                                        </p:tgtEl>
                                      </p:cBhvr>
                                    </p:animEffect>
                                    <p:set>
                                      <p:cBhvr>
                                        <p:cTn id="10" dur="1" fill="hold">
                                          <p:stCondLst>
                                            <p:cond delay="4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or picture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AC84E2CA-6F26-4196-9C42-A6287C824100}"/>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 xmlns:a16="http://schemas.microsoft.com/office/drawing/2014/main"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1829216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re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grpSp>
        <p:nvGrpSpPr>
          <p:cNvPr id="2" name="Logo Group">
            <a:extLst>
              <a:ext uri="{FF2B5EF4-FFF2-40B4-BE49-F238E27FC236}">
                <a16:creationId xmlns="" xmlns:a16="http://schemas.microsoft.com/office/drawing/2014/main" id="{02AB6868-BD6C-434E-A43B-35E5BD57B0EF}"/>
              </a:ext>
            </a:extLst>
          </p:cNvPr>
          <p:cNvGrpSpPr/>
          <p:nvPr userDrawn="1"/>
        </p:nvGrpSpPr>
        <p:grpSpPr>
          <a:xfrm>
            <a:off x="6813533" y="4831134"/>
            <a:ext cx="4322543" cy="1177612"/>
            <a:chOff x="6813533" y="4900914"/>
            <a:chExt cx="4322543" cy="1177612"/>
          </a:xfrm>
        </p:grpSpPr>
        <p:pic>
          <p:nvPicPr>
            <p:cNvPr id="33" name="Volume One Logo" descr="Icon&#10;&#10;Description automatically generated">
              <a:extLst>
                <a:ext uri="{FF2B5EF4-FFF2-40B4-BE49-F238E27FC236}">
                  <a16:creationId xmlns="" xmlns:a16="http://schemas.microsoft.com/office/drawing/2014/main" id="{656C93CD-BA91-40CD-9A99-6C5B4CC2B67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180" r="6" b="2027"/>
            <a:stretch/>
          </p:blipFill>
          <p:spPr>
            <a:xfrm>
              <a:off x="6813533" y="4930070"/>
              <a:ext cx="1080000" cy="1113395"/>
            </a:xfrm>
            <a:prstGeom prst="rect">
              <a:avLst/>
            </a:prstGeom>
          </p:spPr>
        </p:pic>
        <p:pic>
          <p:nvPicPr>
            <p:cNvPr id="41" name="Volume Two Logo" descr="A close up of a sign&#10;&#10;Description automatically generated">
              <a:extLst>
                <a:ext uri="{FF2B5EF4-FFF2-40B4-BE49-F238E27FC236}">
                  <a16:creationId xmlns="" xmlns:a16="http://schemas.microsoft.com/office/drawing/2014/main" id="{7BAEB512-3F86-4B4B-B4D1-31ECF250229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201" r="6" b="6"/>
            <a:stretch/>
          </p:blipFill>
          <p:spPr>
            <a:xfrm>
              <a:off x="8487061" y="4965131"/>
              <a:ext cx="1080000" cy="1113395"/>
            </a:xfrm>
            <a:prstGeom prst="rect">
              <a:avLst/>
            </a:prstGeom>
          </p:spPr>
        </p:pic>
        <p:pic>
          <p:nvPicPr>
            <p:cNvPr id="42" name="Volume Three Logo" descr="Icon&#10;&#10;Description automatically generated">
              <a:extLst>
                <a:ext uri="{FF2B5EF4-FFF2-40B4-BE49-F238E27FC236}">
                  <a16:creationId xmlns="" xmlns:a16="http://schemas.microsoft.com/office/drawing/2014/main" id="{B3ED102E-638D-4027-BE3E-BE299E3BF4A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7" b="3911"/>
            <a:stretch/>
          </p:blipFill>
          <p:spPr>
            <a:xfrm>
              <a:off x="10056076" y="4900914"/>
              <a:ext cx="1080000" cy="1116859"/>
            </a:xfrm>
            <a:prstGeom prst="rect">
              <a:avLst/>
            </a:prstGeom>
          </p:spPr>
        </p:pic>
      </p:grpSp>
      <p:cxnSp>
        <p:nvCxnSpPr>
          <p:cNvPr id="48" name="Straight Connector 47">
            <a:extLst>
              <a:ext uri="{FF2B5EF4-FFF2-40B4-BE49-F238E27FC236}">
                <a16:creationId xmlns="" xmlns:a16="http://schemas.microsoft.com/office/drawing/2014/main" id="{F969FE4F-4AC7-48FA-93C2-B1333A56B492}"/>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9" name="MOdule Title Placeholder">
            <a:extLst>
              <a:ext uri="{FF2B5EF4-FFF2-40B4-BE49-F238E27FC236}">
                <a16:creationId xmlns="" xmlns:a16="http://schemas.microsoft.com/office/drawing/2014/main" id="{93423113-9E48-4537-BE97-FB8CB2C86676}"/>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31" name="NCC Tutor title">
            <a:extLst>
              <a:ext uri="{FF2B5EF4-FFF2-40B4-BE49-F238E27FC236}">
                <a16:creationId xmlns="" xmlns:a16="http://schemas.microsoft.com/office/drawing/2014/main" id="{76D11A82-BD37-4D13-BB7C-3D8D766A406F}"/>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137471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2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2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1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999"/>
                                          </p:stCondLst>
                                        </p:cTn>
                                        <p:tgtEl>
                                          <p:spTgt spid="10"/>
                                        </p:tgtEl>
                                        <p:attrNameLst>
                                          <p:attrName>style.visibility</p:attrName>
                                        </p:attrNameLst>
                                      </p:cBhvr>
                                      <p:to>
                                        <p:strVal val="visible"/>
                                      </p:to>
                                    </p:set>
                                  </p:childTnLst>
                                </p:cTn>
                              </p:par>
                            </p:childTnLst>
                          </p:cTn>
                        </p:par>
                        <p:par>
                          <p:cTn id="16" fill="hold">
                            <p:stCondLst>
                              <p:cond delay="4000"/>
                            </p:stCondLst>
                            <p:childTnLst>
                              <p:par>
                                <p:cTn id="17" presetID="9" presetClass="entr" presetSubtype="0" fill="hold" grpId="0" nodeType="afterEffect">
                                  <p:stCondLst>
                                    <p:cond delay="0"/>
                                  </p:stCondLst>
                                  <p:childTnLst>
                                    <p:set>
                                      <p:cBhvr>
                                        <p:cTn id="18" dur="1" fill="hold">
                                          <p:stCondLst>
                                            <p:cond delay="0"/>
                                          </p:stCondLst>
                                        </p:cTn>
                                        <p:tgtEl>
                                          <p:spTgt spid="49">
                                            <p:txEl>
                                              <p:pRg st="0" end="0"/>
                                            </p:txEl>
                                          </p:spTgt>
                                        </p:tgtEl>
                                        <p:attrNameLst>
                                          <p:attrName>style.visibility</p:attrName>
                                        </p:attrNameLst>
                                      </p:cBhvr>
                                      <p:to>
                                        <p:strVal val="visible"/>
                                      </p:to>
                                    </p:set>
                                    <p:animEffect transition="in" filter="dissolve">
                                      <p:cBhvr>
                                        <p:cTn id="19" dur="500"/>
                                        <p:tgtEl>
                                          <p:spTgt spid="49">
                                            <p:txEl>
                                              <p:pRg st="0" end="0"/>
                                            </p:txEl>
                                          </p:spTgt>
                                        </p:tgtEl>
                                      </p:cBhvr>
                                    </p:animEffect>
                                  </p:childTnLst>
                                </p:cTn>
                              </p:par>
                            </p:childTnLst>
                          </p:cTn>
                        </p:par>
                        <p:par>
                          <p:cTn id="20" fill="hold">
                            <p:stCondLst>
                              <p:cond delay="4500"/>
                            </p:stCondLst>
                            <p:childTnLst>
                              <p:par>
                                <p:cTn id="21" presetID="9"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dissolve">
                                      <p:cBhvr>
                                        <p:cTn id="23" dur="1000"/>
                                        <p:tgtEl>
                                          <p:spTgt spid="48"/>
                                        </p:tgtEl>
                                      </p:cBhvr>
                                    </p:animEffect>
                                  </p:childTnLst>
                                </p:cTn>
                              </p:par>
                            </p:childTnLst>
                          </p:cTn>
                        </p:par>
                        <p:par>
                          <p:cTn id="24" fill="hold">
                            <p:stCondLst>
                              <p:cond delay="5500"/>
                            </p:stCondLst>
                            <p:childTnLst>
                              <p:par>
                                <p:cTn id="25" presetID="9"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500"/>
                                        <p:tgtEl>
                                          <p:spTgt spid="31"/>
                                        </p:tgtEl>
                                      </p:cBhvr>
                                    </p:animEffect>
                                  </p:childTnLst>
                                </p:cTn>
                              </p:par>
                            </p:childTnLst>
                          </p:cTn>
                        </p:par>
                        <p:par>
                          <p:cTn id="28" fill="hold">
                            <p:stCondLst>
                              <p:cond delay="6000"/>
                            </p:stCondLst>
                            <p:childTnLst>
                              <p:par>
                                <p:cTn id="29" presetID="9"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tmplLst>
          <p:tmpl lvl="1">
            <p:tnLst>
              <p:par>
                <p:cTn presetID="9"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dissolve">
                      <p:cBhvr>
                        <p:cTn dur="500"/>
                        <p:tgtEl>
                          <p:spTgt spid="49"/>
                        </p:tgtEl>
                      </p:cBhvr>
                    </p:animEffect>
                  </p:childTnLst>
                </p:cTn>
              </p:par>
            </p:tnLst>
          </p:tmpl>
        </p:tmplLst>
      </p:bldP>
      <p:bldP spid="31" grpId="0"/>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re final slide">
    <p:spTree>
      <p:nvGrpSpPr>
        <p:cNvPr id="1" name=""/>
        <p:cNvGrpSpPr/>
        <p:nvPr/>
      </p:nvGrpSpPr>
      <p:grpSpPr>
        <a:xfrm>
          <a:off x="0" y="0"/>
          <a:ext cx="0" cy="0"/>
          <a:chOff x="0" y="0"/>
          <a:chExt cx="0" cy="0"/>
        </a:xfrm>
      </p:grpSpPr>
      <p:pic>
        <p:nvPicPr>
          <p:cNvPr id="6" name="Volume One Logo" descr="Icon&#10;&#10;Description automatically generated">
            <a:extLst>
              <a:ext uri="{FF2B5EF4-FFF2-40B4-BE49-F238E27FC236}">
                <a16:creationId xmlns="" xmlns:a16="http://schemas.microsoft.com/office/drawing/2014/main" id="{B89A5013-DABC-4F5F-ACA8-674496E9B9E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180" r="6" b="2027"/>
          <a:stretch/>
        </p:blipFill>
        <p:spPr>
          <a:xfrm>
            <a:off x="1328955" y="2830249"/>
            <a:ext cx="2593451" cy="2673646"/>
          </a:xfrm>
          <a:prstGeom prst="rect">
            <a:avLst/>
          </a:prstGeom>
        </p:spPr>
      </p:pic>
      <p:pic>
        <p:nvPicPr>
          <p:cNvPr id="12" name="Volume Two Logo" descr="A close up of a sign&#10;&#10;Description automatically generated">
            <a:extLst>
              <a:ext uri="{FF2B5EF4-FFF2-40B4-BE49-F238E27FC236}">
                <a16:creationId xmlns="" xmlns:a16="http://schemas.microsoft.com/office/drawing/2014/main" id="{DBDDCF4B-5DD8-4960-90E5-C67DE5E079E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201" r="6" b="6"/>
          <a:stretch/>
        </p:blipFill>
        <p:spPr>
          <a:xfrm>
            <a:off x="4803293" y="2830249"/>
            <a:ext cx="2593452" cy="2673646"/>
          </a:xfrm>
          <a:prstGeom prst="rect">
            <a:avLst/>
          </a:prstGeom>
        </p:spPr>
      </p:pic>
      <p:pic>
        <p:nvPicPr>
          <p:cNvPr id="11" name="Volume Three Logo" descr="Icon&#10;&#10;Description automatically generated">
            <a:extLst>
              <a:ext uri="{FF2B5EF4-FFF2-40B4-BE49-F238E27FC236}">
                <a16:creationId xmlns="" xmlns:a16="http://schemas.microsoft.com/office/drawing/2014/main" id="{C7E61D5D-BDE5-4537-B3C6-7A5BC280A62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7" b="3911"/>
          <a:stretch/>
        </p:blipFill>
        <p:spPr>
          <a:xfrm>
            <a:off x="8277635" y="2830249"/>
            <a:ext cx="2585410" cy="2673646"/>
          </a:xfrm>
          <a:prstGeom prst="rect">
            <a:avLst/>
          </a:prstGeom>
        </p:spPr>
      </p:pic>
      <p:pic>
        <p:nvPicPr>
          <p:cNvPr id="10"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4D22B28F-DDF9-41AD-A157-823F7E3CF21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72000" y="0"/>
            <a:ext cx="1620000" cy="1620000"/>
          </a:xfrm>
          <a:prstGeom prst="rect">
            <a:avLst/>
          </a:prstGeom>
        </p:spPr>
      </p:pic>
      <p:sp>
        <p:nvSpPr>
          <p:cNvPr id="13" name="Blue banner">
            <a:extLst>
              <a:ext uri="{FF2B5EF4-FFF2-40B4-BE49-F238E27FC236}">
                <a16:creationId xmlns="" xmlns:a16="http://schemas.microsoft.com/office/drawing/2014/main" id="{9E909DDA-84E6-4280-8981-D6CDA7BBE1E4}"/>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4" name="Slide Title">
            <a:extLst>
              <a:ext uri="{FF2B5EF4-FFF2-40B4-BE49-F238E27FC236}">
                <a16:creationId xmlns="" xmlns:a16="http://schemas.microsoft.com/office/drawing/2014/main" id="{189A56DD-5284-4D9A-8F11-0953FDF4FE8B}"/>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spTree>
    <p:custDataLst>
      <p:tags r:id="rId1"/>
    </p:custDataLst>
    <p:extLst>
      <p:ext uri="{BB962C8B-B14F-4D97-AF65-F5344CB8AC3E}">
        <p14:creationId xmlns:p14="http://schemas.microsoft.com/office/powerpoint/2010/main" val="49741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ol One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sp>
        <p:nvSpPr>
          <p:cNvPr id="40" name="MOdule Title Placeholder">
            <a:extLst>
              <a:ext uri="{FF2B5EF4-FFF2-40B4-BE49-F238E27FC236}">
                <a16:creationId xmlns="" xmlns:a16="http://schemas.microsoft.com/office/drawing/2014/main" id="{082AA8BB-477A-499A-B7D8-A44C06777F17}"/>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cxnSp>
        <p:nvCxnSpPr>
          <p:cNvPr id="39" name="Blue dividing line">
            <a:extLst>
              <a:ext uri="{FF2B5EF4-FFF2-40B4-BE49-F238E27FC236}">
                <a16:creationId xmlns="" xmlns:a16="http://schemas.microsoft.com/office/drawing/2014/main" id="{53D23F43-82DD-49AE-B88A-C911A203C3CD}"/>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1" name="NCC Tutor title">
            <a:extLst>
              <a:ext uri="{FF2B5EF4-FFF2-40B4-BE49-F238E27FC236}">
                <a16:creationId xmlns="" xmlns:a16="http://schemas.microsoft.com/office/drawing/2014/main" id="{91ADC937-95B5-426A-BDA6-A3A25FC8DEAE}"/>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pic>
        <p:nvPicPr>
          <p:cNvPr id="31" name="Volume One icon" descr="Icon&#10;&#10;Description automatically generated">
            <a:extLst>
              <a:ext uri="{FF2B5EF4-FFF2-40B4-BE49-F238E27FC236}">
                <a16:creationId xmlns="" xmlns:a16="http://schemas.microsoft.com/office/drawing/2014/main" id="{1144ECF1-30E3-4F94-ADFB-809A1FD39E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80" r="6" b="2027"/>
          <a:stretch/>
        </p:blipFill>
        <p:spPr>
          <a:xfrm>
            <a:off x="8533011" y="4836735"/>
            <a:ext cx="1161189" cy="1112400"/>
          </a:xfrm>
          <a:prstGeom prst="rect">
            <a:avLst/>
          </a:prstGeom>
        </p:spPr>
      </p:pic>
    </p:spTree>
    <p:custDataLst>
      <p:tags r:id="rId1"/>
    </p:custDataLst>
    <p:extLst>
      <p:ext uri="{BB962C8B-B14F-4D97-AF65-F5344CB8AC3E}">
        <p14:creationId xmlns:p14="http://schemas.microsoft.com/office/powerpoint/2010/main" val="263479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dissolve">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34" Type="http://schemas.openxmlformats.org/officeDocument/2006/relationships/theme" Target="../theme/theme2.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tags" Target="../tags/tag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D59299F-2727-4AF0-A2F0-552BC3B0F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 xmlns:a16="http://schemas.microsoft.com/office/drawing/2014/main" id="{93A812F5-CC5C-41A4-B788-4F7C1F4BB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 xmlns:a16="http://schemas.microsoft.com/office/drawing/2014/main" id="{46CF5E15-B289-48CA-B6CA-9630D4B0A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8415F-CD03-4A40-A433-A35058FDA385}" type="datetimeFigureOut">
              <a:rPr lang="en-AU" smtClean="0"/>
              <a:t>8/11/2022</a:t>
            </a:fld>
            <a:endParaRPr lang="en-AU" dirty="0"/>
          </a:p>
        </p:txBody>
      </p:sp>
      <p:sp>
        <p:nvSpPr>
          <p:cNvPr id="5" name="Footer Placeholder 4">
            <a:extLst>
              <a:ext uri="{FF2B5EF4-FFF2-40B4-BE49-F238E27FC236}">
                <a16:creationId xmlns="" xmlns:a16="http://schemas.microsoft.com/office/drawing/2014/main" id="{5893290B-0790-4AF1-913A-F215DBC69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 xmlns:a16="http://schemas.microsoft.com/office/drawing/2014/main" id="{47D5FB9E-98EF-4A4B-B9BF-2A81D2208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6F568-3E22-4745-907E-25762B72BD51}" type="slidenum">
              <a:rPr lang="en-AU" smtClean="0"/>
              <a:t>‹#›</a:t>
            </a:fld>
            <a:endParaRPr lang="en-AU" dirty="0"/>
          </a:p>
        </p:txBody>
      </p:sp>
    </p:spTree>
    <p:custDataLst>
      <p:tags r:id="rId27"/>
    </p:custDataLst>
    <p:extLst>
      <p:ext uri="{BB962C8B-B14F-4D97-AF65-F5344CB8AC3E}">
        <p14:creationId xmlns:p14="http://schemas.microsoft.com/office/powerpoint/2010/main" val="230444133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91" r:id="rId6"/>
    <p:sldLayoutId id="2147483778" r:id="rId7"/>
    <p:sldLayoutId id="2147483792" r:id="rId8"/>
    <p:sldLayoutId id="2147483793" r:id="rId9"/>
    <p:sldLayoutId id="2147483807" r:id="rId10"/>
    <p:sldLayoutId id="2147483808" r:id="rId11"/>
    <p:sldLayoutId id="2147483822" r:id="rId12"/>
    <p:sldLayoutId id="2147483823" r:id="rId13"/>
    <p:sldLayoutId id="2147483837"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D59299F-2727-4AF0-A2F0-552BC3B0F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a:extLst>
              <a:ext uri="{FF2B5EF4-FFF2-40B4-BE49-F238E27FC236}">
                <a16:creationId xmlns="" xmlns:a16="http://schemas.microsoft.com/office/drawing/2014/main" id="{93A812F5-CC5C-41A4-B788-4F7C1F4BB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a:extLst>
              <a:ext uri="{FF2B5EF4-FFF2-40B4-BE49-F238E27FC236}">
                <a16:creationId xmlns="" xmlns:a16="http://schemas.microsoft.com/office/drawing/2014/main" id="{46CF5E15-B289-48CA-B6CA-9630D4B0A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8415F-CD03-4A40-A433-A35058FDA385}" type="datetimeFigureOut">
              <a:rPr lang="en-AU" smtClean="0"/>
              <a:t>8/11/2022</a:t>
            </a:fld>
            <a:endParaRPr lang="en-AU" dirty="0"/>
          </a:p>
        </p:txBody>
      </p:sp>
      <p:sp>
        <p:nvSpPr>
          <p:cNvPr id="5" name="Footer Placeholder 4">
            <a:extLst>
              <a:ext uri="{FF2B5EF4-FFF2-40B4-BE49-F238E27FC236}">
                <a16:creationId xmlns="" xmlns:a16="http://schemas.microsoft.com/office/drawing/2014/main" id="{5893290B-0790-4AF1-913A-F215DBC69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 xmlns:a16="http://schemas.microsoft.com/office/drawing/2014/main" id="{47D5FB9E-98EF-4A4B-B9BF-2A81D2208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6F568-3E22-4745-907E-25762B72BD51}" type="slidenum">
              <a:rPr lang="en-AU" smtClean="0"/>
              <a:t>‹#›</a:t>
            </a:fld>
            <a:endParaRPr lang="en-AU" dirty="0"/>
          </a:p>
        </p:txBody>
      </p:sp>
    </p:spTree>
    <p:custDataLst>
      <p:tags r:id="rId35"/>
    </p:custDataLst>
    <p:extLst>
      <p:ext uri="{BB962C8B-B14F-4D97-AF65-F5344CB8AC3E}">
        <p14:creationId xmlns:p14="http://schemas.microsoft.com/office/powerpoint/2010/main" val="1583705591"/>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 id="2147483858" r:id="rId20"/>
    <p:sldLayoutId id="2147483859" r:id="rId21"/>
    <p:sldLayoutId id="2147483860" r:id="rId22"/>
    <p:sldLayoutId id="2147483861" r:id="rId23"/>
    <p:sldLayoutId id="2147483862" r:id="rId24"/>
    <p:sldLayoutId id="2147483863" r:id="rId25"/>
    <p:sldLayoutId id="2147483864" r:id="rId26"/>
    <p:sldLayoutId id="2147483865" r:id="rId27"/>
    <p:sldLayoutId id="2147483866" r:id="rId28"/>
    <p:sldLayoutId id="2147483867" r:id="rId29"/>
    <p:sldLayoutId id="2147483868" r:id="rId30"/>
    <p:sldLayoutId id="2147483869" r:id="rId31"/>
    <p:sldLayoutId id="2147483870" r:id="rId32"/>
    <p:sldLayoutId id="2147483871"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8.xml"/><Relationship Id="rId1" Type="http://schemas.openxmlformats.org/officeDocument/2006/relationships/tags" Target="../tags/tag47.xml"/><Relationship Id="rId4" Type="http://schemas.openxmlformats.org/officeDocument/2006/relationships/image" Target="../media/image30.png"/></Relationships>
</file>

<file path=ppt/slides/_rels/slide10.xml.rels><?xml version="1.0" encoding="UTF-8" standalone="yes"?>
<Relationships xmlns="http://schemas.openxmlformats.org/package/2006/relationships"><Relationship Id="rId8" Type="http://schemas.openxmlformats.org/officeDocument/2006/relationships/hyperlink" Target="https://www.abcb.gov.au/sites/default/files/resources/2022/Performance-standard-private-bushfire-shelters.pdf" TargetMode="External"/><Relationship Id="rId3" Type="http://schemas.openxmlformats.org/officeDocument/2006/relationships/notesSlide" Target="../notesSlides/notesSlide10.xml"/><Relationship Id="rId7" Type="http://schemas.openxmlformats.org/officeDocument/2006/relationships/image" Target="../media/image44.JPG"/><Relationship Id="rId2" Type="http://schemas.openxmlformats.org/officeDocument/2006/relationships/slideLayout" Target="../slideLayouts/slideLayout54.xml"/><Relationship Id="rId1" Type="http://schemas.openxmlformats.org/officeDocument/2006/relationships/tags" Target="../tags/tag56.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4.xml"/><Relationship Id="rId1" Type="http://schemas.openxmlformats.org/officeDocument/2006/relationships/tags" Target="../tags/tag57.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9.jpeg"/><Relationship Id="rId2" Type="http://schemas.openxmlformats.org/officeDocument/2006/relationships/slideLayout" Target="../slideLayouts/slideLayout54.xml"/><Relationship Id="rId1" Type="http://schemas.openxmlformats.org/officeDocument/2006/relationships/tags" Target="../tags/tag58.xml"/><Relationship Id="rId6" Type="http://schemas.openxmlformats.org/officeDocument/2006/relationships/image" Target="../media/image47.png"/><Relationship Id="rId5" Type="http://schemas.openxmlformats.org/officeDocument/2006/relationships/image" Target="../media/image46.JPG"/><Relationship Id="rId4" Type="http://schemas.openxmlformats.org/officeDocument/2006/relationships/image" Target="../media/image45.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4.xml"/><Relationship Id="rId1" Type="http://schemas.openxmlformats.org/officeDocument/2006/relationships/tags" Target="../tags/tag59.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4.xml"/><Relationship Id="rId1" Type="http://schemas.openxmlformats.org/officeDocument/2006/relationships/tags" Target="../tags/tag60.xml"/><Relationship Id="rId5" Type="http://schemas.openxmlformats.org/officeDocument/2006/relationships/image" Target="../media/image29.jpe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4.xml"/><Relationship Id="rId1" Type="http://schemas.openxmlformats.org/officeDocument/2006/relationships/tags" Target="../tags/tag61.xml"/><Relationship Id="rId5" Type="http://schemas.openxmlformats.org/officeDocument/2006/relationships/image" Target="../media/image29.jpe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hyperlink" Target="https://ncc.abcb.gov.au/resource/handbook/bushfire-verification-method-handbook" TargetMode="External"/><Relationship Id="rId13" Type="http://schemas.openxmlformats.org/officeDocument/2006/relationships/hyperlink" Target="https://www.youtube.com/watch?v=W-UDtzOpNkI" TargetMode="External"/><Relationship Id="rId3" Type="http://schemas.openxmlformats.org/officeDocument/2006/relationships/notesSlide" Target="../notesSlides/notesSlide16.xml"/><Relationship Id="rId7" Type="http://schemas.openxmlformats.org/officeDocument/2006/relationships/hyperlink" Target="https://www.abcb.gov.au/sites/default/files/resources/2022/Performance-standard-private-bushfire-shelters.pdf" TargetMode="External"/><Relationship Id="rId12" Type="http://schemas.openxmlformats.org/officeDocument/2006/relationships/hyperlink" Target="https://www.youtube.com/watch?v=X_rt9ZIb6pk" TargetMode="External"/><Relationship Id="rId2" Type="http://schemas.openxmlformats.org/officeDocument/2006/relationships/slideLayout" Target="../slideLayouts/slideLayout55.xml"/><Relationship Id="rId1" Type="http://schemas.openxmlformats.org/officeDocument/2006/relationships/tags" Target="../tags/tag62.xml"/><Relationship Id="rId6" Type="http://schemas.openxmlformats.org/officeDocument/2006/relationships/hyperlink" Target="https://nash.asn.au/product/nash-standard-for-steel-framed-construction-in-bushfire-areas-2021-ns300/" TargetMode="External"/><Relationship Id="rId11" Type="http://schemas.openxmlformats.org/officeDocument/2006/relationships/hyperlink" Target="https://www.abcb.gov.au/Resources/Videos/does-the-gable-edge-of-an-eave-require-fire-rating" TargetMode="External"/><Relationship Id="rId5" Type="http://schemas.openxmlformats.org/officeDocument/2006/relationships/hyperlink" Target="https://infostore.saiglobal.com/en-au/standards/as-3959-2018-122340_saig_as_as_2685241/" TargetMode="External"/><Relationship Id="rId10" Type="http://schemas.openxmlformats.org/officeDocument/2006/relationships/hyperlink" Target="https://www.youtube.com/watch?v=Hgf9riWen10" TargetMode="External"/><Relationship Id="rId4" Type="http://schemas.openxmlformats.org/officeDocument/2006/relationships/hyperlink" Target="https://www.nash.asn.au/nash/uploaded-files/NASH-Amendment-A-Bushfire-Standard-(22.7.15)_1557711196.pdf" TargetMode="External"/><Relationship Id="rId9" Type="http://schemas.openxmlformats.org/officeDocument/2006/relationships/hyperlink" Target="https://www.youtube.com/watch?v=TJD76JsZS8k" TargetMode="External"/><Relationship Id="rId1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6.xml"/><Relationship Id="rId1" Type="http://schemas.openxmlformats.org/officeDocument/2006/relationships/tags" Target="../tags/tag63.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7.xml"/><Relationship Id="rId1" Type="http://schemas.openxmlformats.org/officeDocument/2006/relationships/tags" Target="../tags/tag64.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8.xml"/><Relationship Id="rId1" Type="http://schemas.openxmlformats.org/officeDocument/2006/relationships/tags" Target="../tags/tag6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6.xml"/><Relationship Id="rId1" Type="http://schemas.openxmlformats.org/officeDocument/2006/relationships/tags" Target="../tags/tag4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3.xml"/><Relationship Id="rId1" Type="http://schemas.openxmlformats.org/officeDocument/2006/relationships/tags" Target="../tags/tag49.xml"/><Relationship Id="rId5" Type="http://schemas.openxmlformats.org/officeDocument/2006/relationships/image" Target="../media/image31.pn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4.xml"/><Relationship Id="rId1" Type="http://schemas.openxmlformats.org/officeDocument/2006/relationships/tags" Target="../tags/tag50.xml"/><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4.xml"/><Relationship Id="rId1" Type="http://schemas.openxmlformats.org/officeDocument/2006/relationships/tags" Target="../tags/tag51.xml"/><Relationship Id="rId5" Type="http://schemas.openxmlformats.org/officeDocument/2006/relationships/image" Target="../media/image32.jpeg"/><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9.jpeg"/><Relationship Id="rId2" Type="http://schemas.openxmlformats.org/officeDocument/2006/relationships/slideLayout" Target="../slideLayouts/slideLayout54.xml"/><Relationship Id="rId1" Type="http://schemas.openxmlformats.org/officeDocument/2006/relationships/tags" Target="../tags/tag52.xml"/><Relationship Id="rId6" Type="http://schemas.openxmlformats.org/officeDocument/2006/relationships/image" Target="../media/image35.JPG"/><Relationship Id="rId5" Type="http://schemas.openxmlformats.org/officeDocument/2006/relationships/image" Target="../media/image34.png"/><Relationship Id="rId4" Type="http://schemas.openxmlformats.org/officeDocument/2006/relationships/image" Target="../media/image33.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9.jpeg"/><Relationship Id="rId2" Type="http://schemas.openxmlformats.org/officeDocument/2006/relationships/slideLayout" Target="../slideLayouts/slideLayout54.xml"/><Relationship Id="rId1" Type="http://schemas.openxmlformats.org/officeDocument/2006/relationships/tags" Target="../tags/tag53.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4.xml"/><Relationship Id="rId1" Type="http://schemas.openxmlformats.org/officeDocument/2006/relationships/tags" Target="../tags/tag54.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4.xml"/><Relationship Id="rId1" Type="http://schemas.openxmlformats.org/officeDocument/2006/relationships/tags" Target="../tags/tag55.xml"/><Relationship Id="rId6" Type="http://schemas.openxmlformats.org/officeDocument/2006/relationships/image" Target="../media/image40.png"/><Relationship Id="rId5" Type="http://schemas.openxmlformats.org/officeDocument/2006/relationships/image" Target="../media/image29.jpe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ue background">
            <a:extLst>
              <a:ext uri="{FF2B5EF4-FFF2-40B4-BE49-F238E27FC236}">
                <a16:creationId xmlns="" xmlns:a16="http://schemas.microsoft.com/office/drawing/2014/main" id="{65128F86-7FCB-44AA-B161-CD2E61B0FC0F}"/>
              </a:ext>
            </a:extLst>
          </p:cNvPr>
          <p:cNvSpPr/>
          <p:nvPr/>
        </p:nvSpPr>
        <p:spPr>
          <a:xfrm>
            <a:off x="55099" y="29108"/>
            <a:ext cx="12060000" cy="6732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Your logo here square">
            <a:extLst>
              <a:ext uri="{FF2B5EF4-FFF2-40B4-BE49-F238E27FC236}">
                <a16:creationId xmlns="" xmlns:a16="http://schemas.microsoft.com/office/drawing/2014/main" id="{28CCEC61-A0D1-420F-98E1-3550603F8C6C}"/>
              </a:ext>
            </a:extLst>
          </p:cNvPr>
          <p:cNvSpPr/>
          <p:nvPr/>
        </p:nvSpPr>
        <p:spPr>
          <a:xfrm>
            <a:off x="3793479" y="771860"/>
            <a:ext cx="4612056" cy="2848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n>
                  <a:solidFill>
                    <a:schemeClr val="bg1"/>
                  </a:solidFill>
                </a:ln>
                <a:noFill/>
              </a:rPr>
              <a:t>Your logo here</a:t>
            </a:r>
          </a:p>
        </p:txBody>
      </p:sp>
      <p:sp>
        <p:nvSpPr>
          <p:cNvPr id="3" name="Module title">
            <a:extLst>
              <a:ext uri="{FF2B5EF4-FFF2-40B4-BE49-F238E27FC236}">
                <a16:creationId xmlns="" xmlns:a16="http://schemas.microsoft.com/office/drawing/2014/main" id="{459A67CC-BAC3-4F97-A049-5BF4C6DB28C5}"/>
              </a:ext>
            </a:extLst>
          </p:cNvPr>
          <p:cNvSpPr txBox="1">
            <a:spLocks/>
          </p:cNvSpPr>
          <p:nvPr/>
        </p:nvSpPr>
        <p:spPr>
          <a:xfrm>
            <a:off x="1259922" y="3428951"/>
            <a:ext cx="9650352" cy="1743148"/>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rgbClr val="193C6A"/>
                </a:solidFill>
                <a:latin typeface="Arial" panose="020B0604020202020204" pitchFamily="34" charset="0"/>
                <a:ea typeface="+mj-ea"/>
                <a:cs typeface="Arial" panose="020B0604020202020204" pitchFamily="34" charset="0"/>
              </a:defRPr>
            </a:lvl1pPr>
          </a:lstStyle>
          <a:p>
            <a:r>
              <a:rPr lang="en-AU" sz="5600" dirty="0">
                <a:solidFill>
                  <a:schemeClr val="bg1"/>
                </a:solidFill>
              </a:rPr>
              <a:t>Using the fire safety provisions in NCC Volume Two</a:t>
            </a:r>
          </a:p>
        </p:txBody>
      </p:sp>
      <p:cxnSp>
        <p:nvCxnSpPr>
          <p:cNvPr id="6" name="White dividing line">
            <a:extLst>
              <a:ext uri="{FF2B5EF4-FFF2-40B4-BE49-F238E27FC236}">
                <a16:creationId xmlns="" xmlns:a16="http://schemas.microsoft.com/office/drawing/2014/main" id="{FB54B87B-517C-4E02-957B-51C3D0197865}"/>
              </a:ext>
            </a:extLst>
          </p:cNvPr>
          <p:cNvCxnSpPr>
            <a:cxnSpLocks/>
          </p:cNvCxnSpPr>
          <p:nvPr/>
        </p:nvCxnSpPr>
        <p:spPr>
          <a:xfrm>
            <a:off x="1475776" y="5111800"/>
            <a:ext cx="921864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NCC Tutor title">
            <a:extLst>
              <a:ext uri="{FF2B5EF4-FFF2-40B4-BE49-F238E27FC236}">
                <a16:creationId xmlns="" xmlns:a16="http://schemas.microsoft.com/office/drawing/2014/main" id="{EEC6A751-D267-4DE1-9D51-3E64935CAE0D}"/>
              </a:ext>
            </a:extLst>
          </p:cNvPr>
          <p:cNvSpPr txBox="1">
            <a:spLocks/>
          </p:cNvSpPr>
          <p:nvPr/>
        </p:nvSpPr>
        <p:spPr>
          <a:xfrm>
            <a:off x="1274331" y="5273929"/>
            <a:ext cx="9650352" cy="5336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93C6A"/>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93C6A"/>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93C6A"/>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93C6A"/>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93C6A"/>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dirty="0">
                <a:solidFill>
                  <a:schemeClr val="bg1"/>
                </a:solidFill>
              </a:rPr>
              <a:t>NCC Tutor</a:t>
            </a:r>
          </a:p>
        </p:txBody>
      </p:sp>
      <p:pic>
        <p:nvPicPr>
          <p:cNvPr id="7" name="Picture 6" descr="https://mirrors.creativecommons.org/presskit/buttons/88x31/png/by-s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6087805"/>
            <a:ext cx="1126490" cy="393065"/>
          </a:xfrm>
          <a:prstGeom prst="rect">
            <a:avLst/>
          </a:prstGeom>
          <a:noFill/>
          <a:ln>
            <a:noFill/>
          </a:ln>
        </p:spPr>
      </p:pic>
      <p:sp>
        <p:nvSpPr>
          <p:cNvPr id="8" name="TextBox 7"/>
          <p:cNvSpPr txBox="1"/>
          <p:nvPr/>
        </p:nvSpPr>
        <p:spPr>
          <a:xfrm>
            <a:off x="2448233" y="6145839"/>
            <a:ext cx="8947354" cy="276999"/>
          </a:xfrm>
          <a:prstGeom prst="rect">
            <a:avLst/>
          </a:prstGeom>
          <a:noFill/>
        </p:spPr>
        <p:txBody>
          <a:bodyPr wrap="square" rtlCol="0">
            <a:spAutoFit/>
          </a:bodyPr>
          <a:lstStyle/>
          <a:p>
            <a:r>
              <a:rPr lang="en-AU" sz="1200" dirty="0">
                <a:solidFill>
                  <a:schemeClr val="bg1"/>
                </a:solidFill>
              </a:rPr>
              <a:t>© Commonwealth of Australia and the States and Territories of Australia </a:t>
            </a:r>
            <a:r>
              <a:rPr lang="en-AU" sz="1200" dirty="0" smtClean="0">
                <a:solidFill>
                  <a:schemeClr val="bg1"/>
                </a:solidFill>
              </a:rPr>
              <a:t>2022, </a:t>
            </a:r>
            <a:r>
              <a:rPr lang="en-AU" sz="1200" dirty="0">
                <a:solidFill>
                  <a:schemeClr val="bg1"/>
                </a:solidFill>
              </a:rPr>
              <a:t>published by the Australian Building Codes Board.</a:t>
            </a:r>
          </a:p>
        </p:txBody>
      </p:sp>
    </p:spTree>
    <p:custDataLst>
      <p:tags r:id="rId1"/>
    </p:custDataLst>
    <p:extLst>
      <p:ext uri="{BB962C8B-B14F-4D97-AF65-F5344CB8AC3E}">
        <p14:creationId xmlns:p14="http://schemas.microsoft.com/office/powerpoint/2010/main" val="3740378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502B3A9B-096D-4B45-91AB-DED9C8709818}"/>
              </a:ext>
            </a:extLst>
          </p:cNvPr>
          <p:cNvSpPr>
            <a:spLocks noGrp="1"/>
          </p:cNvSpPr>
          <p:nvPr>
            <p:ph type="body" sz="quarter" idx="11"/>
          </p:nvPr>
        </p:nvSpPr>
        <p:spPr>
          <a:xfrm>
            <a:off x="334962" y="314325"/>
            <a:ext cx="9749564" cy="981075"/>
          </a:xfrm>
        </p:spPr>
        <p:txBody>
          <a:bodyPr>
            <a:normAutofit lnSpcReduction="10000"/>
          </a:bodyPr>
          <a:lstStyle/>
          <a:p>
            <a:r>
              <a:rPr lang="en-AU" dirty="0"/>
              <a:t>Fire safety Performance Requirements in </a:t>
            </a:r>
            <a:r>
              <a:rPr lang="en-AU" dirty="0" smtClean="0"/>
              <a:t/>
            </a:r>
            <a:br>
              <a:rPr lang="en-AU" dirty="0" smtClean="0"/>
            </a:br>
            <a:r>
              <a:rPr lang="en-AU" dirty="0" smtClean="0"/>
              <a:t>Part H7 </a:t>
            </a:r>
            <a:r>
              <a:rPr lang="en-AU" dirty="0"/>
              <a:t>of NCC Volume Two</a:t>
            </a:r>
          </a:p>
        </p:txBody>
      </p:sp>
      <p:sp>
        <p:nvSpPr>
          <p:cNvPr id="5" name="H7P3 Heating appliances button" descr="Question 1 button&#10;">
            <a:extLst>
              <a:ext uri="{FF2B5EF4-FFF2-40B4-BE49-F238E27FC236}">
                <a16:creationId xmlns="" xmlns:a16="http://schemas.microsoft.com/office/drawing/2014/main" id="{239EC034-813E-411E-B456-A74947F5C851}"/>
              </a:ext>
            </a:extLst>
          </p:cNvPr>
          <p:cNvSpPr/>
          <p:nvPr/>
        </p:nvSpPr>
        <p:spPr>
          <a:xfrm>
            <a:off x="349329" y="1949619"/>
            <a:ext cx="3024000" cy="936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1"/>
                </a:solidFill>
              </a:rPr>
              <a:t>H7P3 </a:t>
            </a:r>
            <a:r>
              <a:rPr lang="en-AU" b="1" dirty="0">
                <a:solidFill>
                  <a:schemeClr val="bg1"/>
                </a:solidFill>
              </a:rPr>
              <a:t/>
            </a:r>
            <a:br>
              <a:rPr lang="en-AU" b="1" dirty="0">
                <a:solidFill>
                  <a:schemeClr val="bg1"/>
                </a:solidFill>
              </a:rPr>
            </a:br>
            <a:r>
              <a:rPr lang="en-AU" b="1" dirty="0">
                <a:solidFill>
                  <a:schemeClr val="bg1"/>
                </a:solidFill>
              </a:rPr>
              <a:t>Heating appliances</a:t>
            </a:r>
          </a:p>
        </p:txBody>
      </p:sp>
      <p:sp>
        <p:nvSpPr>
          <p:cNvPr id="29" name="H7P4 Alpine areas button" descr="Question 1 button&#10;">
            <a:extLst>
              <a:ext uri="{FF2B5EF4-FFF2-40B4-BE49-F238E27FC236}">
                <a16:creationId xmlns="" xmlns:a16="http://schemas.microsoft.com/office/drawing/2014/main" id="{63937E25-254F-42F3-B760-C9D8E1F51D8B}"/>
              </a:ext>
            </a:extLst>
          </p:cNvPr>
          <p:cNvSpPr/>
          <p:nvPr/>
        </p:nvSpPr>
        <p:spPr>
          <a:xfrm>
            <a:off x="349329" y="3191533"/>
            <a:ext cx="3024000" cy="936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1"/>
                </a:solidFill>
              </a:rPr>
              <a:t>H7P4 </a:t>
            </a:r>
            <a:r>
              <a:rPr lang="en-AU" b="1" dirty="0">
                <a:solidFill>
                  <a:schemeClr val="bg1"/>
                </a:solidFill>
              </a:rPr>
              <a:t/>
            </a:r>
            <a:br>
              <a:rPr lang="en-AU" b="1" dirty="0">
                <a:solidFill>
                  <a:schemeClr val="bg1"/>
                </a:solidFill>
              </a:rPr>
            </a:br>
            <a:r>
              <a:rPr lang="en-AU" b="1" dirty="0">
                <a:solidFill>
                  <a:schemeClr val="bg1"/>
                </a:solidFill>
              </a:rPr>
              <a:t>Buildings in alpine areas</a:t>
            </a:r>
          </a:p>
        </p:txBody>
      </p:sp>
      <p:sp>
        <p:nvSpPr>
          <p:cNvPr id="30" name="H7P5 Bushfire areas button" descr="Question 1 button&#10;">
            <a:extLst>
              <a:ext uri="{FF2B5EF4-FFF2-40B4-BE49-F238E27FC236}">
                <a16:creationId xmlns="" xmlns:a16="http://schemas.microsoft.com/office/drawing/2014/main" id="{9330D2D6-ADAB-4366-BA8F-DC0E7D2E1146}"/>
              </a:ext>
            </a:extLst>
          </p:cNvPr>
          <p:cNvSpPr/>
          <p:nvPr/>
        </p:nvSpPr>
        <p:spPr>
          <a:xfrm>
            <a:off x="349329" y="4433447"/>
            <a:ext cx="3024000" cy="936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1"/>
                </a:solidFill>
              </a:rPr>
              <a:t>H7P5 </a:t>
            </a:r>
            <a:r>
              <a:rPr lang="en-AU" b="1" dirty="0">
                <a:solidFill>
                  <a:schemeClr val="bg1"/>
                </a:solidFill>
              </a:rPr>
              <a:t/>
            </a:r>
            <a:br>
              <a:rPr lang="en-AU" b="1" dirty="0">
                <a:solidFill>
                  <a:schemeClr val="bg1"/>
                </a:solidFill>
              </a:rPr>
            </a:br>
            <a:r>
              <a:rPr lang="en-AU" b="1" dirty="0">
                <a:solidFill>
                  <a:schemeClr val="bg1"/>
                </a:solidFill>
              </a:rPr>
              <a:t>Buildings in </a:t>
            </a:r>
            <a:br>
              <a:rPr lang="en-AU" b="1" dirty="0">
                <a:solidFill>
                  <a:schemeClr val="bg1"/>
                </a:solidFill>
              </a:rPr>
            </a:br>
            <a:r>
              <a:rPr lang="en-AU" b="1" dirty="0">
                <a:solidFill>
                  <a:schemeClr val="bg1"/>
                </a:solidFill>
              </a:rPr>
              <a:t>bushfire prone areas</a:t>
            </a:r>
          </a:p>
        </p:txBody>
      </p:sp>
      <p:sp>
        <p:nvSpPr>
          <p:cNvPr id="26" name="H7P6 Private bushfire shelters button" descr="Question 1 button&#10;">
            <a:extLst>
              <a:ext uri="{FF2B5EF4-FFF2-40B4-BE49-F238E27FC236}">
                <a16:creationId xmlns="" xmlns:a16="http://schemas.microsoft.com/office/drawing/2014/main" id="{FE7E5A64-CD49-4315-901F-BBDE0422C79B}"/>
              </a:ext>
            </a:extLst>
          </p:cNvPr>
          <p:cNvSpPr/>
          <p:nvPr/>
        </p:nvSpPr>
        <p:spPr>
          <a:xfrm>
            <a:off x="349329" y="5675361"/>
            <a:ext cx="3024000" cy="790201"/>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1"/>
                </a:solidFill>
              </a:rPr>
              <a:t>H7P6</a:t>
            </a:r>
            <a:r>
              <a:rPr lang="en-AU" b="1" dirty="0">
                <a:solidFill>
                  <a:schemeClr val="bg1"/>
                </a:solidFill>
              </a:rPr>
              <a:t/>
            </a:r>
            <a:br>
              <a:rPr lang="en-AU" b="1" dirty="0">
                <a:solidFill>
                  <a:schemeClr val="bg1"/>
                </a:solidFill>
              </a:rPr>
            </a:br>
            <a:r>
              <a:rPr lang="en-AU" b="1" dirty="0">
                <a:solidFill>
                  <a:schemeClr val="bg1"/>
                </a:solidFill>
              </a:rPr>
              <a:t>Private bushfire shelters</a:t>
            </a:r>
          </a:p>
        </p:txBody>
      </p:sp>
      <p:pic>
        <p:nvPicPr>
          <p:cNvPr id="7" name="H7P3 Excerpt">
            <a:extLst>
              <a:ext uri="{FF2B5EF4-FFF2-40B4-BE49-F238E27FC236}">
                <a16:creationId xmlns="" xmlns:a16="http://schemas.microsoft.com/office/drawing/2014/main" id="{B8571610-7D14-4C78-A74A-03D82BBE0E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3700" y="2007955"/>
            <a:ext cx="5916892" cy="3201998"/>
          </a:xfrm>
          <a:prstGeom prst="rect">
            <a:avLst/>
          </a:prstGeom>
          <a:ln>
            <a:solidFill>
              <a:schemeClr val="accent5"/>
            </a:solidFill>
          </a:ln>
        </p:spPr>
      </p:pic>
      <p:cxnSp>
        <p:nvCxnSpPr>
          <p:cNvPr id="21" name="H7P3 heating appliance line">
            <a:extLst>
              <a:ext uri="{FF2B5EF4-FFF2-40B4-BE49-F238E27FC236}">
                <a16:creationId xmlns="" xmlns:a16="http://schemas.microsoft.com/office/drawing/2014/main" id="{93D8D2D4-8B6C-44C3-BB76-DE66B917AE37}"/>
              </a:ext>
            </a:extLst>
          </p:cNvPr>
          <p:cNvCxnSpPr/>
          <p:nvPr/>
        </p:nvCxnSpPr>
        <p:spPr>
          <a:xfrm>
            <a:off x="4038260" y="2839595"/>
            <a:ext cx="2357097" cy="1"/>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sp>
        <p:nvSpPr>
          <p:cNvPr id="40" name="H7P3 Variations arrow">
            <a:extLst>
              <a:ext uri="{FF2B5EF4-FFF2-40B4-BE49-F238E27FC236}">
                <a16:creationId xmlns="" xmlns:a16="http://schemas.microsoft.com/office/drawing/2014/main" id="{6A134191-2BF6-4768-9E31-423639DEE59D}"/>
              </a:ext>
            </a:extLst>
          </p:cNvPr>
          <p:cNvSpPr/>
          <p:nvPr/>
        </p:nvSpPr>
        <p:spPr>
          <a:xfrm>
            <a:off x="3560232" y="1981700"/>
            <a:ext cx="360000" cy="324000"/>
          </a:xfrm>
          <a:prstGeom prst="right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H7P3 heating appliance Bubble">
            <a:extLst>
              <a:ext uri="{FF2B5EF4-FFF2-40B4-BE49-F238E27FC236}">
                <a16:creationId xmlns="" xmlns:a16="http://schemas.microsoft.com/office/drawing/2014/main" id="{037867AB-1243-447A-A8A3-87CAF3E3880F}"/>
              </a:ext>
            </a:extLst>
          </p:cNvPr>
          <p:cNvSpPr/>
          <p:nvPr/>
        </p:nvSpPr>
        <p:spPr>
          <a:xfrm>
            <a:off x="9932121" y="2789249"/>
            <a:ext cx="1998344" cy="3670247"/>
          </a:xfrm>
          <a:prstGeom prst="wedgeRoundRectCallout">
            <a:avLst>
              <a:gd name="adj1" fmla="val -218315"/>
              <a:gd name="adj2" fmla="val -47803"/>
              <a:gd name="adj3" fmla="val 16667"/>
            </a:avLst>
          </a:prstGeom>
          <a:solidFill>
            <a:srgbClr val="DADEF4">
              <a:alpha val="5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Bef>
                <a:spcPts val="200"/>
              </a:spcBef>
              <a:spcAft>
                <a:spcPts val="200"/>
              </a:spcAft>
            </a:pPr>
            <a:r>
              <a:rPr lang="en-AU" b="1" dirty="0">
                <a:solidFill>
                  <a:schemeClr val="tx1"/>
                </a:solidFill>
              </a:rPr>
              <a:t>Applies to the appliance itself and all associated components, e.g. ductwork, piping, brackets, stands, electrical components.</a:t>
            </a:r>
          </a:p>
        </p:txBody>
      </p:sp>
      <p:sp>
        <p:nvSpPr>
          <p:cNvPr id="45" name="H7P3 Variation Bubble">
            <a:extLst>
              <a:ext uri="{FF2B5EF4-FFF2-40B4-BE49-F238E27FC236}">
                <a16:creationId xmlns="" xmlns:a16="http://schemas.microsoft.com/office/drawing/2014/main" id="{45485C31-4718-4E9F-83A9-E88DFB0EF5D0}"/>
              </a:ext>
            </a:extLst>
          </p:cNvPr>
          <p:cNvSpPr/>
          <p:nvPr/>
        </p:nvSpPr>
        <p:spPr>
          <a:xfrm>
            <a:off x="9942223" y="1981700"/>
            <a:ext cx="1998345" cy="1420719"/>
          </a:xfrm>
          <a:prstGeom prst="wedgeRoundRectCallout">
            <a:avLst>
              <a:gd name="adj1" fmla="val -318636"/>
              <a:gd name="adj2" fmla="val -41897"/>
              <a:gd name="adj3" fmla="val 16667"/>
            </a:avLst>
          </a:prstGeom>
          <a:solidFill>
            <a:srgbClr val="DADEF4">
              <a:alpha val="49804"/>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a:solidFill>
                  <a:schemeClr val="tx1"/>
                </a:solidFill>
              </a:rPr>
              <a:t>Variation applies in Tasmania </a:t>
            </a:r>
            <a:r>
              <a:rPr lang="en-AU" b="1" dirty="0" smtClean="0">
                <a:solidFill>
                  <a:schemeClr val="tx1"/>
                </a:solidFill>
              </a:rPr>
              <a:t>only</a:t>
            </a:r>
            <a:endParaRPr lang="en-AU" b="1" dirty="0">
              <a:solidFill>
                <a:schemeClr val="tx1"/>
              </a:solidFill>
            </a:endParaRPr>
          </a:p>
        </p:txBody>
      </p:sp>
      <p:grpSp>
        <p:nvGrpSpPr>
          <p:cNvPr id="36" name="H7P4 Excerpt group" descr="Text from Part 2.7 Ancillary provisons and additional construction requirements, Performance Requirement P2.7.4 Buildings in alpine areas." title="Extract from NCC Volume Two.">
            <a:extLst>
              <a:ext uri="{FF2B5EF4-FFF2-40B4-BE49-F238E27FC236}">
                <a16:creationId xmlns="" xmlns:a16="http://schemas.microsoft.com/office/drawing/2014/main" id="{0BBC6259-6866-4926-A870-496F732F84DB}"/>
              </a:ext>
            </a:extLst>
          </p:cNvPr>
          <p:cNvGrpSpPr/>
          <p:nvPr/>
        </p:nvGrpSpPr>
        <p:grpSpPr>
          <a:xfrm>
            <a:off x="3848889" y="2031947"/>
            <a:ext cx="6235637" cy="2095585"/>
            <a:chOff x="1063152" y="3086777"/>
            <a:chExt cx="7538830" cy="2795870"/>
          </a:xfrm>
        </p:grpSpPr>
        <p:sp>
          <p:nvSpPr>
            <p:cNvPr id="37" name="Rectangle 36">
              <a:extLst>
                <a:ext uri="{FF2B5EF4-FFF2-40B4-BE49-F238E27FC236}">
                  <a16:creationId xmlns="" xmlns:a16="http://schemas.microsoft.com/office/drawing/2014/main" id="{A0DDEA5F-2467-4F3B-8878-30DAECAD7C74}"/>
                </a:ext>
              </a:extLst>
            </p:cNvPr>
            <p:cNvSpPr/>
            <p:nvPr/>
          </p:nvSpPr>
          <p:spPr>
            <a:xfrm>
              <a:off x="1063152" y="3086777"/>
              <a:ext cx="7538830" cy="2795870"/>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9" name="Picture 38">
              <a:extLst>
                <a:ext uri="{FF2B5EF4-FFF2-40B4-BE49-F238E27FC236}">
                  <a16:creationId xmlns="" xmlns:a16="http://schemas.microsoft.com/office/drawing/2014/main" id="{D7EB1C30-DD7C-478B-ACD9-BB201C47CA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861" y="3135621"/>
              <a:ext cx="7468858" cy="2700378"/>
            </a:xfrm>
            <a:prstGeom prst="rect">
              <a:avLst/>
            </a:prstGeom>
          </p:spPr>
        </p:pic>
      </p:grpSp>
      <p:cxnSp>
        <p:nvCxnSpPr>
          <p:cNvPr id="27" name="H7P4 alpine area line">
            <a:extLst>
              <a:ext uri="{FF2B5EF4-FFF2-40B4-BE49-F238E27FC236}">
                <a16:creationId xmlns="" xmlns:a16="http://schemas.microsoft.com/office/drawing/2014/main" id="{00024C86-2A82-4BAA-BA2A-2B08F42935D1}"/>
              </a:ext>
            </a:extLst>
          </p:cNvPr>
          <p:cNvCxnSpPr/>
          <p:nvPr/>
        </p:nvCxnSpPr>
        <p:spPr>
          <a:xfrm flipV="1">
            <a:off x="6251141" y="2762250"/>
            <a:ext cx="562409" cy="4465"/>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sp>
        <p:nvSpPr>
          <p:cNvPr id="28" name="H7P4 alpine area Bubble">
            <a:extLst>
              <a:ext uri="{FF2B5EF4-FFF2-40B4-BE49-F238E27FC236}">
                <a16:creationId xmlns="" xmlns:a16="http://schemas.microsoft.com/office/drawing/2014/main" id="{C2D8913F-445A-49AC-B1AF-C50863D73CD7}"/>
              </a:ext>
            </a:extLst>
          </p:cNvPr>
          <p:cNvSpPr/>
          <p:nvPr/>
        </p:nvSpPr>
        <p:spPr>
          <a:xfrm>
            <a:off x="3883275" y="4565650"/>
            <a:ext cx="7775010" cy="1978025"/>
          </a:xfrm>
          <a:prstGeom prst="wedgeRoundRectCallout">
            <a:avLst>
              <a:gd name="adj1" fmla="val -17828"/>
              <a:gd name="adj2" fmla="val -137097"/>
              <a:gd name="adj3" fmla="val 16667"/>
            </a:avLst>
          </a:prstGeom>
          <a:solidFill>
            <a:srgbClr val="DADEF4">
              <a:alpha val="49804"/>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a:solidFill>
                  <a:schemeClr val="tx1"/>
                </a:solidFill>
              </a:rPr>
              <a:t>As defined in Schedule </a:t>
            </a:r>
            <a:r>
              <a:rPr lang="en-AU" b="1" dirty="0" smtClean="0">
                <a:solidFill>
                  <a:schemeClr val="tx1"/>
                </a:solidFill>
              </a:rPr>
              <a:t>1, </a:t>
            </a:r>
            <a:r>
              <a:rPr lang="en-AU" b="1" dirty="0">
                <a:solidFill>
                  <a:schemeClr val="tx1"/>
                </a:solidFill>
              </a:rPr>
              <a:t>Figure 1 Alpine areas and Table 1 Alpine areas where snow loads are significant</a:t>
            </a:r>
          </a:p>
          <a:p>
            <a:pPr marL="285750" indent="-285750">
              <a:spcBef>
                <a:spcPts val="200"/>
              </a:spcBef>
              <a:spcAft>
                <a:spcPts val="200"/>
              </a:spcAft>
              <a:buFont typeface="Arial" panose="020B0604020202020204" pitchFamily="34" charset="0"/>
              <a:buChar char="•"/>
            </a:pPr>
            <a:r>
              <a:rPr lang="en-AU" b="1" dirty="0">
                <a:solidFill>
                  <a:schemeClr val="tx1"/>
                </a:solidFill>
              </a:rPr>
              <a:t>Areas that receive significant </a:t>
            </a:r>
            <a:r>
              <a:rPr lang="en-AU" b="1" dirty="0" smtClean="0">
                <a:solidFill>
                  <a:schemeClr val="tx1"/>
                </a:solidFill>
              </a:rPr>
              <a:t>snowfall </a:t>
            </a:r>
            <a:r>
              <a:rPr lang="en-AU" b="1" dirty="0">
                <a:solidFill>
                  <a:schemeClr val="tx1"/>
                </a:solidFill>
              </a:rPr>
              <a:t>which is likely to accumulate on the ground</a:t>
            </a:r>
          </a:p>
          <a:p>
            <a:pPr marL="285750" indent="-285750">
              <a:spcBef>
                <a:spcPts val="200"/>
              </a:spcBef>
              <a:spcAft>
                <a:spcPts val="200"/>
              </a:spcAft>
              <a:buFont typeface="Arial" panose="020B0604020202020204" pitchFamily="34" charset="0"/>
              <a:buChar char="•"/>
            </a:pPr>
            <a:r>
              <a:rPr lang="en-AU" b="1" dirty="0">
                <a:solidFill>
                  <a:schemeClr val="tx1"/>
                </a:solidFill>
              </a:rPr>
              <a:t>Can create a risk for safe evacuation and emergency response</a:t>
            </a:r>
          </a:p>
          <a:p>
            <a:pPr marL="285750" indent="-285750">
              <a:spcBef>
                <a:spcPts val="200"/>
              </a:spcBef>
              <a:spcAft>
                <a:spcPts val="200"/>
              </a:spcAft>
              <a:buFont typeface="Arial" panose="020B0604020202020204" pitchFamily="34" charset="0"/>
              <a:buChar char="•"/>
            </a:pPr>
            <a:r>
              <a:rPr lang="en-AU" b="1" dirty="0">
                <a:solidFill>
                  <a:schemeClr val="tx1"/>
                </a:solidFill>
              </a:rPr>
              <a:t>Located in New South Wales, Victoria and Tasmania</a:t>
            </a:r>
          </a:p>
        </p:txBody>
      </p:sp>
      <p:cxnSp>
        <p:nvCxnSpPr>
          <p:cNvPr id="31" name="H7P4 trafficable structures line">
            <a:extLst>
              <a:ext uri="{FF2B5EF4-FFF2-40B4-BE49-F238E27FC236}">
                <a16:creationId xmlns="" xmlns:a16="http://schemas.microsoft.com/office/drawing/2014/main" id="{45E9A1DF-8683-4949-9BC9-D4D6C61989C6}"/>
              </a:ext>
            </a:extLst>
          </p:cNvPr>
          <p:cNvCxnSpPr/>
          <p:nvPr/>
        </p:nvCxnSpPr>
        <p:spPr>
          <a:xfrm>
            <a:off x="6592416" y="3088869"/>
            <a:ext cx="1014884" cy="3581"/>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sp>
        <p:nvSpPr>
          <p:cNvPr id="32" name="H7P4 trafficablestructures Bubble">
            <a:extLst>
              <a:ext uri="{FF2B5EF4-FFF2-40B4-BE49-F238E27FC236}">
                <a16:creationId xmlns="" xmlns:a16="http://schemas.microsoft.com/office/drawing/2014/main" id="{E47AD17B-E484-447E-8309-D70C802CAC52}"/>
              </a:ext>
            </a:extLst>
          </p:cNvPr>
          <p:cNvSpPr/>
          <p:nvPr/>
        </p:nvSpPr>
        <p:spPr>
          <a:xfrm>
            <a:off x="3870154" y="4459949"/>
            <a:ext cx="7712974" cy="1885334"/>
          </a:xfrm>
          <a:prstGeom prst="wedgeRoundRectCallout">
            <a:avLst>
              <a:gd name="adj1" fmla="val -12256"/>
              <a:gd name="adj2" fmla="val -118943"/>
              <a:gd name="adj3" fmla="val 16667"/>
            </a:avLst>
          </a:prstGeom>
          <a:solidFill>
            <a:srgbClr val="DADEF4">
              <a:alpha val="5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Bef>
                <a:spcPts val="200"/>
              </a:spcBef>
              <a:spcAft>
                <a:spcPts val="200"/>
              </a:spcAft>
            </a:pPr>
            <a:r>
              <a:rPr lang="en-AU" b="1" dirty="0">
                <a:solidFill>
                  <a:schemeClr val="tx1"/>
                </a:solidFill>
              </a:rPr>
              <a:t>External trafficable structures could include:</a:t>
            </a:r>
          </a:p>
          <a:p>
            <a:pPr marL="285750" indent="-285750">
              <a:spcBef>
                <a:spcPts val="200"/>
              </a:spcBef>
              <a:spcAft>
                <a:spcPts val="200"/>
              </a:spcAft>
              <a:buFont typeface="Arial" panose="020B0604020202020204" pitchFamily="34" charset="0"/>
              <a:buChar char="•"/>
            </a:pPr>
            <a:r>
              <a:rPr lang="en-AU" b="1" dirty="0">
                <a:solidFill>
                  <a:schemeClr val="tx1"/>
                </a:solidFill>
              </a:rPr>
              <a:t>r</a:t>
            </a:r>
            <a:r>
              <a:rPr lang="en-AU" b="1" dirty="0" smtClean="0">
                <a:solidFill>
                  <a:schemeClr val="tx1"/>
                </a:solidFill>
              </a:rPr>
              <a:t>oads </a:t>
            </a:r>
            <a:r>
              <a:rPr lang="en-AU" b="1" dirty="0">
                <a:solidFill>
                  <a:schemeClr val="tx1"/>
                </a:solidFill>
              </a:rPr>
              <a:t>or laneways</a:t>
            </a:r>
          </a:p>
          <a:p>
            <a:pPr marL="285750" indent="-285750">
              <a:spcBef>
                <a:spcPts val="200"/>
              </a:spcBef>
              <a:spcAft>
                <a:spcPts val="200"/>
              </a:spcAft>
              <a:buFont typeface="Arial" panose="020B0604020202020204" pitchFamily="34" charset="0"/>
              <a:buChar char="•"/>
            </a:pPr>
            <a:r>
              <a:rPr lang="en-AU" b="1" dirty="0">
                <a:solidFill>
                  <a:schemeClr val="tx1"/>
                </a:solidFill>
              </a:rPr>
              <a:t>b</a:t>
            </a:r>
            <a:r>
              <a:rPr lang="en-AU" b="1" dirty="0" smtClean="0">
                <a:solidFill>
                  <a:schemeClr val="tx1"/>
                </a:solidFill>
              </a:rPr>
              <a:t>ridges </a:t>
            </a:r>
            <a:r>
              <a:rPr lang="en-AU" b="1" dirty="0">
                <a:solidFill>
                  <a:schemeClr val="tx1"/>
                </a:solidFill>
              </a:rPr>
              <a:t>or walkways</a:t>
            </a:r>
          </a:p>
          <a:p>
            <a:pPr marL="285750" indent="-285750">
              <a:spcBef>
                <a:spcPts val="200"/>
              </a:spcBef>
              <a:spcAft>
                <a:spcPts val="200"/>
              </a:spcAft>
              <a:buFont typeface="Arial" panose="020B0604020202020204" pitchFamily="34" charset="0"/>
              <a:buChar char="•"/>
            </a:pPr>
            <a:r>
              <a:rPr lang="en-AU" b="1" dirty="0">
                <a:solidFill>
                  <a:schemeClr val="tx1"/>
                </a:solidFill>
              </a:rPr>
              <a:t>d</a:t>
            </a:r>
            <a:r>
              <a:rPr lang="en-AU" b="1" dirty="0" smtClean="0">
                <a:solidFill>
                  <a:schemeClr val="tx1"/>
                </a:solidFill>
              </a:rPr>
              <a:t>riveways</a:t>
            </a:r>
            <a:endParaRPr lang="en-AU" b="1" dirty="0">
              <a:solidFill>
                <a:schemeClr val="tx1"/>
              </a:solidFill>
            </a:endParaRPr>
          </a:p>
          <a:p>
            <a:pPr marL="285750" indent="-285750">
              <a:spcBef>
                <a:spcPts val="200"/>
              </a:spcBef>
              <a:spcAft>
                <a:spcPts val="200"/>
              </a:spcAft>
              <a:buFont typeface="Arial" panose="020B0604020202020204" pitchFamily="34" charset="0"/>
              <a:buChar char="•"/>
            </a:pPr>
            <a:r>
              <a:rPr lang="en-AU" b="1" dirty="0">
                <a:solidFill>
                  <a:schemeClr val="tx1"/>
                </a:solidFill>
              </a:rPr>
              <a:t>b</a:t>
            </a:r>
            <a:r>
              <a:rPr lang="en-AU" b="1" dirty="0" smtClean="0">
                <a:solidFill>
                  <a:schemeClr val="tx1"/>
                </a:solidFill>
              </a:rPr>
              <a:t>alconies </a:t>
            </a:r>
            <a:r>
              <a:rPr lang="en-AU" b="1" dirty="0">
                <a:solidFill>
                  <a:schemeClr val="tx1"/>
                </a:solidFill>
              </a:rPr>
              <a:t>or decks with exits or stairways from the building</a:t>
            </a:r>
          </a:p>
        </p:txBody>
      </p:sp>
      <p:cxnSp>
        <p:nvCxnSpPr>
          <p:cNvPr id="33" name="H7P4 obstruct egress line">
            <a:extLst>
              <a:ext uri="{FF2B5EF4-FFF2-40B4-BE49-F238E27FC236}">
                <a16:creationId xmlns="" xmlns:a16="http://schemas.microsoft.com/office/drawing/2014/main" id="{7FEC6E4B-EF26-4EC0-B5ED-B5E0E7B02C6A}"/>
              </a:ext>
            </a:extLst>
          </p:cNvPr>
          <p:cNvCxnSpPr/>
          <p:nvPr/>
        </p:nvCxnSpPr>
        <p:spPr>
          <a:xfrm>
            <a:off x="4416139" y="3746486"/>
            <a:ext cx="1375061" cy="14"/>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sp>
        <p:nvSpPr>
          <p:cNvPr id="34" name="H7P4 obstruct egress Bubble">
            <a:extLst>
              <a:ext uri="{FF2B5EF4-FFF2-40B4-BE49-F238E27FC236}">
                <a16:creationId xmlns="" xmlns:a16="http://schemas.microsoft.com/office/drawing/2014/main" id="{D06768AB-4FE2-4DA6-A5C1-92CD3BE9937F}"/>
              </a:ext>
            </a:extLst>
          </p:cNvPr>
          <p:cNvSpPr/>
          <p:nvPr/>
        </p:nvSpPr>
        <p:spPr>
          <a:xfrm>
            <a:off x="3848889" y="4382077"/>
            <a:ext cx="7801908" cy="2167252"/>
          </a:xfrm>
          <a:prstGeom prst="wedgeRoundRectCallout">
            <a:avLst>
              <a:gd name="adj1" fmla="val -31402"/>
              <a:gd name="adj2" fmla="val -76066"/>
              <a:gd name="adj3" fmla="val 16667"/>
            </a:avLst>
          </a:prstGeom>
          <a:solidFill>
            <a:srgbClr val="DADEF4">
              <a:alpha val="5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a:solidFill>
                  <a:schemeClr val="tx1"/>
                </a:solidFill>
              </a:rPr>
              <a:t>Snow or ice falling from the roof of a building can restrict people’s ability to enter or exit the building, causing a problem for evacuation during an emergency</a:t>
            </a:r>
          </a:p>
          <a:p>
            <a:pPr marL="285750" indent="-285750">
              <a:spcBef>
                <a:spcPts val="200"/>
              </a:spcBef>
              <a:spcAft>
                <a:spcPts val="200"/>
              </a:spcAft>
              <a:buFont typeface="Arial" panose="020B0604020202020204" pitchFamily="34" charset="0"/>
              <a:buChar char="•"/>
            </a:pPr>
            <a:r>
              <a:rPr lang="en-AU" b="1" dirty="0">
                <a:solidFill>
                  <a:schemeClr val="tx1"/>
                </a:solidFill>
              </a:rPr>
              <a:t>Snow or ice from a building cannot: </a:t>
            </a:r>
          </a:p>
          <a:p>
            <a:pPr marL="742950" lvl="1" indent="-285750">
              <a:spcBef>
                <a:spcPts val="200"/>
              </a:spcBef>
              <a:spcAft>
                <a:spcPts val="200"/>
              </a:spcAft>
              <a:buFont typeface="Arial" panose="020B0604020202020204" pitchFamily="34" charset="0"/>
              <a:buChar char="•"/>
            </a:pPr>
            <a:r>
              <a:rPr lang="en-AU" b="1" dirty="0">
                <a:solidFill>
                  <a:schemeClr val="tx1"/>
                </a:solidFill>
              </a:rPr>
              <a:t>f</a:t>
            </a:r>
            <a:r>
              <a:rPr lang="en-AU" b="1" dirty="0" smtClean="0">
                <a:solidFill>
                  <a:schemeClr val="tx1"/>
                </a:solidFill>
              </a:rPr>
              <a:t>all </a:t>
            </a:r>
            <a:r>
              <a:rPr lang="en-AU" b="1" dirty="0">
                <a:solidFill>
                  <a:schemeClr val="tx1"/>
                </a:solidFill>
              </a:rPr>
              <a:t>onto other properties or roadways or public spaces</a:t>
            </a:r>
          </a:p>
          <a:p>
            <a:pPr marL="742950" lvl="1" indent="-285750">
              <a:spcBef>
                <a:spcPts val="200"/>
              </a:spcBef>
              <a:spcAft>
                <a:spcPts val="200"/>
              </a:spcAft>
              <a:buFont typeface="Arial" panose="020B0604020202020204" pitchFamily="34" charset="0"/>
              <a:buChar char="•"/>
            </a:pPr>
            <a:r>
              <a:rPr lang="en-AU" b="1" dirty="0" smtClean="0">
                <a:solidFill>
                  <a:schemeClr val="tx1"/>
                </a:solidFill>
              </a:rPr>
              <a:t>obstruct </a:t>
            </a:r>
            <a:r>
              <a:rPr lang="en-AU" b="1" dirty="0">
                <a:solidFill>
                  <a:schemeClr val="tx1"/>
                </a:solidFill>
              </a:rPr>
              <a:t>access from that building or any other building</a:t>
            </a:r>
          </a:p>
        </p:txBody>
      </p:sp>
      <p:pic>
        <p:nvPicPr>
          <p:cNvPr id="10" name="H7P5 Excerpt">
            <a:extLst>
              <a:ext uri="{FF2B5EF4-FFF2-40B4-BE49-F238E27FC236}">
                <a16:creationId xmlns="" xmlns:a16="http://schemas.microsoft.com/office/drawing/2014/main" id="{17536F81-F1BB-4A5D-94E1-E31B748A5D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1863" y="2010181"/>
            <a:ext cx="7664403" cy="2583083"/>
          </a:xfrm>
          <a:prstGeom prst="rect">
            <a:avLst/>
          </a:prstGeom>
          <a:ln>
            <a:solidFill>
              <a:schemeClr val="accent5"/>
            </a:solidFill>
          </a:ln>
        </p:spPr>
      </p:pic>
      <p:sp>
        <p:nvSpPr>
          <p:cNvPr id="41" name="H7P5 Variations arrow">
            <a:extLst>
              <a:ext uri="{FF2B5EF4-FFF2-40B4-BE49-F238E27FC236}">
                <a16:creationId xmlns="" xmlns:a16="http://schemas.microsoft.com/office/drawing/2014/main" id="{7DAD6728-C825-4118-BF76-25F14A17A713}"/>
              </a:ext>
            </a:extLst>
          </p:cNvPr>
          <p:cNvSpPr/>
          <p:nvPr/>
        </p:nvSpPr>
        <p:spPr>
          <a:xfrm>
            <a:off x="3766421" y="2031947"/>
            <a:ext cx="440635" cy="324000"/>
          </a:xfrm>
          <a:prstGeom prst="right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H7P5 Variation Bubble">
            <a:extLst>
              <a:ext uri="{FF2B5EF4-FFF2-40B4-BE49-F238E27FC236}">
                <a16:creationId xmlns="" xmlns:a16="http://schemas.microsoft.com/office/drawing/2014/main" id="{C75E2FF2-EC09-4A8F-97D4-9383D18454B2}"/>
              </a:ext>
            </a:extLst>
          </p:cNvPr>
          <p:cNvSpPr/>
          <p:nvPr/>
        </p:nvSpPr>
        <p:spPr>
          <a:xfrm>
            <a:off x="4121863" y="4997064"/>
            <a:ext cx="7038395" cy="1058087"/>
          </a:xfrm>
          <a:prstGeom prst="wedgeRoundRectCallout">
            <a:avLst>
              <a:gd name="adj1" fmla="val -39015"/>
              <a:gd name="adj2" fmla="val -307252"/>
              <a:gd name="adj3" fmla="val 16667"/>
            </a:avLst>
          </a:prstGeom>
          <a:solidFill>
            <a:srgbClr val="DADEF4">
              <a:alpha val="5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a:solidFill>
                  <a:schemeClr val="tx1"/>
                </a:solidFill>
              </a:rPr>
              <a:t>A NCC </a:t>
            </a:r>
            <a:r>
              <a:rPr lang="en-AU" b="1" dirty="0" smtClean="0">
                <a:solidFill>
                  <a:schemeClr val="tx1"/>
                </a:solidFill>
              </a:rPr>
              <a:t>variation </a:t>
            </a:r>
            <a:r>
              <a:rPr lang="en-AU" b="1" dirty="0">
                <a:solidFill>
                  <a:schemeClr val="tx1"/>
                </a:solidFill>
              </a:rPr>
              <a:t>applies in Tasmania</a:t>
            </a:r>
          </a:p>
          <a:p>
            <a:pPr marL="285750" indent="-285750">
              <a:spcBef>
                <a:spcPts val="200"/>
              </a:spcBef>
              <a:spcAft>
                <a:spcPts val="200"/>
              </a:spcAft>
              <a:buFont typeface="Arial" panose="020B0604020202020204" pitchFamily="34" charset="0"/>
              <a:buChar char="•"/>
            </a:pPr>
            <a:r>
              <a:rPr lang="en-AU" b="1" dirty="0">
                <a:solidFill>
                  <a:schemeClr val="tx1"/>
                </a:solidFill>
              </a:rPr>
              <a:t>Adds </a:t>
            </a:r>
            <a:r>
              <a:rPr lang="en-AU" b="1" dirty="0" smtClean="0">
                <a:solidFill>
                  <a:schemeClr val="tx1"/>
                </a:solidFill>
              </a:rPr>
              <a:t>a requirement </a:t>
            </a:r>
            <a:r>
              <a:rPr lang="en-AU" b="1" dirty="0">
                <a:solidFill>
                  <a:schemeClr val="tx1"/>
                </a:solidFill>
              </a:rPr>
              <a:t>to provide access for emergency vehicles and water supply for fire fighting</a:t>
            </a:r>
          </a:p>
        </p:txBody>
      </p:sp>
      <p:cxnSp>
        <p:nvCxnSpPr>
          <p:cNvPr id="44" name="H7P5 designated areas 1 line">
            <a:extLst>
              <a:ext uri="{FF2B5EF4-FFF2-40B4-BE49-F238E27FC236}">
                <a16:creationId xmlns="" xmlns:a16="http://schemas.microsoft.com/office/drawing/2014/main" id="{4E1B1235-E2BE-472A-825F-0C2989D73872}"/>
              </a:ext>
            </a:extLst>
          </p:cNvPr>
          <p:cNvCxnSpPr/>
          <p:nvPr/>
        </p:nvCxnSpPr>
        <p:spPr>
          <a:xfrm>
            <a:off x="4248839" y="3301722"/>
            <a:ext cx="1237561" cy="0"/>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cxnSp>
        <p:nvCxnSpPr>
          <p:cNvPr id="47" name="H7P5 designated areas 2 line">
            <a:extLst>
              <a:ext uri="{FF2B5EF4-FFF2-40B4-BE49-F238E27FC236}">
                <a16:creationId xmlns="" xmlns:a16="http://schemas.microsoft.com/office/drawing/2014/main" id="{193D6C22-E891-49CA-9C1F-4B1C85DAAAED}"/>
              </a:ext>
            </a:extLst>
          </p:cNvPr>
          <p:cNvCxnSpPr/>
          <p:nvPr/>
        </p:nvCxnSpPr>
        <p:spPr>
          <a:xfrm>
            <a:off x="10914244" y="3125075"/>
            <a:ext cx="706256" cy="5475"/>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sp>
        <p:nvSpPr>
          <p:cNvPr id="46" name="H7P5 designated areas Bubble">
            <a:extLst>
              <a:ext uri="{FF2B5EF4-FFF2-40B4-BE49-F238E27FC236}">
                <a16:creationId xmlns="" xmlns:a16="http://schemas.microsoft.com/office/drawing/2014/main" id="{CAE7E294-62BF-4DD1-A6E9-85B1A98C00DD}"/>
              </a:ext>
            </a:extLst>
          </p:cNvPr>
          <p:cNvSpPr/>
          <p:nvPr/>
        </p:nvSpPr>
        <p:spPr>
          <a:xfrm>
            <a:off x="4121863" y="4824183"/>
            <a:ext cx="7664404" cy="1818973"/>
          </a:xfrm>
          <a:prstGeom prst="wedgeRoundRectCallout">
            <a:avLst>
              <a:gd name="adj1" fmla="val -38799"/>
              <a:gd name="adj2" fmla="val -130463"/>
              <a:gd name="adj3" fmla="val 16667"/>
            </a:avLst>
          </a:prstGeom>
          <a:solidFill>
            <a:srgbClr val="DADEF4">
              <a:alpha val="5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a:solidFill>
                  <a:schemeClr val="tx1"/>
                </a:solidFill>
              </a:rPr>
              <a:t>Land that is subject to, or likely to be subject to, bushfires</a:t>
            </a:r>
          </a:p>
          <a:p>
            <a:pPr marL="285750" indent="-285750">
              <a:spcBef>
                <a:spcPts val="200"/>
              </a:spcBef>
              <a:spcAft>
                <a:spcPts val="200"/>
              </a:spcAft>
              <a:buFont typeface="Arial" panose="020B0604020202020204" pitchFamily="34" charset="0"/>
              <a:buChar char="•"/>
            </a:pPr>
            <a:r>
              <a:rPr lang="en-AU" b="1" dirty="0">
                <a:solidFill>
                  <a:schemeClr val="tx1"/>
                </a:solidFill>
              </a:rPr>
              <a:t>NSW variation for this defined term can be found in Schedule 5</a:t>
            </a:r>
          </a:p>
          <a:p>
            <a:pPr marL="285750" indent="-285750">
              <a:spcBef>
                <a:spcPts val="200"/>
              </a:spcBef>
              <a:spcAft>
                <a:spcPts val="200"/>
              </a:spcAft>
              <a:buFont typeface="Arial" panose="020B0604020202020204" pitchFamily="34" charset="0"/>
              <a:buChar char="•"/>
            </a:pPr>
            <a:r>
              <a:rPr lang="en-AU" b="1" dirty="0">
                <a:solidFill>
                  <a:schemeClr val="tx1"/>
                </a:solidFill>
              </a:rPr>
              <a:t>Bushfire prone areas are legally designated by State and Territory governments</a:t>
            </a:r>
          </a:p>
        </p:txBody>
      </p:sp>
      <p:grpSp>
        <p:nvGrpSpPr>
          <p:cNvPr id="19" name="H7P6 Excerpt group" descr="Text from Part 2.7 Ancillary provisons and additional construction requirements, Performance Requirement P2.7.6 Private bushfire shelters." title="Extract from the NCC Volume Two.">
            <a:extLst>
              <a:ext uri="{FF2B5EF4-FFF2-40B4-BE49-F238E27FC236}">
                <a16:creationId xmlns="" xmlns:a16="http://schemas.microsoft.com/office/drawing/2014/main" id="{BBC45FA2-1E58-4180-86AC-B185C0E207C4}"/>
              </a:ext>
            </a:extLst>
          </p:cNvPr>
          <p:cNvGrpSpPr/>
          <p:nvPr/>
        </p:nvGrpSpPr>
        <p:grpSpPr>
          <a:xfrm>
            <a:off x="4061637" y="1699199"/>
            <a:ext cx="4912242" cy="4903620"/>
            <a:chOff x="160966" y="1669311"/>
            <a:chExt cx="5083017" cy="5092879"/>
          </a:xfrm>
        </p:grpSpPr>
        <p:pic>
          <p:nvPicPr>
            <p:cNvPr id="24" name="Picture 23">
              <a:extLst>
                <a:ext uri="{FF2B5EF4-FFF2-40B4-BE49-F238E27FC236}">
                  <a16:creationId xmlns="" xmlns:a16="http://schemas.microsoft.com/office/drawing/2014/main" id="{601B139D-ADB4-4232-AC20-59EEBDE6EA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930" y="1686203"/>
              <a:ext cx="4875782" cy="5075987"/>
            </a:xfrm>
            <a:prstGeom prst="rect">
              <a:avLst/>
            </a:prstGeom>
          </p:spPr>
        </p:pic>
        <p:sp>
          <p:nvSpPr>
            <p:cNvPr id="23" name="Rectangle 22">
              <a:extLst>
                <a:ext uri="{FF2B5EF4-FFF2-40B4-BE49-F238E27FC236}">
                  <a16:creationId xmlns="" xmlns:a16="http://schemas.microsoft.com/office/drawing/2014/main" id="{10C3AED9-7B33-4C72-9A3C-BD4BA2D49A96}"/>
                </a:ext>
              </a:extLst>
            </p:cNvPr>
            <p:cNvSpPr/>
            <p:nvPr/>
          </p:nvSpPr>
          <p:spPr>
            <a:xfrm>
              <a:off x="160966" y="1669311"/>
              <a:ext cx="5083017" cy="5092878"/>
            </a:xfrm>
            <a:prstGeom prst="rect">
              <a:avLst/>
            </a:prstGeom>
            <a:solidFill>
              <a:srgbClr val="FFFFFF">
                <a:alpha val="0"/>
              </a:srgb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49" name="H7P6 Note arrow">
            <a:extLst>
              <a:ext uri="{FF2B5EF4-FFF2-40B4-BE49-F238E27FC236}">
                <a16:creationId xmlns="" xmlns:a16="http://schemas.microsoft.com/office/drawing/2014/main" id="{4B5AD997-E7C6-4214-A90B-EAEA313BD71D}"/>
              </a:ext>
            </a:extLst>
          </p:cNvPr>
          <p:cNvSpPr/>
          <p:nvPr/>
        </p:nvSpPr>
        <p:spPr>
          <a:xfrm>
            <a:off x="3749516" y="6130702"/>
            <a:ext cx="391218" cy="324000"/>
          </a:xfrm>
          <a:prstGeom prst="right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0" name="H7P6 Note Bubble">
            <a:extLst>
              <a:ext uri="{FF2B5EF4-FFF2-40B4-BE49-F238E27FC236}">
                <a16:creationId xmlns="" xmlns:a16="http://schemas.microsoft.com/office/drawing/2014/main" id="{449D6459-5EA1-4261-B0FB-BB187021783B}"/>
              </a:ext>
            </a:extLst>
          </p:cNvPr>
          <p:cNvSpPr/>
          <p:nvPr/>
        </p:nvSpPr>
        <p:spPr>
          <a:xfrm>
            <a:off x="9165362" y="1949620"/>
            <a:ext cx="2709209" cy="4653198"/>
          </a:xfrm>
          <a:prstGeom prst="wedgeRoundRectCallout">
            <a:avLst>
              <a:gd name="adj1" fmla="val -60421"/>
              <a:gd name="adj2" fmla="val 44324"/>
              <a:gd name="adj3" fmla="val 16667"/>
            </a:avLst>
          </a:prstGeom>
          <a:solidFill>
            <a:srgbClr val="D4DEFF">
              <a:alpha val="3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a:solidFill>
                  <a:schemeClr val="tx1"/>
                </a:solidFill>
              </a:rPr>
              <a:t>No DTS Provisions included in Volume Two </a:t>
            </a:r>
            <a:r>
              <a:rPr lang="en-AU" b="1" dirty="0" smtClean="0">
                <a:solidFill>
                  <a:schemeClr val="tx1"/>
                </a:solidFill>
              </a:rPr>
              <a:t>or the Housing Provisions to </a:t>
            </a:r>
            <a:r>
              <a:rPr lang="en-AU" b="1" dirty="0">
                <a:solidFill>
                  <a:schemeClr val="tx1"/>
                </a:solidFill>
              </a:rPr>
              <a:t>meet this Performance Requirement</a:t>
            </a:r>
          </a:p>
          <a:p>
            <a:pPr marL="285750" indent="-285750">
              <a:spcBef>
                <a:spcPts val="200"/>
              </a:spcBef>
              <a:spcAft>
                <a:spcPts val="200"/>
              </a:spcAft>
              <a:buFont typeface="Arial" panose="020B0604020202020204" pitchFamily="34" charset="0"/>
              <a:buChar char="•"/>
            </a:pPr>
            <a:r>
              <a:rPr lang="en-AU" b="1" dirty="0">
                <a:solidFill>
                  <a:schemeClr val="tx1"/>
                </a:solidFill>
              </a:rPr>
              <a:t>Refer to the </a:t>
            </a:r>
            <a:r>
              <a:rPr lang="en-AU" b="1" dirty="0">
                <a:solidFill>
                  <a:schemeClr val="tx1"/>
                </a:solidFill>
                <a:hlinkClick r:id="rId8"/>
              </a:rPr>
              <a:t>ABCB Performance Standard for Private Bushfire Shelters</a:t>
            </a:r>
            <a:endParaRPr lang="en-AU" b="1" dirty="0">
              <a:solidFill>
                <a:schemeClr val="tx1"/>
              </a:solidFill>
            </a:endParaRPr>
          </a:p>
        </p:txBody>
      </p:sp>
      <p:sp>
        <p:nvSpPr>
          <p:cNvPr id="51" name="H7P6 Application arrow">
            <a:extLst>
              <a:ext uri="{FF2B5EF4-FFF2-40B4-BE49-F238E27FC236}">
                <a16:creationId xmlns="" xmlns:a16="http://schemas.microsoft.com/office/drawing/2014/main" id="{3343EBE4-8B94-471A-83AD-2B809AEF9D4B}"/>
              </a:ext>
            </a:extLst>
          </p:cNvPr>
          <p:cNvSpPr/>
          <p:nvPr/>
        </p:nvSpPr>
        <p:spPr>
          <a:xfrm>
            <a:off x="3749516" y="5675361"/>
            <a:ext cx="391218" cy="324000"/>
          </a:xfrm>
          <a:prstGeom prst="right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H7P6 Application Bubble">
            <a:extLst>
              <a:ext uri="{FF2B5EF4-FFF2-40B4-BE49-F238E27FC236}">
                <a16:creationId xmlns="" xmlns:a16="http://schemas.microsoft.com/office/drawing/2014/main" id="{F3580BDB-34A9-4D63-8EC4-F8AA960077B5}"/>
              </a:ext>
            </a:extLst>
          </p:cNvPr>
          <p:cNvSpPr/>
          <p:nvPr/>
        </p:nvSpPr>
        <p:spPr>
          <a:xfrm>
            <a:off x="9286001" y="2673974"/>
            <a:ext cx="2601200" cy="4009696"/>
          </a:xfrm>
          <a:prstGeom prst="wedgeRoundRectCallout">
            <a:avLst>
              <a:gd name="adj1" fmla="val -65204"/>
              <a:gd name="adj2" fmla="val 28687"/>
              <a:gd name="adj3" fmla="val 16667"/>
            </a:avLst>
          </a:prstGeom>
          <a:solidFill>
            <a:srgbClr val="DADEF4">
              <a:alpha val="5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a:solidFill>
                  <a:schemeClr val="tx1"/>
                </a:solidFill>
              </a:rPr>
              <a:t>Only applies </a:t>
            </a:r>
            <a:r>
              <a:rPr lang="en-AU" b="1" dirty="0" smtClean="0">
                <a:solidFill>
                  <a:schemeClr val="tx1"/>
                </a:solidFill>
              </a:rPr>
              <a:t/>
            </a:r>
            <a:br>
              <a:rPr lang="en-AU" b="1" dirty="0" smtClean="0">
                <a:solidFill>
                  <a:schemeClr val="tx1"/>
                </a:solidFill>
              </a:rPr>
            </a:br>
            <a:r>
              <a:rPr lang="en-AU" b="1" dirty="0" smtClean="0">
                <a:solidFill>
                  <a:schemeClr val="tx1"/>
                </a:solidFill>
              </a:rPr>
              <a:t>to </a:t>
            </a:r>
            <a:r>
              <a:rPr lang="en-AU" b="1" dirty="0">
                <a:solidFill>
                  <a:schemeClr val="tx1"/>
                </a:solidFill>
              </a:rPr>
              <a:t>Class 10c buildings, private bushfire shelters</a:t>
            </a:r>
          </a:p>
          <a:p>
            <a:pPr marL="285750" indent="-285750">
              <a:spcBef>
                <a:spcPts val="200"/>
              </a:spcBef>
              <a:spcAft>
                <a:spcPts val="200"/>
              </a:spcAft>
              <a:buFont typeface="Arial" panose="020B0604020202020204" pitchFamily="34" charset="0"/>
              <a:buChar char="•"/>
            </a:pPr>
            <a:r>
              <a:rPr lang="en-AU" b="1" dirty="0">
                <a:solidFill>
                  <a:schemeClr val="tx1"/>
                </a:solidFill>
              </a:rPr>
              <a:t>That is, bushfire shelters associated </a:t>
            </a:r>
            <a:r>
              <a:rPr lang="en-AU" b="1" dirty="0" smtClean="0">
                <a:solidFill>
                  <a:schemeClr val="tx1"/>
                </a:solidFill>
              </a:rPr>
              <a:t/>
            </a:r>
            <a:br>
              <a:rPr lang="en-AU" b="1" dirty="0" smtClean="0">
                <a:solidFill>
                  <a:schemeClr val="tx1"/>
                </a:solidFill>
              </a:rPr>
            </a:br>
            <a:r>
              <a:rPr lang="en-AU" b="1" dirty="0" smtClean="0">
                <a:solidFill>
                  <a:schemeClr val="tx1"/>
                </a:solidFill>
              </a:rPr>
              <a:t>with </a:t>
            </a:r>
            <a:r>
              <a:rPr lang="en-AU" b="1" dirty="0">
                <a:solidFill>
                  <a:schemeClr val="tx1"/>
                </a:solidFill>
              </a:rPr>
              <a:t>private residential buildings, such as Class 1 buildings</a:t>
            </a:r>
          </a:p>
        </p:txBody>
      </p:sp>
      <p:cxnSp>
        <p:nvCxnSpPr>
          <p:cNvPr id="54" name="H7P6 tenable environment line">
            <a:extLst>
              <a:ext uri="{FF2B5EF4-FFF2-40B4-BE49-F238E27FC236}">
                <a16:creationId xmlns="" xmlns:a16="http://schemas.microsoft.com/office/drawing/2014/main" id="{A08520A1-7C73-42D4-97E1-EC4BD83EFED2}"/>
              </a:ext>
            </a:extLst>
          </p:cNvPr>
          <p:cNvCxnSpPr/>
          <p:nvPr/>
        </p:nvCxnSpPr>
        <p:spPr>
          <a:xfrm>
            <a:off x="7095228" y="2227318"/>
            <a:ext cx="828000" cy="0"/>
          </a:xfrm>
          <a:prstGeom prst="line">
            <a:avLst/>
          </a:prstGeom>
          <a:ln w="25400">
            <a:solidFill>
              <a:schemeClr val="accent5"/>
            </a:solidFill>
          </a:ln>
          <a:effectLst/>
        </p:spPr>
        <p:style>
          <a:lnRef idx="1">
            <a:schemeClr val="accent1"/>
          </a:lnRef>
          <a:fillRef idx="0">
            <a:schemeClr val="accent1"/>
          </a:fillRef>
          <a:effectRef idx="0">
            <a:schemeClr val="accent1"/>
          </a:effectRef>
          <a:fontRef idx="minor">
            <a:schemeClr val="tx1"/>
          </a:fontRef>
        </p:style>
      </p:cxnSp>
      <p:sp>
        <p:nvSpPr>
          <p:cNvPr id="55" name="H7P6 Tenable environment Bubble">
            <a:extLst>
              <a:ext uri="{FF2B5EF4-FFF2-40B4-BE49-F238E27FC236}">
                <a16:creationId xmlns="" xmlns:a16="http://schemas.microsoft.com/office/drawing/2014/main" id="{850D738D-84E8-438C-8DDD-7E424C80B55A}"/>
              </a:ext>
            </a:extLst>
          </p:cNvPr>
          <p:cNvSpPr/>
          <p:nvPr/>
        </p:nvSpPr>
        <p:spPr>
          <a:xfrm>
            <a:off x="9267182" y="1922584"/>
            <a:ext cx="2627670" cy="4680234"/>
          </a:xfrm>
          <a:prstGeom prst="wedgeRoundRectCallout">
            <a:avLst>
              <a:gd name="adj1" fmla="val -104929"/>
              <a:gd name="adj2" fmla="val -41325"/>
              <a:gd name="adj3" fmla="val 16667"/>
            </a:avLst>
          </a:prstGeom>
          <a:solidFill>
            <a:srgbClr val="DADEF4">
              <a:alpha val="50196"/>
            </a:srgb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300"/>
              </a:spcBef>
              <a:spcAft>
                <a:spcPts val="300"/>
              </a:spcAft>
              <a:buFont typeface="Arial" panose="020B0604020202020204" pitchFamily="34" charset="0"/>
              <a:buChar char="•"/>
            </a:pPr>
            <a:r>
              <a:rPr lang="en-AU" b="1" dirty="0">
                <a:solidFill>
                  <a:schemeClr val="tx1"/>
                </a:solidFill>
                <a:latin typeface="Arial" panose="020B0604020202020204" pitchFamily="34" charset="0"/>
                <a:cs typeface="Arial" panose="020B0604020202020204" pitchFamily="34" charset="0"/>
              </a:rPr>
              <a:t>Shelter must provide an environment free of flame, heat, smoke, and toxic gases for the number of people who might be expected to use it for as long as necessary</a:t>
            </a:r>
          </a:p>
          <a:p>
            <a:pPr marL="285750" indent="-285750">
              <a:spcBef>
                <a:spcPts val="300"/>
              </a:spcBef>
              <a:spcAft>
                <a:spcPts val="300"/>
              </a:spcAft>
              <a:buFont typeface="Arial" panose="020B0604020202020204" pitchFamily="34" charset="0"/>
              <a:buChar char="•"/>
            </a:pPr>
            <a:r>
              <a:rPr lang="en-AU" b="1" dirty="0">
                <a:solidFill>
                  <a:schemeClr val="tx1"/>
                </a:solidFill>
                <a:latin typeface="Arial" panose="020B0604020202020204" pitchFamily="34" charset="0"/>
                <a:cs typeface="Arial" panose="020B0604020202020204" pitchFamily="34" charset="0"/>
              </a:rPr>
              <a:t>How long depends on consideration of factors listed</a:t>
            </a:r>
            <a:endParaRPr lang="en-AU" b="1" dirty="0">
              <a:solidFill>
                <a:schemeClr val="tx1"/>
              </a:solidFill>
            </a:endParaRPr>
          </a:p>
        </p:txBody>
      </p:sp>
      <p:pic>
        <p:nvPicPr>
          <p:cNvPr id="48" name="Vol Two Logo">
            <a:extLst>
              <a:ext uri="{FF2B5EF4-FFF2-40B4-BE49-F238E27FC236}">
                <a16:creationId xmlns="" xmlns:a16="http://schemas.microsoft.com/office/drawing/2014/main" id="{C86FB943-93B3-4984-906E-236C96207E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15600" y="75600"/>
            <a:ext cx="1623600" cy="1623600"/>
          </a:xfrm>
          <a:prstGeom prst="rect">
            <a:avLst/>
          </a:prstGeom>
        </p:spPr>
      </p:pic>
    </p:spTree>
    <p:custDataLst>
      <p:tags r:id="rId1"/>
    </p:custDataLst>
    <p:extLst>
      <p:ext uri="{BB962C8B-B14F-4D97-AF65-F5344CB8AC3E}">
        <p14:creationId xmlns:p14="http://schemas.microsoft.com/office/powerpoint/2010/main" val="27300519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dissolve">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xit" presetSubtype="10" fill="hold" nodeType="click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strVal val="ppt_h"/>
                                          </p:val>
                                        </p:tav>
                                      </p:tavLst>
                                    </p:anim>
                                    <p:set>
                                      <p:cBhvr>
                                        <p:cTn id="22" dur="1" fill="hold">
                                          <p:stCondLst>
                                            <p:cond delay="499"/>
                                          </p:stCondLst>
                                        </p:cTn>
                                        <p:tgtEl>
                                          <p:spTgt spid="7"/>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9" presetClass="exit" presetSubtype="0" fill="hold" grpId="1" nodeType="withEffect">
                                  <p:stCondLst>
                                    <p:cond delay="0"/>
                                  </p:stCondLst>
                                  <p:childTnLst>
                                    <p:animEffect transition="out" filter="dissolve">
                                      <p:cBhvr>
                                        <p:cTn id="27" dur="500"/>
                                        <p:tgtEl>
                                          <p:spTgt spid="40"/>
                                        </p:tgtEl>
                                      </p:cBhvr>
                                    </p:animEffect>
                                    <p:set>
                                      <p:cBhvr>
                                        <p:cTn id="28"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21"/>
                    </p:tgtEl>
                  </p:cond>
                </p:stCondLst>
                <p:endSync evt="end" delay="0">
                  <p:rtn val="all"/>
                </p:endSync>
                <p:childTnLst>
                  <p:par>
                    <p:cTn id="30" fill="hold">
                      <p:stCondLst>
                        <p:cond delay="0"/>
                      </p:stCondLst>
                      <p:childTnLst>
                        <p:par>
                          <p:cTn id="31" fill="hold">
                            <p:stCondLst>
                              <p:cond delay="0"/>
                            </p:stCondLst>
                            <p:childTnLst>
                              <p:par>
                                <p:cTn id="32" presetID="17" presetClass="entr" presetSubtype="10" fill="hold" grpId="1"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xit" presetSubtype="10" fill="hold" grpId="0" nodeType="clickEffect">
                                  <p:stCondLst>
                                    <p:cond delay="0"/>
                                  </p:stCondLst>
                                  <p:childTnLst>
                                    <p:anim calcmode="lin" valueType="num">
                                      <p:cBhvr>
                                        <p:cTn id="39" dur="500"/>
                                        <p:tgtEl>
                                          <p:spTgt spid="22"/>
                                        </p:tgtEl>
                                        <p:attrNameLst>
                                          <p:attrName>ppt_w</p:attrName>
                                        </p:attrNameLst>
                                      </p:cBhvr>
                                      <p:tavLst>
                                        <p:tav tm="0">
                                          <p:val>
                                            <p:strVal val="ppt_w"/>
                                          </p:val>
                                        </p:tav>
                                        <p:tav tm="100000">
                                          <p:val>
                                            <p:fltVal val="0"/>
                                          </p:val>
                                        </p:tav>
                                      </p:tavLst>
                                    </p:anim>
                                    <p:anim calcmode="lin" valueType="num">
                                      <p:cBhvr>
                                        <p:cTn id="40" dur="500"/>
                                        <p:tgtEl>
                                          <p:spTgt spid="22"/>
                                        </p:tgtEl>
                                        <p:attrNameLst>
                                          <p:attrName>ppt_h</p:attrName>
                                        </p:attrNameLst>
                                      </p:cBhvr>
                                      <p:tavLst>
                                        <p:tav tm="0">
                                          <p:val>
                                            <p:strVal val="ppt_h"/>
                                          </p:val>
                                        </p:tav>
                                        <p:tav tm="100000">
                                          <p:val>
                                            <p:strVal val="ppt_h"/>
                                          </p:val>
                                        </p:tav>
                                      </p:tavLst>
                                    </p:anim>
                                    <p:set>
                                      <p:cBhvr>
                                        <p:cTn id="4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2" restart="whenNotActive" fill="hold" evtFilter="cancelBubble" nodeType="interactiveSeq">
                <p:stCondLst>
                  <p:cond evt="onClick" delay="0">
                    <p:tgtEl>
                      <p:spTgt spid="40"/>
                    </p:tgtEl>
                  </p:cond>
                </p:stCondLst>
                <p:endSync evt="end" delay="0">
                  <p:rtn val="all"/>
                </p:endSync>
                <p:childTnLst>
                  <p:par>
                    <p:cTn id="43" fill="hold">
                      <p:stCondLst>
                        <p:cond delay="0"/>
                      </p:stCondLst>
                      <p:childTnLst>
                        <p:par>
                          <p:cTn id="44" fill="hold">
                            <p:stCondLst>
                              <p:cond delay="0"/>
                            </p:stCondLst>
                            <p:childTnLst>
                              <p:par>
                                <p:cTn id="45" presetID="17" presetClass="entr" presetSubtype="10" fill="hold" grpId="1" nodeType="click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xit" presetSubtype="10" fill="hold" grpId="0" nodeType="clickEffect">
                                  <p:stCondLst>
                                    <p:cond delay="0"/>
                                  </p:stCondLst>
                                  <p:childTnLst>
                                    <p:anim calcmode="lin" valueType="num">
                                      <p:cBhvr>
                                        <p:cTn id="52" dur="500"/>
                                        <p:tgtEl>
                                          <p:spTgt spid="45"/>
                                        </p:tgtEl>
                                        <p:attrNameLst>
                                          <p:attrName>ppt_w</p:attrName>
                                        </p:attrNameLst>
                                      </p:cBhvr>
                                      <p:tavLst>
                                        <p:tav tm="0">
                                          <p:val>
                                            <p:strVal val="ppt_w"/>
                                          </p:val>
                                        </p:tav>
                                        <p:tav tm="100000">
                                          <p:val>
                                            <p:fltVal val="0"/>
                                          </p:val>
                                        </p:tav>
                                      </p:tavLst>
                                    </p:anim>
                                    <p:anim calcmode="lin" valueType="num">
                                      <p:cBhvr>
                                        <p:cTn id="53" dur="500"/>
                                        <p:tgtEl>
                                          <p:spTgt spid="45"/>
                                        </p:tgtEl>
                                        <p:attrNameLst>
                                          <p:attrName>ppt_h</p:attrName>
                                        </p:attrNameLst>
                                      </p:cBhvr>
                                      <p:tavLst>
                                        <p:tav tm="0">
                                          <p:val>
                                            <p:strVal val="ppt_h"/>
                                          </p:val>
                                        </p:tav>
                                        <p:tav tm="100000">
                                          <p:val>
                                            <p:strVal val="ppt_h"/>
                                          </p:val>
                                        </p:tav>
                                      </p:tavLst>
                                    </p:anim>
                                    <p:set>
                                      <p:cBhvr>
                                        <p:cTn id="54"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5" restart="whenNotActive" fill="hold" evtFilter="cancelBubble" nodeType="interactiveSeq">
                <p:stCondLst>
                  <p:cond evt="onClick" delay="0">
                    <p:tgtEl>
                      <p:spTgt spid="30"/>
                    </p:tgtEl>
                  </p:cond>
                </p:stCondLst>
                <p:endSync evt="end" delay="0">
                  <p:rtn val="all"/>
                </p:endSync>
                <p:childTnLst>
                  <p:par>
                    <p:cTn id="56" fill="hold">
                      <p:stCondLst>
                        <p:cond delay="0"/>
                      </p:stCondLst>
                      <p:childTnLst>
                        <p:par>
                          <p:cTn id="57" fill="hold">
                            <p:stCondLst>
                              <p:cond delay="0"/>
                            </p:stCondLst>
                            <p:childTnLst>
                              <p:par>
                                <p:cTn id="58" presetID="17" presetClass="entr" presetSubtype="10"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dissolve">
                                      <p:cBhvr>
                                        <p:cTn id="66" dur="500"/>
                                        <p:tgtEl>
                                          <p:spTgt spid="41"/>
                                        </p:tgtEl>
                                      </p:cBhvr>
                                    </p:animEffect>
                                  </p:childTnLst>
                                </p:cTn>
                              </p:par>
                              <p:par>
                                <p:cTn id="67" presetID="9" presetClass="entr" presetSubtype="0" fill="hold" nodeType="with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dissolve">
                                      <p:cBhvr>
                                        <p:cTn id="69" dur="500"/>
                                        <p:tgtEl>
                                          <p:spTgt spid="44"/>
                                        </p:tgtEl>
                                      </p:cBhvr>
                                    </p:animEffect>
                                  </p:childTnLst>
                                </p:cTn>
                              </p:par>
                              <p:par>
                                <p:cTn id="70" presetID="9" presetClass="entr" presetSubtype="0" fill="hold"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dissolve">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7" presetClass="exit" presetSubtype="10" fill="hold" nodeType="clickEffect">
                                  <p:stCondLst>
                                    <p:cond delay="0"/>
                                  </p:stCondLst>
                                  <p:childTnLst>
                                    <p:anim calcmode="lin" valueType="num">
                                      <p:cBhvr>
                                        <p:cTn id="76" dur="500"/>
                                        <p:tgtEl>
                                          <p:spTgt spid="10"/>
                                        </p:tgtEl>
                                        <p:attrNameLst>
                                          <p:attrName>ppt_w</p:attrName>
                                        </p:attrNameLst>
                                      </p:cBhvr>
                                      <p:tavLst>
                                        <p:tav tm="0">
                                          <p:val>
                                            <p:strVal val="ppt_w"/>
                                          </p:val>
                                        </p:tav>
                                        <p:tav tm="100000">
                                          <p:val>
                                            <p:fltVal val="0"/>
                                          </p:val>
                                        </p:tav>
                                      </p:tavLst>
                                    </p:anim>
                                    <p:anim calcmode="lin" valueType="num">
                                      <p:cBhvr>
                                        <p:cTn id="77" dur="500"/>
                                        <p:tgtEl>
                                          <p:spTgt spid="10"/>
                                        </p:tgtEl>
                                        <p:attrNameLst>
                                          <p:attrName>ppt_h</p:attrName>
                                        </p:attrNameLst>
                                      </p:cBhvr>
                                      <p:tavLst>
                                        <p:tav tm="0">
                                          <p:val>
                                            <p:strVal val="ppt_h"/>
                                          </p:val>
                                        </p:tav>
                                        <p:tav tm="100000">
                                          <p:val>
                                            <p:strVal val="ppt_h"/>
                                          </p:val>
                                        </p:tav>
                                      </p:tavLst>
                                    </p:anim>
                                    <p:set>
                                      <p:cBhvr>
                                        <p:cTn id="78" dur="1" fill="hold">
                                          <p:stCondLst>
                                            <p:cond delay="499"/>
                                          </p:stCondLst>
                                        </p:cTn>
                                        <p:tgtEl>
                                          <p:spTgt spid="10"/>
                                        </p:tgtEl>
                                        <p:attrNameLst>
                                          <p:attrName>style.visibility</p:attrName>
                                        </p:attrNameLst>
                                      </p:cBhvr>
                                      <p:to>
                                        <p:strVal val="hidden"/>
                                      </p:to>
                                    </p:set>
                                  </p:childTnLst>
                                </p:cTn>
                              </p:par>
                              <p:par>
                                <p:cTn id="79" presetID="9" presetClass="exit" presetSubtype="0" fill="hold" grpId="1" nodeType="withEffect">
                                  <p:stCondLst>
                                    <p:cond delay="0"/>
                                  </p:stCondLst>
                                  <p:childTnLst>
                                    <p:animEffect transition="out" filter="dissolve">
                                      <p:cBhvr>
                                        <p:cTn id="80" dur="500"/>
                                        <p:tgtEl>
                                          <p:spTgt spid="41"/>
                                        </p:tgtEl>
                                      </p:cBhvr>
                                    </p:animEffect>
                                    <p:set>
                                      <p:cBhvr>
                                        <p:cTn id="81" dur="1" fill="hold">
                                          <p:stCondLst>
                                            <p:cond delay="499"/>
                                          </p:stCondLst>
                                        </p:cTn>
                                        <p:tgtEl>
                                          <p:spTgt spid="41"/>
                                        </p:tgtEl>
                                        <p:attrNameLst>
                                          <p:attrName>style.visibility</p:attrName>
                                        </p:attrNameLst>
                                      </p:cBhvr>
                                      <p:to>
                                        <p:strVal val="hidden"/>
                                      </p:to>
                                    </p:set>
                                  </p:childTnLst>
                                </p:cTn>
                              </p:par>
                              <p:par>
                                <p:cTn id="82" presetID="9" presetClass="exit" presetSubtype="0" fill="hold" nodeType="withEffect">
                                  <p:stCondLst>
                                    <p:cond delay="0"/>
                                  </p:stCondLst>
                                  <p:childTnLst>
                                    <p:animEffect transition="out" filter="dissolve">
                                      <p:cBhvr>
                                        <p:cTn id="83" dur="500"/>
                                        <p:tgtEl>
                                          <p:spTgt spid="44"/>
                                        </p:tgtEl>
                                      </p:cBhvr>
                                    </p:animEffect>
                                    <p:set>
                                      <p:cBhvr>
                                        <p:cTn id="84" dur="1" fill="hold">
                                          <p:stCondLst>
                                            <p:cond delay="499"/>
                                          </p:stCondLst>
                                        </p:cTn>
                                        <p:tgtEl>
                                          <p:spTgt spid="44"/>
                                        </p:tgtEl>
                                        <p:attrNameLst>
                                          <p:attrName>style.visibility</p:attrName>
                                        </p:attrNameLst>
                                      </p:cBhvr>
                                      <p:to>
                                        <p:strVal val="hidden"/>
                                      </p:to>
                                    </p:set>
                                  </p:childTnLst>
                                </p:cTn>
                              </p:par>
                              <p:par>
                                <p:cTn id="85" presetID="9" presetClass="exit" presetSubtype="0" fill="hold" nodeType="withEffect">
                                  <p:stCondLst>
                                    <p:cond delay="0"/>
                                  </p:stCondLst>
                                  <p:childTnLst>
                                    <p:animEffect transition="out" filter="dissolve">
                                      <p:cBhvr>
                                        <p:cTn id="86" dur="500"/>
                                        <p:tgtEl>
                                          <p:spTgt spid="47"/>
                                        </p:tgtEl>
                                      </p:cBhvr>
                                    </p:animEffect>
                                    <p:set>
                                      <p:cBhvr>
                                        <p:cTn id="87"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88" restart="whenNotActive" fill="hold" evtFilter="cancelBubble" nodeType="interactiveSeq">
                <p:stCondLst>
                  <p:cond evt="onClick" delay="0">
                    <p:tgtEl>
                      <p:spTgt spid="29"/>
                    </p:tgtEl>
                  </p:cond>
                </p:stCondLst>
                <p:endSync evt="end" delay="0">
                  <p:rtn val="all"/>
                </p:endSync>
                <p:childTnLst>
                  <p:par>
                    <p:cTn id="89" fill="hold">
                      <p:stCondLst>
                        <p:cond delay="0"/>
                      </p:stCondLst>
                      <p:childTnLst>
                        <p:par>
                          <p:cTn id="90" fill="hold">
                            <p:stCondLst>
                              <p:cond delay="0"/>
                            </p:stCondLst>
                            <p:childTnLst>
                              <p:par>
                                <p:cTn id="91" presetID="17" presetClass="entr" presetSubtype="10" fill="hold" nodeType="click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nodeType="click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dissolve">
                                      <p:cBhvr>
                                        <p:cTn id="99" dur="500"/>
                                        <p:tgtEl>
                                          <p:spTgt spid="27"/>
                                        </p:tgtEl>
                                      </p:cBhvr>
                                    </p:animEffect>
                                  </p:childTnLst>
                                </p:cTn>
                              </p:par>
                              <p:par>
                                <p:cTn id="100" presetID="9" presetClass="entr" presetSubtype="0" fill="hold"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dissolve">
                                      <p:cBhvr>
                                        <p:cTn id="102" dur="500"/>
                                        <p:tgtEl>
                                          <p:spTgt spid="31"/>
                                        </p:tgtEl>
                                      </p:cBhvr>
                                    </p:animEffect>
                                  </p:childTnLst>
                                </p:cTn>
                              </p:par>
                              <p:par>
                                <p:cTn id="103" presetID="9" presetClass="entr" presetSubtype="0" fill="hold"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dissolve">
                                      <p:cBhvr>
                                        <p:cTn id="105" dur="500"/>
                                        <p:tgtEl>
                                          <p:spTgt spid="33"/>
                                        </p:tgtEl>
                                      </p:cBhvr>
                                    </p:animEffect>
                                  </p:childTnLst>
                                </p:cTn>
                              </p:par>
                            </p:childTnLst>
                          </p:cTn>
                        </p:par>
                      </p:childTnLst>
                    </p:cTn>
                  </p:par>
                  <p:par>
                    <p:cTn id="106" fill="hold">
                      <p:stCondLst>
                        <p:cond delay="indefinite"/>
                      </p:stCondLst>
                      <p:childTnLst>
                        <p:par>
                          <p:cTn id="107" fill="hold">
                            <p:stCondLst>
                              <p:cond delay="0"/>
                            </p:stCondLst>
                            <p:childTnLst>
                              <p:par>
                                <p:cTn id="108" presetID="17" presetClass="exit" presetSubtype="10" fill="hold" nodeType="clickEffect">
                                  <p:stCondLst>
                                    <p:cond delay="0"/>
                                  </p:stCondLst>
                                  <p:childTnLst>
                                    <p:anim calcmode="lin" valueType="num">
                                      <p:cBhvr>
                                        <p:cTn id="109" dur="500"/>
                                        <p:tgtEl>
                                          <p:spTgt spid="36"/>
                                        </p:tgtEl>
                                        <p:attrNameLst>
                                          <p:attrName>ppt_w</p:attrName>
                                        </p:attrNameLst>
                                      </p:cBhvr>
                                      <p:tavLst>
                                        <p:tav tm="0">
                                          <p:val>
                                            <p:strVal val="ppt_w"/>
                                          </p:val>
                                        </p:tav>
                                        <p:tav tm="100000">
                                          <p:val>
                                            <p:fltVal val="0"/>
                                          </p:val>
                                        </p:tav>
                                      </p:tavLst>
                                    </p:anim>
                                    <p:anim calcmode="lin" valueType="num">
                                      <p:cBhvr>
                                        <p:cTn id="110" dur="500"/>
                                        <p:tgtEl>
                                          <p:spTgt spid="36"/>
                                        </p:tgtEl>
                                        <p:attrNameLst>
                                          <p:attrName>ppt_h</p:attrName>
                                        </p:attrNameLst>
                                      </p:cBhvr>
                                      <p:tavLst>
                                        <p:tav tm="0">
                                          <p:val>
                                            <p:strVal val="ppt_h"/>
                                          </p:val>
                                        </p:tav>
                                        <p:tav tm="100000">
                                          <p:val>
                                            <p:strVal val="ppt_h"/>
                                          </p:val>
                                        </p:tav>
                                      </p:tavLst>
                                    </p:anim>
                                    <p:set>
                                      <p:cBhvr>
                                        <p:cTn id="111" dur="1" fill="hold">
                                          <p:stCondLst>
                                            <p:cond delay="499"/>
                                          </p:stCondLst>
                                        </p:cTn>
                                        <p:tgtEl>
                                          <p:spTgt spid="36"/>
                                        </p:tgtEl>
                                        <p:attrNameLst>
                                          <p:attrName>style.visibility</p:attrName>
                                        </p:attrNameLst>
                                      </p:cBhvr>
                                      <p:to>
                                        <p:strVal val="hidden"/>
                                      </p:to>
                                    </p:set>
                                  </p:childTnLst>
                                </p:cTn>
                              </p:par>
                              <p:par>
                                <p:cTn id="112" presetID="9" presetClass="exit" presetSubtype="0" fill="hold" nodeType="withEffect">
                                  <p:stCondLst>
                                    <p:cond delay="0"/>
                                  </p:stCondLst>
                                  <p:childTnLst>
                                    <p:animEffect transition="out" filter="dissolve">
                                      <p:cBhvr>
                                        <p:cTn id="113" dur="500"/>
                                        <p:tgtEl>
                                          <p:spTgt spid="27"/>
                                        </p:tgtEl>
                                      </p:cBhvr>
                                    </p:animEffect>
                                    <p:set>
                                      <p:cBhvr>
                                        <p:cTn id="114" dur="1" fill="hold">
                                          <p:stCondLst>
                                            <p:cond delay="499"/>
                                          </p:stCondLst>
                                        </p:cTn>
                                        <p:tgtEl>
                                          <p:spTgt spid="27"/>
                                        </p:tgtEl>
                                        <p:attrNameLst>
                                          <p:attrName>style.visibility</p:attrName>
                                        </p:attrNameLst>
                                      </p:cBhvr>
                                      <p:to>
                                        <p:strVal val="hidden"/>
                                      </p:to>
                                    </p:set>
                                  </p:childTnLst>
                                </p:cTn>
                              </p:par>
                              <p:par>
                                <p:cTn id="115" presetID="9" presetClass="exit" presetSubtype="0" fill="hold" nodeType="withEffect">
                                  <p:stCondLst>
                                    <p:cond delay="0"/>
                                  </p:stCondLst>
                                  <p:childTnLst>
                                    <p:animEffect transition="out" filter="dissolve">
                                      <p:cBhvr>
                                        <p:cTn id="116" dur="500"/>
                                        <p:tgtEl>
                                          <p:spTgt spid="31"/>
                                        </p:tgtEl>
                                      </p:cBhvr>
                                    </p:animEffect>
                                    <p:set>
                                      <p:cBhvr>
                                        <p:cTn id="117" dur="1" fill="hold">
                                          <p:stCondLst>
                                            <p:cond delay="499"/>
                                          </p:stCondLst>
                                        </p:cTn>
                                        <p:tgtEl>
                                          <p:spTgt spid="31"/>
                                        </p:tgtEl>
                                        <p:attrNameLst>
                                          <p:attrName>style.visibility</p:attrName>
                                        </p:attrNameLst>
                                      </p:cBhvr>
                                      <p:to>
                                        <p:strVal val="hidden"/>
                                      </p:to>
                                    </p:set>
                                  </p:childTnLst>
                                </p:cTn>
                              </p:par>
                              <p:par>
                                <p:cTn id="118" presetID="9" presetClass="exit" presetSubtype="0" fill="hold" nodeType="withEffect">
                                  <p:stCondLst>
                                    <p:cond delay="0"/>
                                  </p:stCondLst>
                                  <p:childTnLst>
                                    <p:animEffect transition="out" filter="dissolve">
                                      <p:cBhvr>
                                        <p:cTn id="119" dur="500"/>
                                        <p:tgtEl>
                                          <p:spTgt spid="33"/>
                                        </p:tgtEl>
                                      </p:cBhvr>
                                    </p:animEffect>
                                    <p:set>
                                      <p:cBhvr>
                                        <p:cTn id="120"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21" restart="whenNotActive" fill="hold" evtFilter="cancelBubble" nodeType="interactiveSeq">
                <p:stCondLst>
                  <p:cond evt="onClick" delay="0">
                    <p:tgtEl>
                      <p:spTgt spid="27"/>
                    </p:tgtEl>
                  </p:cond>
                </p:stCondLst>
                <p:endSync evt="end" delay="0">
                  <p:rtn val="all"/>
                </p:endSync>
                <p:childTnLst>
                  <p:par>
                    <p:cTn id="122" fill="hold">
                      <p:stCondLst>
                        <p:cond delay="0"/>
                      </p:stCondLst>
                      <p:childTnLst>
                        <p:par>
                          <p:cTn id="123" fill="hold">
                            <p:stCondLst>
                              <p:cond delay="0"/>
                            </p:stCondLst>
                            <p:childTnLst>
                              <p:par>
                                <p:cTn id="124" presetID="17" presetClass="entr" presetSubtype="10" fill="hold" grpId="1" nodeType="clickEffect">
                                  <p:stCondLst>
                                    <p:cond delay="0"/>
                                  </p:stCondLst>
                                  <p:childTnLst>
                                    <p:set>
                                      <p:cBhvr>
                                        <p:cTn id="125" dur="1" fill="hold">
                                          <p:stCondLst>
                                            <p:cond delay="0"/>
                                          </p:stCondLst>
                                        </p:cTn>
                                        <p:tgtEl>
                                          <p:spTgt spid="28"/>
                                        </p:tgtEl>
                                        <p:attrNameLst>
                                          <p:attrName>style.visibility</p:attrName>
                                        </p:attrNameLst>
                                      </p:cBhvr>
                                      <p:to>
                                        <p:strVal val="visible"/>
                                      </p:to>
                                    </p:set>
                                    <p:anim calcmode="lin" valueType="num">
                                      <p:cBhvr>
                                        <p:cTn id="126" dur="500" fill="hold"/>
                                        <p:tgtEl>
                                          <p:spTgt spid="28"/>
                                        </p:tgtEl>
                                        <p:attrNameLst>
                                          <p:attrName>ppt_w</p:attrName>
                                        </p:attrNameLst>
                                      </p:cBhvr>
                                      <p:tavLst>
                                        <p:tav tm="0">
                                          <p:val>
                                            <p:fltVal val="0"/>
                                          </p:val>
                                        </p:tav>
                                        <p:tav tm="100000">
                                          <p:val>
                                            <p:strVal val="#ppt_w"/>
                                          </p:val>
                                        </p:tav>
                                      </p:tavLst>
                                    </p:anim>
                                    <p:anim calcmode="lin" valueType="num">
                                      <p:cBhvr>
                                        <p:cTn id="127"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128" fill="hold">
                      <p:stCondLst>
                        <p:cond delay="indefinite"/>
                      </p:stCondLst>
                      <p:childTnLst>
                        <p:par>
                          <p:cTn id="129" fill="hold">
                            <p:stCondLst>
                              <p:cond delay="0"/>
                            </p:stCondLst>
                            <p:childTnLst>
                              <p:par>
                                <p:cTn id="130" presetID="17" presetClass="exit" presetSubtype="10" fill="hold" grpId="0" nodeType="clickEffect">
                                  <p:stCondLst>
                                    <p:cond delay="0"/>
                                  </p:stCondLst>
                                  <p:childTnLst>
                                    <p:anim calcmode="lin" valueType="num">
                                      <p:cBhvr>
                                        <p:cTn id="131" dur="500"/>
                                        <p:tgtEl>
                                          <p:spTgt spid="28"/>
                                        </p:tgtEl>
                                        <p:attrNameLst>
                                          <p:attrName>ppt_w</p:attrName>
                                        </p:attrNameLst>
                                      </p:cBhvr>
                                      <p:tavLst>
                                        <p:tav tm="0">
                                          <p:val>
                                            <p:strVal val="ppt_w"/>
                                          </p:val>
                                        </p:tav>
                                        <p:tav tm="100000">
                                          <p:val>
                                            <p:fltVal val="0"/>
                                          </p:val>
                                        </p:tav>
                                      </p:tavLst>
                                    </p:anim>
                                    <p:anim calcmode="lin" valueType="num">
                                      <p:cBhvr>
                                        <p:cTn id="132" dur="500"/>
                                        <p:tgtEl>
                                          <p:spTgt spid="28"/>
                                        </p:tgtEl>
                                        <p:attrNameLst>
                                          <p:attrName>ppt_h</p:attrName>
                                        </p:attrNameLst>
                                      </p:cBhvr>
                                      <p:tavLst>
                                        <p:tav tm="0">
                                          <p:val>
                                            <p:strVal val="ppt_h"/>
                                          </p:val>
                                        </p:tav>
                                        <p:tav tm="100000">
                                          <p:val>
                                            <p:strVal val="ppt_h"/>
                                          </p:val>
                                        </p:tav>
                                      </p:tavLst>
                                    </p:anim>
                                    <p:set>
                                      <p:cBhvr>
                                        <p:cTn id="13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34" restart="whenNotActive" fill="hold" evtFilter="cancelBubble" nodeType="interactiveSeq">
                <p:stCondLst>
                  <p:cond evt="onClick" delay="0">
                    <p:tgtEl>
                      <p:spTgt spid="31"/>
                    </p:tgtEl>
                  </p:cond>
                </p:stCondLst>
                <p:endSync evt="end" delay="0">
                  <p:rtn val="all"/>
                </p:endSync>
                <p:childTnLst>
                  <p:par>
                    <p:cTn id="135" fill="hold">
                      <p:stCondLst>
                        <p:cond delay="0"/>
                      </p:stCondLst>
                      <p:childTnLst>
                        <p:par>
                          <p:cTn id="136" fill="hold">
                            <p:stCondLst>
                              <p:cond delay="0"/>
                            </p:stCondLst>
                            <p:childTnLst>
                              <p:par>
                                <p:cTn id="137" presetID="17" presetClass="entr" presetSubtype="10" fill="hold" grpId="1" nodeType="clickEffect">
                                  <p:stCondLst>
                                    <p:cond delay="0"/>
                                  </p:stCondLst>
                                  <p:childTnLst>
                                    <p:set>
                                      <p:cBhvr>
                                        <p:cTn id="138" dur="1" fill="hold">
                                          <p:stCondLst>
                                            <p:cond delay="0"/>
                                          </p:stCondLst>
                                        </p:cTn>
                                        <p:tgtEl>
                                          <p:spTgt spid="32"/>
                                        </p:tgtEl>
                                        <p:attrNameLst>
                                          <p:attrName>style.visibility</p:attrName>
                                        </p:attrNameLst>
                                      </p:cBhvr>
                                      <p:to>
                                        <p:strVal val="visible"/>
                                      </p:to>
                                    </p:set>
                                    <p:anim calcmode="lin" valueType="num">
                                      <p:cBhvr>
                                        <p:cTn id="139" dur="500" fill="hold"/>
                                        <p:tgtEl>
                                          <p:spTgt spid="32"/>
                                        </p:tgtEl>
                                        <p:attrNameLst>
                                          <p:attrName>ppt_w</p:attrName>
                                        </p:attrNameLst>
                                      </p:cBhvr>
                                      <p:tavLst>
                                        <p:tav tm="0">
                                          <p:val>
                                            <p:fltVal val="0"/>
                                          </p:val>
                                        </p:tav>
                                        <p:tav tm="100000">
                                          <p:val>
                                            <p:strVal val="#ppt_w"/>
                                          </p:val>
                                        </p:tav>
                                      </p:tavLst>
                                    </p:anim>
                                    <p:anim calcmode="lin" valueType="num">
                                      <p:cBhvr>
                                        <p:cTn id="140" dur="5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141" fill="hold">
                      <p:stCondLst>
                        <p:cond delay="indefinite"/>
                      </p:stCondLst>
                      <p:childTnLst>
                        <p:par>
                          <p:cTn id="142" fill="hold">
                            <p:stCondLst>
                              <p:cond delay="0"/>
                            </p:stCondLst>
                            <p:childTnLst>
                              <p:par>
                                <p:cTn id="143" presetID="17" presetClass="exit" presetSubtype="10" fill="hold" grpId="0" nodeType="clickEffect">
                                  <p:stCondLst>
                                    <p:cond delay="0"/>
                                  </p:stCondLst>
                                  <p:childTnLst>
                                    <p:anim calcmode="lin" valueType="num">
                                      <p:cBhvr>
                                        <p:cTn id="144" dur="500"/>
                                        <p:tgtEl>
                                          <p:spTgt spid="32"/>
                                        </p:tgtEl>
                                        <p:attrNameLst>
                                          <p:attrName>ppt_w</p:attrName>
                                        </p:attrNameLst>
                                      </p:cBhvr>
                                      <p:tavLst>
                                        <p:tav tm="0">
                                          <p:val>
                                            <p:strVal val="ppt_w"/>
                                          </p:val>
                                        </p:tav>
                                        <p:tav tm="100000">
                                          <p:val>
                                            <p:fltVal val="0"/>
                                          </p:val>
                                        </p:tav>
                                      </p:tavLst>
                                    </p:anim>
                                    <p:anim calcmode="lin" valueType="num">
                                      <p:cBhvr>
                                        <p:cTn id="145" dur="500"/>
                                        <p:tgtEl>
                                          <p:spTgt spid="32"/>
                                        </p:tgtEl>
                                        <p:attrNameLst>
                                          <p:attrName>ppt_h</p:attrName>
                                        </p:attrNameLst>
                                      </p:cBhvr>
                                      <p:tavLst>
                                        <p:tav tm="0">
                                          <p:val>
                                            <p:strVal val="ppt_h"/>
                                          </p:val>
                                        </p:tav>
                                        <p:tav tm="100000">
                                          <p:val>
                                            <p:strVal val="ppt_h"/>
                                          </p:val>
                                        </p:tav>
                                      </p:tavLst>
                                    </p:anim>
                                    <p:set>
                                      <p:cBhvr>
                                        <p:cTn id="146"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47" restart="whenNotActive" fill="hold" evtFilter="cancelBubble" nodeType="interactiveSeq">
                <p:stCondLst>
                  <p:cond evt="onClick" delay="0">
                    <p:tgtEl>
                      <p:spTgt spid="33"/>
                    </p:tgtEl>
                  </p:cond>
                </p:stCondLst>
                <p:endSync evt="end" delay="0">
                  <p:rtn val="all"/>
                </p:endSync>
                <p:childTnLst>
                  <p:par>
                    <p:cTn id="148" fill="hold">
                      <p:stCondLst>
                        <p:cond delay="0"/>
                      </p:stCondLst>
                      <p:childTnLst>
                        <p:par>
                          <p:cTn id="149" fill="hold">
                            <p:stCondLst>
                              <p:cond delay="0"/>
                            </p:stCondLst>
                            <p:childTnLst>
                              <p:par>
                                <p:cTn id="150" presetID="17" presetClass="entr" presetSubtype="10" fill="hold" grpId="1" nodeType="clickEffect">
                                  <p:stCondLst>
                                    <p:cond delay="0"/>
                                  </p:stCondLst>
                                  <p:childTnLst>
                                    <p:set>
                                      <p:cBhvr>
                                        <p:cTn id="151" dur="1" fill="hold">
                                          <p:stCondLst>
                                            <p:cond delay="0"/>
                                          </p:stCondLst>
                                        </p:cTn>
                                        <p:tgtEl>
                                          <p:spTgt spid="34"/>
                                        </p:tgtEl>
                                        <p:attrNameLst>
                                          <p:attrName>style.visibility</p:attrName>
                                        </p:attrNameLst>
                                      </p:cBhvr>
                                      <p:to>
                                        <p:strVal val="visible"/>
                                      </p:to>
                                    </p:set>
                                    <p:anim calcmode="lin" valueType="num">
                                      <p:cBhvr>
                                        <p:cTn id="152" dur="500" fill="hold"/>
                                        <p:tgtEl>
                                          <p:spTgt spid="34"/>
                                        </p:tgtEl>
                                        <p:attrNameLst>
                                          <p:attrName>ppt_w</p:attrName>
                                        </p:attrNameLst>
                                      </p:cBhvr>
                                      <p:tavLst>
                                        <p:tav tm="0">
                                          <p:val>
                                            <p:fltVal val="0"/>
                                          </p:val>
                                        </p:tav>
                                        <p:tav tm="100000">
                                          <p:val>
                                            <p:strVal val="#ppt_w"/>
                                          </p:val>
                                        </p:tav>
                                      </p:tavLst>
                                    </p:anim>
                                    <p:anim calcmode="lin" valueType="num">
                                      <p:cBhvr>
                                        <p:cTn id="153"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154" fill="hold">
                      <p:stCondLst>
                        <p:cond delay="indefinite"/>
                      </p:stCondLst>
                      <p:childTnLst>
                        <p:par>
                          <p:cTn id="155" fill="hold">
                            <p:stCondLst>
                              <p:cond delay="0"/>
                            </p:stCondLst>
                            <p:childTnLst>
                              <p:par>
                                <p:cTn id="156" presetID="17" presetClass="exit" presetSubtype="10" fill="hold" grpId="0" nodeType="clickEffect">
                                  <p:stCondLst>
                                    <p:cond delay="0"/>
                                  </p:stCondLst>
                                  <p:childTnLst>
                                    <p:anim calcmode="lin" valueType="num">
                                      <p:cBhvr>
                                        <p:cTn id="157" dur="500"/>
                                        <p:tgtEl>
                                          <p:spTgt spid="34"/>
                                        </p:tgtEl>
                                        <p:attrNameLst>
                                          <p:attrName>ppt_w</p:attrName>
                                        </p:attrNameLst>
                                      </p:cBhvr>
                                      <p:tavLst>
                                        <p:tav tm="0">
                                          <p:val>
                                            <p:strVal val="ppt_w"/>
                                          </p:val>
                                        </p:tav>
                                        <p:tav tm="100000">
                                          <p:val>
                                            <p:fltVal val="0"/>
                                          </p:val>
                                        </p:tav>
                                      </p:tavLst>
                                    </p:anim>
                                    <p:anim calcmode="lin" valueType="num">
                                      <p:cBhvr>
                                        <p:cTn id="158" dur="500"/>
                                        <p:tgtEl>
                                          <p:spTgt spid="34"/>
                                        </p:tgtEl>
                                        <p:attrNameLst>
                                          <p:attrName>ppt_h</p:attrName>
                                        </p:attrNameLst>
                                      </p:cBhvr>
                                      <p:tavLst>
                                        <p:tav tm="0">
                                          <p:val>
                                            <p:strVal val="ppt_h"/>
                                          </p:val>
                                        </p:tav>
                                        <p:tav tm="100000">
                                          <p:val>
                                            <p:strVal val="ppt_h"/>
                                          </p:val>
                                        </p:tav>
                                      </p:tavLst>
                                    </p:anim>
                                    <p:set>
                                      <p:cBhvr>
                                        <p:cTn id="15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60" restart="whenNotActive" fill="hold" evtFilter="cancelBubble" nodeType="interactiveSeq">
                <p:stCondLst>
                  <p:cond evt="onClick" delay="0">
                    <p:tgtEl>
                      <p:spTgt spid="26"/>
                    </p:tgtEl>
                  </p:cond>
                </p:stCondLst>
                <p:endSync evt="end" delay="0">
                  <p:rtn val="all"/>
                </p:endSync>
                <p:childTnLst>
                  <p:par>
                    <p:cTn id="161" fill="hold">
                      <p:stCondLst>
                        <p:cond delay="0"/>
                      </p:stCondLst>
                      <p:childTnLst>
                        <p:par>
                          <p:cTn id="162" fill="hold">
                            <p:stCondLst>
                              <p:cond delay="0"/>
                            </p:stCondLst>
                            <p:childTnLst>
                              <p:par>
                                <p:cTn id="163" presetID="17" presetClass="entr" presetSubtype="10" fill="hold" nodeType="clickEffect">
                                  <p:stCondLst>
                                    <p:cond delay="0"/>
                                  </p:stCondLst>
                                  <p:childTnLst>
                                    <p:set>
                                      <p:cBhvr>
                                        <p:cTn id="164" dur="1" fill="hold">
                                          <p:stCondLst>
                                            <p:cond delay="0"/>
                                          </p:stCondLst>
                                        </p:cTn>
                                        <p:tgtEl>
                                          <p:spTgt spid="19"/>
                                        </p:tgtEl>
                                        <p:attrNameLst>
                                          <p:attrName>style.visibility</p:attrName>
                                        </p:attrNameLst>
                                      </p:cBhvr>
                                      <p:to>
                                        <p:strVal val="visible"/>
                                      </p:to>
                                    </p:set>
                                    <p:anim calcmode="lin" valueType="num">
                                      <p:cBhvr>
                                        <p:cTn id="165" dur="500" fill="hold"/>
                                        <p:tgtEl>
                                          <p:spTgt spid="19"/>
                                        </p:tgtEl>
                                        <p:attrNameLst>
                                          <p:attrName>ppt_w</p:attrName>
                                        </p:attrNameLst>
                                      </p:cBhvr>
                                      <p:tavLst>
                                        <p:tav tm="0">
                                          <p:val>
                                            <p:fltVal val="0"/>
                                          </p:val>
                                        </p:tav>
                                        <p:tav tm="100000">
                                          <p:val>
                                            <p:strVal val="#ppt_w"/>
                                          </p:val>
                                        </p:tav>
                                      </p:tavLst>
                                    </p:anim>
                                    <p:anim calcmode="lin" valueType="num">
                                      <p:cBhvr>
                                        <p:cTn id="166"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67" fill="hold">
                      <p:stCondLst>
                        <p:cond delay="indefinite"/>
                      </p:stCondLst>
                      <p:childTnLst>
                        <p:par>
                          <p:cTn id="168" fill="hold">
                            <p:stCondLst>
                              <p:cond delay="0"/>
                            </p:stCondLst>
                            <p:childTnLst>
                              <p:par>
                                <p:cTn id="169" presetID="9" presetClass="entr" presetSubtype="0" fill="hold" grpId="0" nodeType="clickEffect">
                                  <p:stCondLst>
                                    <p:cond delay="0"/>
                                  </p:stCondLst>
                                  <p:childTnLst>
                                    <p:set>
                                      <p:cBhvr>
                                        <p:cTn id="170" dur="1" fill="hold">
                                          <p:stCondLst>
                                            <p:cond delay="0"/>
                                          </p:stCondLst>
                                        </p:cTn>
                                        <p:tgtEl>
                                          <p:spTgt spid="51"/>
                                        </p:tgtEl>
                                        <p:attrNameLst>
                                          <p:attrName>style.visibility</p:attrName>
                                        </p:attrNameLst>
                                      </p:cBhvr>
                                      <p:to>
                                        <p:strVal val="visible"/>
                                      </p:to>
                                    </p:set>
                                    <p:animEffect transition="in" filter="dissolve">
                                      <p:cBhvr>
                                        <p:cTn id="171" dur="500"/>
                                        <p:tgtEl>
                                          <p:spTgt spid="51"/>
                                        </p:tgtEl>
                                      </p:cBhvr>
                                    </p:animEffect>
                                  </p:childTnLst>
                                </p:cTn>
                              </p:par>
                              <p:par>
                                <p:cTn id="172" presetID="9" presetClass="entr" presetSubtype="0" fill="hold" grpId="0" nodeType="withEffect">
                                  <p:stCondLst>
                                    <p:cond delay="0"/>
                                  </p:stCondLst>
                                  <p:childTnLst>
                                    <p:set>
                                      <p:cBhvr>
                                        <p:cTn id="173" dur="1" fill="hold">
                                          <p:stCondLst>
                                            <p:cond delay="0"/>
                                          </p:stCondLst>
                                        </p:cTn>
                                        <p:tgtEl>
                                          <p:spTgt spid="49"/>
                                        </p:tgtEl>
                                        <p:attrNameLst>
                                          <p:attrName>style.visibility</p:attrName>
                                        </p:attrNameLst>
                                      </p:cBhvr>
                                      <p:to>
                                        <p:strVal val="visible"/>
                                      </p:to>
                                    </p:set>
                                    <p:animEffect transition="in" filter="dissolve">
                                      <p:cBhvr>
                                        <p:cTn id="174" dur="500"/>
                                        <p:tgtEl>
                                          <p:spTgt spid="49"/>
                                        </p:tgtEl>
                                      </p:cBhvr>
                                    </p:animEffect>
                                  </p:childTnLst>
                                </p:cTn>
                              </p:par>
                              <p:par>
                                <p:cTn id="175" presetID="9" presetClass="entr" presetSubtype="0" fill="hold" nodeType="withEffect">
                                  <p:stCondLst>
                                    <p:cond delay="0"/>
                                  </p:stCondLst>
                                  <p:childTnLst>
                                    <p:set>
                                      <p:cBhvr>
                                        <p:cTn id="176" dur="1" fill="hold">
                                          <p:stCondLst>
                                            <p:cond delay="0"/>
                                          </p:stCondLst>
                                        </p:cTn>
                                        <p:tgtEl>
                                          <p:spTgt spid="54"/>
                                        </p:tgtEl>
                                        <p:attrNameLst>
                                          <p:attrName>style.visibility</p:attrName>
                                        </p:attrNameLst>
                                      </p:cBhvr>
                                      <p:to>
                                        <p:strVal val="visible"/>
                                      </p:to>
                                    </p:set>
                                    <p:animEffect transition="in" filter="dissolve">
                                      <p:cBhvr>
                                        <p:cTn id="177" dur="500"/>
                                        <p:tgtEl>
                                          <p:spTgt spid="54"/>
                                        </p:tgtEl>
                                      </p:cBhvr>
                                    </p:animEffect>
                                  </p:childTnLst>
                                </p:cTn>
                              </p:par>
                            </p:childTnLst>
                          </p:cTn>
                        </p:par>
                      </p:childTnLst>
                    </p:cTn>
                  </p:par>
                  <p:par>
                    <p:cTn id="178" fill="hold">
                      <p:stCondLst>
                        <p:cond delay="indefinite"/>
                      </p:stCondLst>
                      <p:childTnLst>
                        <p:par>
                          <p:cTn id="179" fill="hold">
                            <p:stCondLst>
                              <p:cond delay="0"/>
                            </p:stCondLst>
                            <p:childTnLst>
                              <p:par>
                                <p:cTn id="180" presetID="17" presetClass="exit" presetSubtype="10" fill="hold" nodeType="clickEffect">
                                  <p:stCondLst>
                                    <p:cond delay="0"/>
                                  </p:stCondLst>
                                  <p:childTnLst>
                                    <p:anim calcmode="lin" valueType="num">
                                      <p:cBhvr>
                                        <p:cTn id="181" dur="500"/>
                                        <p:tgtEl>
                                          <p:spTgt spid="19"/>
                                        </p:tgtEl>
                                        <p:attrNameLst>
                                          <p:attrName>ppt_w</p:attrName>
                                        </p:attrNameLst>
                                      </p:cBhvr>
                                      <p:tavLst>
                                        <p:tav tm="0">
                                          <p:val>
                                            <p:strVal val="ppt_w"/>
                                          </p:val>
                                        </p:tav>
                                        <p:tav tm="100000">
                                          <p:val>
                                            <p:fltVal val="0"/>
                                          </p:val>
                                        </p:tav>
                                      </p:tavLst>
                                    </p:anim>
                                    <p:anim calcmode="lin" valueType="num">
                                      <p:cBhvr>
                                        <p:cTn id="182" dur="500"/>
                                        <p:tgtEl>
                                          <p:spTgt spid="19"/>
                                        </p:tgtEl>
                                        <p:attrNameLst>
                                          <p:attrName>ppt_h</p:attrName>
                                        </p:attrNameLst>
                                      </p:cBhvr>
                                      <p:tavLst>
                                        <p:tav tm="0">
                                          <p:val>
                                            <p:strVal val="ppt_h"/>
                                          </p:val>
                                        </p:tav>
                                        <p:tav tm="100000">
                                          <p:val>
                                            <p:strVal val="ppt_h"/>
                                          </p:val>
                                        </p:tav>
                                      </p:tavLst>
                                    </p:anim>
                                    <p:set>
                                      <p:cBhvr>
                                        <p:cTn id="183" dur="1" fill="hold">
                                          <p:stCondLst>
                                            <p:cond delay="499"/>
                                          </p:stCondLst>
                                        </p:cTn>
                                        <p:tgtEl>
                                          <p:spTgt spid="19"/>
                                        </p:tgtEl>
                                        <p:attrNameLst>
                                          <p:attrName>style.visibility</p:attrName>
                                        </p:attrNameLst>
                                      </p:cBhvr>
                                      <p:to>
                                        <p:strVal val="hidden"/>
                                      </p:to>
                                    </p:set>
                                  </p:childTnLst>
                                </p:cTn>
                              </p:par>
                              <p:par>
                                <p:cTn id="184" presetID="9" presetClass="exit" presetSubtype="0" fill="hold" grpId="1" nodeType="withEffect">
                                  <p:stCondLst>
                                    <p:cond delay="0"/>
                                  </p:stCondLst>
                                  <p:childTnLst>
                                    <p:animEffect transition="out" filter="dissolve">
                                      <p:cBhvr>
                                        <p:cTn id="185" dur="500"/>
                                        <p:tgtEl>
                                          <p:spTgt spid="49"/>
                                        </p:tgtEl>
                                      </p:cBhvr>
                                    </p:animEffect>
                                    <p:set>
                                      <p:cBhvr>
                                        <p:cTn id="186" dur="1" fill="hold">
                                          <p:stCondLst>
                                            <p:cond delay="499"/>
                                          </p:stCondLst>
                                        </p:cTn>
                                        <p:tgtEl>
                                          <p:spTgt spid="49"/>
                                        </p:tgtEl>
                                        <p:attrNameLst>
                                          <p:attrName>style.visibility</p:attrName>
                                        </p:attrNameLst>
                                      </p:cBhvr>
                                      <p:to>
                                        <p:strVal val="hidden"/>
                                      </p:to>
                                    </p:set>
                                  </p:childTnLst>
                                </p:cTn>
                              </p:par>
                              <p:par>
                                <p:cTn id="187" presetID="9" presetClass="exit" presetSubtype="0" fill="hold" grpId="1" nodeType="withEffect">
                                  <p:stCondLst>
                                    <p:cond delay="0"/>
                                  </p:stCondLst>
                                  <p:childTnLst>
                                    <p:animEffect transition="out" filter="dissolve">
                                      <p:cBhvr>
                                        <p:cTn id="188" dur="500"/>
                                        <p:tgtEl>
                                          <p:spTgt spid="51"/>
                                        </p:tgtEl>
                                      </p:cBhvr>
                                    </p:animEffect>
                                    <p:set>
                                      <p:cBhvr>
                                        <p:cTn id="189" dur="1" fill="hold">
                                          <p:stCondLst>
                                            <p:cond delay="499"/>
                                          </p:stCondLst>
                                        </p:cTn>
                                        <p:tgtEl>
                                          <p:spTgt spid="51"/>
                                        </p:tgtEl>
                                        <p:attrNameLst>
                                          <p:attrName>style.visibility</p:attrName>
                                        </p:attrNameLst>
                                      </p:cBhvr>
                                      <p:to>
                                        <p:strVal val="hidden"/>
                                      </p:to>
                                    </p:set>
                                  </p:childTnLst>
                                </p:cTn>
                              </p:par>
                              <p:par>
                                <p:cTn id="190" presetID="9" presetClass="exit" presetSubtype="0" fill="hold" nodeType="withEffect">
                                  <p:stCondLst>
                                    <p:cond delay="0"/>
                                  </p:stCondLst>
                                  <p:childTnLst>
                                    <p:animEffect transition="out" filter="dissolve">
                                      <p:cBhvr>
                                        <p:cTn id="191" dur="500"/>
                                        <p:tgtEl>
                                          <p:spTgt spid="54"/>
                                        </p:tgtEl>
                                      </p:cBhvr>
                                    </p:animEffect>
                                    <p:set>
                                      <p:cBhvr>
                                        <p:cTn id="192"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93" restart="whenNotActive" fill="hold" evtFilter="cancelBubble" nodeType="interactiveSeq">
                <p:stCondLst>
                  <p:cond evt="onClick" delay="0">
                    <p:tgtEl>
                      <p:spTgt spid="41"/>
                    </p:tgtEl>
                  </p:cond>
                </p:stCondLst>
                <p:endSync evt="end" delay="0">
                  <p:rtn val="all"/>
                </p:endSync>
                <p:childTnLst>
                  <p:par>
                    <p:cTn id="194" fill="hold">
                      <p:stCondLst>
                        <p:cond delay="0"/>
                      </p:stCondLst>
                      <p:childTnLst>
                        <p:par>
                          <p:cTn id="195" fill="hold">
                            <p:stCondLst>
                              <p:cond delay="0"/>
                            </p:stCondLst>
                            <p:childTnLst>
                              <p:par>
                                <p:cTn id="196" presetID="17" presetClass="entr" presetSubtype="10" fill="hold" grpId="1" nodeType="clickEffect">
                                  <p:stCondLst>
                                    <p:cond delay="0"/>
                                  </p:stCondLst>
                                  <p:childTnLst>
                                    <p:set>
                                      <p:cBhvr>
                                        <p:cTn id="197" dur="1" fill="hold">
                                          <p:stCondLst>
                                            <p:cond delay="0"/>
                                          </p:stCondLst>
                                        </p:cTn>
                                        <p:tgtEl>
                                          <p:spTgt spid="42"/>
                                        </p:tgtEl>
                                        <p:attrNameLst>
                                          <p:attrName>style.visibility</p:attrName>
                                        </p:attrNameLst>
                                      </p:cBhvr>
                                      <p:to>
                                        <p:strVal val="visible"/>
                                      </p:to>
                                    </p:set>
                                    <p:anim calcmode="lin" valueType="num">
                                      <p:cBhvr>
                                        <p:cTn id="198" dur="500" fill="hold"/>
                                        <p:tgtEl>
                                          <p:spTgt spid="42"/>
                                        </p:tgtEl>
                                        <p:attrNameLst>
                                          <p:attrName>ppt_w</p:attrName>
                                        </p:attrNameLst>
                                      </p:cBhvr>
                                      <p:tavLst>
                                        <p:tav tm="0">
                                          <p:val>
                                            <p:fltVal val="0"/>
                                          </p:val>
                                        </p:tav>
                                        <p:tav tm="100000">
                                          <p:val>
                                            <p:strVal val="#ppt_w"/>
                                          </p:val>
                                        </p:tav>
                                      </p:tavLst>
                                    </p:anim>
                                    <p:anim calcmode="lin" valueType="num">
                                      <p:cBhvr>
                                        <p:cTn id="199" dur="5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200" fill="hold">
                      <p:stCondLst>
                        <p:cond delay="indefinite"/>
                      </p:stCondLst>
                      <p:childTnLst>
                        <p:par>
                          <p:cTn id="201" fill="hold">
                            <p:stCondLst>
                              <p:cond delay="0"/>
                            </p:stCondLst>
                            <p:childTnLst>
                              <p:par>
                                <p:cTn id="202" presetID="17" presetClass="exit" presetSubtype="10" fill="hold" grpId="0" nodeType="clickEffect">
                                  <p:stCondLst>
                                    <p:cond delay="0"/>
                                  </p:stCondLst>
                                  <p:childTnLst>
                                    <p:anim calcmode="lin" valueType="num">
                                      <p:cBhvr>
                                        <p:cTn id="203" dur="500"/>
                                        <p:tgtEl>
                                          <p:spTgt spid="42"/>
                                        </p:tgtEl>
                                        <p:attrNameLst>
                                          <p:attrName>ppt_w</p:attrName>
                                        </p:attrNameLst>
                                      </p:cBhvr>
                                      <p:tavLst>
                                        <p:tav tm="0">
                                          <p:val>
                                            <p:strVal val="ppt_w"/>
                                          </p:val>
                                        </p:tav>
                                        <p:tav tm="100000">
                                          <p:val>
                                            <p:fltVal val="0"/>
                                          </p:val>
                                        </p:tav>
                                      </p:tavLst>
                                    </p:anim>
                                    <p:anim calcmode="lin" valueType="num">
                                      <p:cBhvr>
                                        <p:cTn id="204" dur="500"/>
                                        <p:tgtEl>
                                          <p:spTgt spid="42"/>
                                        </p:tgtEl>
                                        <p:attrNameLst>
                                          <p:attrName>ppt_h</p:attrName>
                                        </p:attrNameLst>
                                      </p:cBhvr>
                                      <p:tavLst>
                                        <p:tav tm="0">
                                          <p:val>
                                            <p:strVal val="ppt_h"/>
                                          </p:val>
                                        </p:tav>
                                        <p:tav tm="100000">
                                          <p:val>
                                            <p:strVal val="ppt_h"/>
                                          </p:val>
                                        </p:tav>
                                      </p:tavLst>
                                    </p:anim>
                                    <p:set>
                                      <p:cBhvr>
                                        <p:cTn id="205"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06" restart="whenNotActive" fill="hold" evtFilter="cancelBubble" nodeType="interactiveSeq">
                <p:stCondLst>
                  <p:cond evt="onClick" delay="0">
                    <p:tgtEl>
                      <p:spTgt spid="44"/>
                    </p:tgtEl>
                  </p:cond>
                </p:stCondLst>
                <p:endSync evt="end" delay="0">
                  <p:rtn val="all"/>
                </p:endSync>
                <p:childTnLst>
                  <p:par>
                    <p:cTn id="207" fill="hold">
                      <p:stCondLst>
                        <p:cond delay="0"/>
                      </p:stCondLst>
                      <p:childTnLst>
                        <p:par>
                          <p:cTn id="208" fill="hold">
                            <p:stCondLst>
                              <p:cond delay="0"/>
                            </p:stCondLst>
                            <p:childTnLst>
                              <p:par>
                                <p:cTn id="209" presetID="17" presetClass="entr" presetSubtype="10" fill="hold" grpId="1" nodeType="clickEffect">
                                  <p:stCondLst>
                                    <p:cond delay="0"/>
                                  </p:stCondLst>
                                  <p:childTnLst>
                                    <p:set>
                                      <p:cBhvr>
                                        <p:cTn id="210" dur="1" fill="hold">
                                          <p:stCondLst>
                                            <p:cond delay="0"/>
                                          </p:stCondLst>
                                        </p:cTn>
                                        <p:tgtEl>
                                          <p:spTgt spid="46"/>
                                        </p:tgtEl>
                                        <p:attrNameLst>
                                          <p:attrName>style.visibility</p:attrName>
                                        </p:attrNameLst>
                                      </p:cBhvr>
                                      <p:to>
                                        <p:strVal val="visible"/>
                                      </p:to>
                                    </p:set>
                                    <p:anim calcmode="lin" valueType="num">
                                      <p:cBhvr>
                                        <p:cTn id="211" dur="500" fill="hold"/>
                                        <p:tgtEl>
                                          <p:spTgt spid="46"/>
                                        </p:tgtEl>
                                        <p:attrNameLst>
                                          <p:attrName>ppt_w</p:attrName>
                                        </p:attrNameLst>
                                      </p:cBhvr>
                                      <p:tavLst>
                                        <p:tav tm="0">
                                          <p:val>
                                            <p:fltVal val="0"/>
                                          </p:val>
                                        </p:tav>
                                        <p:tav tm="100000">
                                          <p:val>
                                            <p:strVal val="#ppt_w"/>
                                          </p:val>
                                        </p:tav>
                                      </p:tavLst>
                                    </p:anim>
                                    <p:anim calcmode="lin" valueType="num">
                                      <p:cBhvr>
                                        <p:cTn id="212" dur="5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213" fill="hold">
                      <p:stCondLst>
                        <p:cond delay="indefinite"/>
                      </p:stCondLst>
                      <p:childTnLst>
                        <p:par>
                          <p:cTn id="214" fill="hold">
                            <p:stCondLst>
                              <p:cond delay="0"/>
                            </p:stCondLst>
                            <p:childTnLst>
                              <p:par>
                                <p:cTn id="215" presetID="17" presetClass="exit" presetSubtype="10" fill="hold" grpId="0" nodeType="clickEffect">
                                  <p:stCondLst>
                                    <p:cond delay="0"/>
                                  </p:stCondLst>
                                  <p:childTnLst>
                                    <p:anim calcmode="lin" valueType="num">
                                      <p:cBhvr>
                                        <p:cTn id="216" dur="500"/>
                                        <p:tgtEl>
                                          <p:spTgt spid="46"/>
                                        </p:tgtEl>
                                        <p:attrNameLst>
                                          <p:attrName>ppt_w</p:attrName>
                                        </p:attrNameLst>
                                      </p:cBhvr>
                                      <p:tavLst>
                                        <p:tav tm="0">
                                          <p:val>
                                            <p:strVal val="ppt_w"/>
                                          </p:val>
                                        </p:tav>
                                        <p:tav tm="100000">
                                          <p:val>
                                            <p:fltVal val="0"/>
                                          </p:val>
                                        </p:tav>
                                      </p:tavLst>
                                    </p:anim>
                                    <p:anim calcmode="lin" valueType="num">
                                      <p:cBhvr>
                                        <p:cTn id="217" dur="500"/>
                                        <p:tgtEl>
                                          <p:spTgt spid="46"/>
                                        </p:tgtEl>
                                        <p:attrNameLst>
                                          <p:attrName>ppt_h</p:attrName>
                                        </p:attrNameLst>
                                      </p:cBhvr>
                                      <p:tavLst>
                                        <p:tav tm="0">
                                          <p:val>
                                            <p:strVal val="ppt_h"/>
                                          </p:val>
                                        </p:tav>
                                        <p:tav tm="100000">
                                          <p:val>
                                            <p:strVal val="ppt_h"/>
                                          </p:val>
                                        </p:tav>
                                      </p:tavLst>
                                    </p:anim>
                                    <p:set>
                                      <p:cBhvr>
                                        <p:cTn id="218"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19" restart="whenNotActive" fill="hold" evtFilter="cancelBubble" nodeType="interactiveSeq">
                <p:stCondLst>
                  <p:cond evt="onClick" delay="0">
                    <p:tgtEl>
                      <p:spTgt spid="47"/>
                    </p:tgtEl>
                  </p:cond>
                </p:stCondLst>
                <p:endSync evt="end" delay="0">
                  <p:rtn val="all"/>
                </p:endSync>
                <p:childTnLst>
                  <p:par>
                    <p:cTn id="220" fill="hold">
                      <p:stCondLst>
                        <p:cond delay="0"/>
                      </p:stCondLst>
                      <p:childTnLst>
                        <p:par>
                          <p:cTn id="221" fill="hold">
                            <p:stCondLst>
                              <p:cond delay="0"/>
                            </p:stCondLst>
                            <p:childTnLst>
                              <p:par>
                                <p:cTn id="222" presetID="17" presetClass="entr" presetSubtype="10" fill="hold" grpId="2" nodeType="clickEffect">
                                  <p:stCondLst>
                                    <p:cond delay="0"/>
                                  </p:stCondLst>
                                  <p:childTnLst>
                                    <p:set>
                                      <p:cBhvr>
                                        <p:cTn id="223" dur="1" fill="hold">
                                          <p:stCondLst>
                                            <p:cond delay="0"/>
                                          </p:stCondLst>
                                        </p:cTn>
                                        <p:tgtEl>
                                          <p:spTgt spid="46"/>
                                        </p:tgtEl>
                                        <p:attrNameLst>
                                          <p:attrName>style.visibility</p:attrName>
                                        </p:attrNameLst>
                                      </p:cBhvr>
                                      <p:to>
                                        <p:strVal val="visible"/>
                                      </p:to>
                                    </p:set>
                                    <p:anim calcmode="lin" valueType="num">
                                      <p:cBhvr>
                                        <p:cTn id="224" dur="500" fill="hold"/>
                                        <p:tgtEl>
                                          <p:spTgt spid="46"/>
                                        </p:tgtEl>
                                        <p:attrNameLst>
                                          <p:attrName>ppt_w</p:attrName>
                                        </p:attrNameLst>
                                      </p:cBhvr>
                                      <p:tavLst>
                                        <p:tav tm="0">
                                          <p:val>
                                            <p:fltVal val="0"/>
                                          </p:val>
                                        </p:tav>
                                        <p:tav tm="100000">
                                          <p:val>
                                            <p:strVal val="#ppt_w"/>
                                          </p:val>
                                        </p:tav>
                                      </p:tavLst>
                                    </p:anim>
                                    <p:anim calcmode="lin" valueType="num">
                                      <p:cBhvr>
                                        <p:cTn id="225" dur="5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226" fill="hold">
                      <p:stCondLst>
                        <p:cond delay="indefinite"/>
                      </p:stCondLst>
                      <p:childTnLst>
                        <p:par>
                          <p:cTn id="227" fill="hold">
                            <p:stCondLst>
                              <p:cond delay="0"/>
                            </p:stCondLst>
                            <p:childTnLst>
                              <p:par>
                                <p:cTn id="228" presetID="17" presetClass="exit" presetSubtype="10" fill="hold" grpId="3" nodeType="clickEffect">
                                  <p:stCondLst>
                                    <p:cond delay="0"/>
                                  </p:stCondLst>
                                  <p:childTnLst>
                                    <p:anim calcmode="lin" valueType="num">
                                      <p:cBhvr>
                                        <p:cTn id="229" dur="500"/>
                                        <p:tgtEl>
                                          <p:spTgt spid="46"/>
                                        </p:tgtEl>
                                        <p:attrNameLst>
                                          <p:attrName>ppt_w</p:attrName>
                                        </p:attrNameLst>
                                      </p:cBhvr>
                                      <p:tavLst>
                                        <p:tav tm="0">
                                          <p:val>
                                            <p:strVal val="ppt_w"/>
                                          </p:val>
                                        </p:tav>
                                        <p:tav tm="100000">
                                          <p:val>
                                            <p:fltVal val="0"/>
                                          </p:val>
                                        </p:tav>
                                      </p:tavLst>
                                    </p:anim>
                                    <p:anim calcmode="lin" valueType="num">
                                      <p:cBhvr>
                                        <p:cTn id="230" dur="500"/>
                                        <p:tgtEl>
                                          <p:spTgt spid="46"/>
                                        </p:tgtEl>
                                        <p:attrNameLst>
                                          <p:attrName>ppt_h</p:attrName>
                                        </p:attrNameLst>
                                      </p:cBhvr>
                                      <p:tavLst>
                                        <p:tav tm="0">
                                          <p:val>
                                            <p:strVal val="ppt_h"/>
                                          </p:val>
                                        </p:tav>
                                        <p:tav tm="100000">
                                          <p:val>
                                            <p:strVal val="ppt_h"/>
                                          </p:val>
                                        </p:tav>
                                      </p:tavLst>
                                    </p:anim>
                                    <p:set>
                                      <p:cBhvr>
                                        <p:cTn id="231"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232" restart="whenNotActive" fill="hold" evtFilter="cancelBubble" nodeType="interactiveSeq">
                <p:stCondLst>
                  <p:cond evt="onClick" delay="0">
                    <p:tgtEl>
                      <p:spTgt spid="49"/>
                    </p:tgtEl>
                  </p:cond>
                </p:stCondLst>
                <p:endSync evt="end" delay="0">
                  <p:rtn val="all"/>
                </p:endSync>
                <p:childTnLst>
                  <p:par>
                    <p:cTn id="233" fill="hold">
                      <p:stCondLst>
                        <p:cond delay="0"/>
                      </p:stCondLst>
                      <p:childTnLst>
                        <p:par>
                          <p:cTn id="234" fill="hold">
                            <p:stCondLst>
                              <p:cond delay="0"/>
                            </p:stCondLst>
                            <p:childTnLst>
                              <p:par>
                                <p:cTn id="235" presetID="17" presetClass="entr" presetSubtype="10" fill="hold" grpId="1" nodeType="clickEffect">
                                  <p:stCondLst>
                                    <p:cond delay="0"/>
                                  </p:stCondLst>
                                  <p:childTnLst>
                                    <p:set>
                                      <p:cBhvr>
                                        <p:cTn id="236" dur="1" fill="hold">
                                          <p:stCondLst>
                                            <p:cond delay="0"/>
                                          </p:stCondLst>
                                        </p:cTn>
                                        <p:tgtEl>
                                          <p:spTgt spid="50"/>
                                        </p:tgtEl>
                                        <p:attrNameLst>
                                          <p:attrName>style.visibility</p:attrName>
                                        </p:attrNameLst>
                                      </p:cBhvr>
                                      <p:to>
                                        <p:strVal val="visible"/>
                                      </p:to>
                                    </p:set>
                                    <p:anim calcmode="lin" valueType="num">
                                      <p:cBhvr>
                                        <p:cTn id="237" dur="500" fill="hold"/>
                                        <p:tgtEl>
                                          <p:spTgt spid="50"/>
                                        </p:tgtEl>
                                        <p:attrNameLst>
                                          <p:attrName>ppt_w</p:attrName>
                                        </p:attrNameLst>
                                      </p:cBhvr>
                                      <p:tavLst>
                                        <p:tav tm="0">
                                          <p:val>
                                            <p:fltVal val="0"/>
                                          </p:val>
                                        </p:tav>
                                        <p:tav tm="100000">
                                          <p:val>
                                            <p:strVal val="#ppt_w"/>
                                          </p:val>
                                        </p:tav>
                                      </p:tavLst>
                                    </p:anim>
                                    <p:anim calcmode="lin" valueType="num">
                                      <p:cBhvr>
                                        <p:cTn id="238" dur="500" fill="hold"/>
                                        <p:tgtEl>
                                          <p:spTgt spid="50"/>
                                        </p:tgtEl>
                                        <p:attrNameLst>
                                          <p:attrName>ppt_h</p:attrName>
                                        </p:attrNameLst>
                                      </p:cBhvr>
                                      <p:tavLst>
                                        <p:tav tm="0">
                                          <p:val>
                                            <p:strVal val="#ppt_h"/>
                                          </p:val>
                                        </p:tav>
                                        <p:tav tm="100000">
                                          <p:val>
                                            <p:strVal val="#ppt_h"/>
                                          </p:val>
                                        </p:tav>
                                      </p:tavLst>
                                    </p:anim>
                                  </p:childTnLst>
                                </p:cTn>
                              </p:par>
                            </p:childTnLst>
                          </p:cTn>
                        </p:par>
                      </p:childTnLst>
                    </p:cTn>
                  </p:par>
                  <p:par>
                    <p:cTn id="239" fill="hold">
                      <p:stCondLst>
                        <p:cond delay="indefinite"/>
                      </p:stCondLst>
                      <p:childTnLst>
                        <p:par>
                          <p:cTn id="240" fill="hold">
                            <p:stCondLst>
                              <p:cond delay="0"/>
                            </p:stCondLst>
                            <p:childTnLst>
                              <p:par>
                                <p:cTn id="241" presetID="17" presetClass="exit" presetSubtype="10" fill="hold" grpId="0" nodeType="clickEffect">
                                  <p:stCondLst>
                                    <p:cond delay="0"/>
                                  </p:stCondLst>
                                  <p:childTnLst>
                                    <p:anim calcmode="lin" valueType="num">
                                      <p:cBhvr>
                                        <p:cTn id="242" dur="500"/>
                                        <p:tgtEl>
                                          <p:spTgt spid="50"/>
                                        </p:tgtEl>
                                        <p:attrNameLst>
                                          <p:attrName>ppt_w</p:attrName>
                                        </p:attrNameLst>
                                      </p:cBhvr>
                                      <p:tavLst>
                                        <p:tav tm="0">
                                          <p:val>
                                            <p:strVal val="ppt_w"/>
                                          </p:val>
                                        </p:tav>
                                        <p:tav tm="100000">
                                          <p:val>
                                            <p:fltVal val="0"/>
                                          </p:val>
                                        </p:tav>
                                      </p:tavLst>
                                    </p:anim>
                                    <p:anim calcmode="lin" valueType="num">
                                      <p:cBhvr>
                                        <p:cTn id="243" dur="500"/>
                                        <p:tgtEl>
                                          <p:spTgt spid="50"/>
                                        </p:tgtEl>
                                        <p:attrNameLst>
                                          <p:attrName>ppt_h</p:attrName>
                                        </p:attrNameLst>
                                      </p:cBhvr>
                                      <p:tavLst>
                                        <p:tav tm="0">
                                          <p:val>
                                            <p:strVal val="ppt_h"/>
                                          </p:val>
                                        </p:tav>
                                        <p:tav tm="100000">
                                          <p:val>
                                            <p:strVal val="ppt_h"/>
                                          </p:val>
                                        </p:tav>
                                      </p:tavLst>
                                    </p:anim>
                                    <p:set>
                                      <p:cBhvr>
                                        <p:cTn id="244"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245" restart="whenNotActive" fill="hold" evtFilter="cancelBubble" nodeType="interactiveSeq">
                <p:stCondLst>
                  <p:cond evt="onClick" delay="0">
                    <p:tgtEl>
                      <p:spTgt spid="51"/>
                    </p:tgtEl>
                  </p:cond>
                </p:stCondLst>
                <p:endSync evt="end" delay="0">
                  <p:rtn val="all"/>
                </p:endSync>
                <p:childTnLst>
                  <p:par>
                    <p:cTn id="246" fill="hold">
                      <p:stCondLst>
                        <p:cond delay="0"/>
                      </p:stCondLst>
                      <p:childTnLst>
                        <p:par>
                          <p:cTn id="247" fill="hold">
                            <p:stCondLst>
                              <p:cond delay="0"/>
                            </p:stCondLst>
                            <p:childTnLst>
                              <p:par>
                                <p:cTn id="248" presetID="17" presetClass="entr" presetSubtype="10" fill="hold" grpId="1" nodeType="clickEffect">
                                  <p:stCondLst>
                                    <p:cond delay="0"/>
                                  </p:stCondLst>
                                  <p:childTnLst>
                                    <p:set>
                                      <p:cBhvr>
                                        <p:cTn id="249" dur="1" fill="hold">
                                          <p:stCondLst>
                                            <p:cond delay="0"/>
                                          </p:stCondLst>
                                        </p:cTn>
                                        <p:tgtEl>
                                          <p:spTgt spid="52"/>
                                        </p:tgtEl>
                                        <p:attrNameLst>
                                          <p:attrName>style.visibility</p:attrName>
                                        </p:attrNameLst>
                                      </p:cBhvr>
                                      <p:to>
                                        <p:strVal val="visible"/>
                                      </p:to>
                                    </p:set>
                                    <p:anim calcmode="lin" valueType="num">
                                      <p:cBhvr>
                                        <p:cTn id="250" dur="500" fill="hold"/>
                                        <p:tgtEl>
                                          <p:spTgt spid="52"/>
                                        </p:tgtEl>
                                        <p:attrNameLst>
                                          <p:attrName>ppt_w</p:attrName>
                                        </p:attrNameLst>
                                      </p:cBhvr>
                                      <p:tavLst>
                                        <p:tav tm="0">
                                          <p:val>
                                            <p:fltVal val="0"/>
                                          </p:val>
                                        </p:tav>
                                        <p:tav tm="100000">
                                          <p:val>
                                            <p:strVal val="#ppt_w"/>
                                          </p:val>
                                        </p:tav>
                                      </p:tavLst>
                                    </p:anim>
                                    <p:anim calcmode="lin" valueType="num">
                                      <p:cBhvr>
                                        <p:cTn id="251" dur="500" fill="hold"/>
                                        <p:tgtEl>
                                          <p:spTgt spid="52"/>
                                        </p:tgtEl>
                                        <p:attrNameLst>
                                          <p:attrName>ppt_h</p:attrName>
                                        </p:attrNameLst>
                                      </p:cBhvr>
                                      <p:tavLst>
                                        <p:tav tm="0">
                                          <p:val>
                                            <p:strVal val="#ppt_h"/>
                                          </p:val>
                                        </p:tav>
                                        <p:tav tm="100000">
                                          <p:val>
                                            <p:strVal val="#ppt_h"/>
                                          </p:val>
                                        </p:tav>
                                      </p:tavLst>
                                    </p:anim>
                                  </p:childTnLst>
                                </p:cTn>
                              </p:par>
                            </p:childTnLst>
                          </p:cTn>
                        </p:par>
                      </p:childTnLst>
                    </p:cTn>
                  </p:par>
                  <p:par>
                    <p:cTn id="252" fill="hold">
                      <p:stCondLst>
                        <p:cond delay="indefinite"/>
                      </p:stCondLst>
                      <p:childTnLst>
                        <p:par>
                          <p:cTn id="253" fill="hold">
                            <p:stCondLst>
                              <p:cond delay="0"/>
                            </p:stCondLst>
                            <p:childTnLst>
                              <p:par>
                                <p:cTn id="254" presetID="17" presetClass="exit" presetSubtype="10" fill="hold" grpId="0" nodeType="clickEffect">
                                  <p:stCondLst>
                                    <p:cond delay="0"/>
                                  </p:stCondLst>
                                  <p:childTnLst>
                                    <p:anim calcmode="lin" valueType="num">
                                      <p:cBhvr>
                                        <p:cTn id="255" dur="500"/>
                                        <p:tgtEl>
                                          <p:spTgt spid="52"/>
                                        </p:tgtEl>
                                        <p:attrNameLst>
                                          <p:attrName>ppt_w</p:attrName>
                                        </p:attrNameLst>
                                      </p:cBhvr>
                                      <p:tavLst>
                                        <p:tav tm="0">
                                          <p:val>
                                            <p:strVal val="ppt_w"/>
                                          </p:val>
                                        </p:tav>
                                        <p:tav tm="100000">
                                          <p:val>
                                            <p:fltVal val="0"/>
                                          </p:val>
                                        </p:tav>
                                      </p:tavLst>
                                    </p:anim>
                                    <p:anim calcmode="lin" valueType="num">
                                      <p:cBhvr>
                                        <p:cTn id="256" dur="500"/>
                                        <p:tgtEl>
                                          <p:spTgt spid="52"/>
                                        </p:tgtEl>
                                        <p:attrNameLst>
                                          <p:attrName>ppt_h</p:attrName>
                                        </p:attrNameLst>
                                      </p:cBhvr>
                                      <p:tavLst>
                                        <p:tav tm="0">
                                          <p:val>
                                            <p:strVal val="ppt_h"/>
                                          </p:val>
                                        </p:tav>
                                        <p:tav tm="100000">
                                          <p:val>
                                            <p:strVal val="ppt_h"/>
                                          </p:val>
                                        </p:tav>
                                      </p:tavLst>
                                    </p:anim>
                                    <p:set>
                                      <p:cBhvr>
                                        <p:cTn id="25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258" restart="whenNotActive" fill="hold" evtFilter="cancelBubble" nodeType="interactiveSeq">
                <p:stCondLst>
                  <p:cond evt="onClick" delay="0">
                    <p:tgtEl>
                      <p:spTgt spid="54"/>
                    </p:tgtEl>
                  </p:cond>
                </p:stCondLst>
                <p:endSync evt="end" delay="0">
                  <p:rtn val="all"/>
                </p:endSync>
                <p:childTnLst>
                  <p:par>
                    <p:cTn id="259" fill="hold">
                      <p:stCondLst>
                        <p:cond delay="0"/>
                      </p:stCondLst>
                      <p:childTnLst>
                        <p:par>
                          <p:cTn id="260" fill="hold">
                            <p:stCondLst>
                              <p:cond delay="0"/>
                            </p:stCondLst>
                            <p:childTnLst>
                              <p:par>
                                <p:cTn id="261" presetID="17" presetClass="entr" presetSubtype="10" fill="hold" grpId="1" nodeType="clickEffect">
                                  <p:stCondLst>
                                    <p:cond delay="0"/>
                                  </p:stCondLst>
                                  <p:childTnLst>
                                    <p:set>
                                      <p:cBhvr>
                                        <p:cTn id="262" dur="1" fill="hold">
                                          <p:stCondLst>
                                            <p:cond delay="0"/>
                                          </p:stCondLst>
                                        </p:cTn>
                                        <p:tgtEl>
                                          <p:spTgt spid="55"/>
                                        </p:tgtEl>
                                        <p:attrNameLst>
                                          <p:attrName>style.visibility</p:attrName>
                                        </p:attrNameLst>
                                      </p:cBhvr>
                                      <p:to>
                                        <p:strVal val="visible"/>
                                      </p:to>
                                    </p:set>
                                    <p:anim calcmode="lin" valueType="num">
                                      <p:cBhvr>
                                        <p:cTn id="263" dur="500" fill="hold"/>
                                        <p:tgtEl>
                                          <p:spTgt spid="55"/>
                                        </p:tgtEl>
                                        <p:attrNameLst>
                                          <p:attrName>ppt_w</p:attrName>
                                        </p:attrNameLst>
                                      </p:cBhvr>
                                      <p:tavLst>
                                        <p:tav tm="0">
                                          <p:val>
                                            <p:fltVal val="0"/>
                                          </p:val>
                                        </p:tav>
                                        <p:tav tm="100000">
                                          <p:val>
                                            <p:strVal val="#ppt_w"/>
                                          </p:val>
                                        </p:tav>
                                      </p:tavLst>
                                    </p:anim>
                                    <p:anim calcmode="lin" valueType="num">
                                      <p:cBhvr>
                                        <p:cTn id="264" dur="500" fill="hold"/>
                                        <p:tgtEl>
                                          <p:spTgt spid="55"/>
                                        </p:tgtEl>
                                        <p:attrNameLst>
                                          <p:attrName>ppt_h</p:attrName>
                                        </p:attrNameLst>
                                      </p:cBhvr>
                                      <p:tavLst>
                                        <p:tav tm="0">
                                          <p:val>
                                            <p:strVal val="#ppt_h"/>
                                          </p:val>
                                        </p:tav>
                                        <p:tav tm="100000">
                                          <p:val>
                                            <p:strVal val="#ppt_h"/>
                                          </p:val>
                                        </p:tav>
                                      </p:tavLst>
                                    </p:anim>
                                  </p:childTnLst>
                                </p:cTn>
                              </p:par>
                            </p:childTnLst>
                          </p:cTn>
                        </p:par>
                      </p:childTnLst>
                    </p:cTn>
                  </p:par>
                  <p:par>
                    <p:cTn id="265" fill="hold">
                      <p:stCondLst>
                        <p:cond delay="indefinite"/>
                      </p:stCondLst>
                      <p:childTnLst>
                        <p:par>
                          <p:cTn id="266" fill="hold">
                            <p:stCondLst>
                              <p:cond delay="0"/>
                            </p:stCondLst>
                            <p:childTnLst>
                              <p:par>
                                <p:cTn id="267" presetID="17" presetClass="exit" presetSubtype="10" fill="hold" grpId="0" nodeType="clickEffect">
                                  <p:stCondLst>
                                    <p:cond delay="0"/>
                                  </p:stCondLst>
                                  <p:childTnLst>
                                    <p:anim calcmode="lin" valueType="num">
                                      <p:cBhvr>
                                        <p:cTn id="268" dur="500"/>
                                        <p:tgtEl>
                                          <p:spTgt spid="55"/>
                                        </p:tgtEl>
                                        <p:attrNameLst>
                                          <p:attrName>ppt_w</p:attrName>
                                        </p:attrNameLst>
                                      </p:cBhvr>
                                      <p:tavLst>
                                        <p:tav tm="0">
                                          <p:val>
                                            <p:strVal val="ppt_w"/>
                                          </p:val>
                                        </p:tav>
                                        <p:tav tm="100000">
                                          <p:val>
                                            <p:fltVal val="0"/>
                                          </p:val>
                                        </p:tav>
                                      </p:tavLst>
                                    </p:anim>
                                    <p:anim calcmode="lin" valueType="num">
                                      <p:cBhvr>
                                        <p:cTn id="269" dur="500"/>
                                        <p:tgtEl>
                                          <p:spTgt spid="55"/>
                                        </p:tgtEl>
                                        <p:attrNameLst>
                                          <p:attrName>ppt_h</p:attrName>
                                        </p:attrNameLst>
                                      </p:cBhvr>
                                      <p:tavLst>
                                        <p:tav tm="0">
                                          <p:val>
                                            <p:strVal val="ppt_h"/>
                                          </p:val>
                                        </p:tav>
                                        <p:tav tm="100000">
                                          <p:val>
                                            <p:strVal val="ppt_h"/>
                                          </p:val>
                                        </p:tav>
                                      </p:tavLst>
                                    </p:anim>
                                    <p:set>
                                      <p:cBhvr>
                                        <p:cTn id="270"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4"/>
                  </p:tgtEl>
                </p:cond>
              </p:nextCondLst>
            </p:seq>
          </p:childTnLst>
        </p:cTn>
      </p:par>
    </p:tnLst>
    <p:bldLst>
      <p:bldP spid="40" grpId="0" animBg="1"/>
      <p:bldP spid="40" grpId="1" animBg="1"/>
      <p:bldP spid="22" grpId="0" animBg="1"/>
      <p:bldP spid="22" grpId="1" animBg="1"/>
      <p:bldP spid="45" grpId="0" animBg="1"/>
      <p:bldP spid="45" grpId="1" animBg="1"/>
      <p:bldP spid="28" grpId="0" animBg="1"/>
      <p:bldP spid="28" grpId="1" animBg="1"/>
      <p:bldP spid="32" grpId="0" animBg="1"/>
      <p:bldP spid="32" grpId="1" animBg="1"/>
      <p:bldP spid="34" grpId="0" animBg="1"/>
      <p:bldP spid="34" grpId="1" animBg="1"/>
      <p:bldP spid="41" grpId="0" animBg="1"/>
      <p:bldP spid="41" grpId="1" animBg="1"/>
      <p:bldP spid="42" grpId="0" animBg="1"/>
      <p:bldP spid="42" grpId="1" animBg="1"/>
      <p:bldP spid="46" grpId="0" animBg="1"/>
      <p:bldP spid="46" grpId="1" animBg="1"/>
      <p:bldP spid="46" grpId="2" animBg="1"/>
      <p:bldP spid="46" grpId="3" animBg="1"/>
      <p:bldP spid="49" grpId="0" animBg="1"/>
      <p:bldP spid="49" grpId="1" animBg="1"/>
      <p:bldP spid="50" grpId="0" animBg="1"/>
      <p:bldP spid="50" grpId="1" animBg="1"/>
      <p:bldP spid="51" grpId="0" animBg="1"/>
      <p:bldP spid="51" grpId="1" animBg="1"/>
      <p:bldP spid="52" grpId="0" animBg="1"/>
      <p:bldP spid="52" grpId="1" animBg="1"/>
      <p:bldP spid="55" grpId="0" animBg="1"/>
      <p:bldP spid="5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Title">
            <a:extLst>
              <a:ext uri="{FF2B5EF4-FFF2-40B4-BE49-F238E27FC236}">
                <a16:creationId xmlns="" xmlns:a16="http://schemas.microsoft.com/office/drawing/2014/main" id="{47DEAAD3-E48A-42BD-815E-B44781133552}"/>
              </a:ext>
            </a:extLst>
          </p:cNvPr>
          <p:cNvSpPr>
            <a:spLocks noGrp="1"/>
          </p:cNvSpPr>
          <p:nvPr>
            <p:ph type="body" sz="quarter" idx="11"/>
          </p:nvPr>
        </p:nvSpPr>
        <p:spPr/>
        <p:txBody>
          <a:bodyPr>
            <a:normAutofit lnSpcReduction="10000"/>
          </a:bodyPr>
          <a:lstStyle/>
          <a:p>
            <a:r>
              <a:rPr lang="en-AU" dirty="0"/>
              <a:t>Verification Methods in Part </a:t>
            </a:r>
            <a:r>
              <a:rPr lang="en-AU" dirty="0" smtClean="0"/>
              <a:t>H3 </a:t>
            </a:r>
            <a:r>
              <a:rPr lang="en-AU" dirty="0"/>
              <a:t>Fire </a:t>
            </a:r>
            <a:r>
              <a:rPr lang="en-AU" dirty="0" smtClean="0"/>
              <a:t>safety in Volume Two</a:t>
            </a:r>
            <a:endParaRPr lang="en-AU" dirty="0"/>
          </a:p>
        </p:txBody>
      </p:sp>
      <p:grpSp>
        <p:nvGrpSpPr>
          <p:cNvPr id="3" name="Reference information">
            <a:extLst>
              <a:ext uri="{FF2B5EF4-FFF2-40B4-BE49-F238E27FC236}">
                <a16:creationId xmlns="" xmlns:a16="http://schemas.microsoft.com/office/drawing/2014/main" id="{4463EC0F-6BF5-41D3-BC0B-E073B1911A04}"/>
              </a:ext>
            </a:extLst>
          </p:cNvPr>
          <p:cNvGrpSpPr/>
          <p:nvPr/>
        </p:nvGrpSpPr>
        <p:grpSpPr>
          <a:xfrm>
            <a:off x="334617" y="1895731"/>
            <a:ext cx="5082209" cy="4743605"/>
            <a:chOff x="334617" y="1895731"/>
            <a:chExt cx="5082209" cy="4743605"/>
          </a:xfrm>
        </p:grpSpPr>
        <p:sp>
          <p:nvSpPr>
            <p:cNvPr id="4" name="Reference text">
              <a:extLst>
                <a:ext uri="{FF2B5EF4-FFF2-40B4-BE49-F238E27FC236}">
                  <a16:creationId xmlns="" xmlns:a16="http://schemas.microsoft.com/office/drawing/2014/main" id="{9781E54B-53F2-426E-A03A-AB6E00BD2837}"/>
                </a:ext>
              </a:extLst>
            </p:cNvPr>
            <p:cNvSpPr/>
            <p:nvPr userDrawn="1"/>
          </p:nvSpPr>
          <p:spPr>
            <a:xfrm flipH="1">
              <a:off x="334617" y="1895731"/>
              <a:ext cx="5082209" cy="474360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00"/>
                </a:spcBef>
                <a:spcAft>
                  <a:spcPts val="200"/>
                </a:spcAft>
              </a:pPr>
              <a:r>
                <a:rPr lang="en-AU" sz="3200" dirty="0">
                  <a:solidFill>
                    <a:schemeClr val="tx1"/>
                  </a:solidFill>
                </a:rPr>
                <a:t>Which of </a:t>
              </a:r>
              <a:r>
                <a:rPr lang="en-AU" sz="3200" dirty="0" smtClean="0">
                  <a:solidFill>
                    <a:schemeClr val="tx1"/>
                  </a:solidFill>
                </a:rPr>
                <a:t>the </a:t>
              </a:r>
              <a:r>
                <a:rPr lang="en-AU" sz="3200" dirty="0">
                  <a:solidFill>
                    <a:schemeClr val="tx1"/>
                  </a:solidFill>
                </a:rPr>
                <a:t>Verification Methods in Part </a:t>
              </a:r>
              <a:r>
                <a:rPr lang="en-AU" sz="3200" dirty="0" smtClean="0">
                  <a:solidFill>
                    <a:schemeClr val="tx1"/>
                  </a:solidFill>
                </a:rPr>
                <a:t>H3 </a:t>
              </a:r>
              <a:r>
                <a:rPr lang="en-AU" sz="3200" dirty="0">
                  <a:solidFill>
                    <a:schemeClr val="tx1"/>
                  </a:solidFill>
                </a:rPr>
                <a:t>could you use in each of the following circumstances?</a:t>
              </a:r>
              <a:endParaRPr kumimoji="0" lang="en-AU" sz="3200" b="0" i="0" u="none" strike="noStrike" cap="none" spc="0" normalizeH="0" baseline="0" dirty="0">
                <a:ln>
                  <a:noFill/>
                </a:ln>
                <a:solidFill>
                  <a:schemeClr val="tx1"/>
                </a:solidFill>
                <a:effectLst/>
                <a:uFillTx/>
                <a:cs typeface="Arial" panose="020B0604020202020204" pitchFamily="34" charset="0"/>
                <a:sym typeface="Helvetica Light"/>
              </a:endParaRPr>
            </a:p>
            <a:p>
              <a:pPr marR="0" defTabSz="584200" rtl="0" fontAlgn="auto" latinLnBrk="1" hangingPunct="0">
                <a:lnSpc>
                  <a:spcPct val="100000"/>
                </a:lnSpc>
                <a:spcBef>
                  <a:spcPts val="0"/>
                </a:spcBef>
                <a:spcAft>
                  <a:spcPts val="0"/>
                </a:spcAft>
                <a:buClrTx/>
                <a:buSzTx/>
                <a:tabLst/>
              </a:pPr>
              <a:endParaRPr kumimoji="0" lang="en-AU" sz="32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Light"/>
              </a:endParaRPr>
            </a:p>
            <a:p>
              <a:pPr algn="ctr"/>
              <a:endParaRPr lang="en-AU" sz="3200" dirty="0">
                <a:latin typeface="Arial" panose="020B0604020202020204" pitchFamily="34" charset="0"/>
                <a:cs typeface="Arial" panose="020B0604020202020204" pitchFamily="34" charset="0"/>
              </a:endParaRPr>
            </a:p>
          </p:txBody>
        </p:sp>
        <p:cxnSp>
          <p:nvCxnSpPr>
            <p:cNvPr id="5" name="Dividing Line">
              <a:extLst>
                <a:ext uri="{FF2B5EF4-FFF2-40B4-BE49-F238E27FC236}">
                  <a16:creationId xmlns="" xmlns:a16="http://schemas.microsoft.com/office/drawing/2014/main" id="{EBF29A65-0AD9-4252-8CEA-88A2F6FAEFE4}"/>
                </a:ext>
              </a:extLst>
            </p:cNvPr>
            <p:cNvCxnSpPr>
              <a:cxnSpLocks/>
            </p:cNvCxnSpPr>
            <p:nvPr userDrawn="1"/>
          </p:nvCxnSpPr>
          <p:spPr>
            <a:xfrm>
              <a:off x="5364748" y="2009932"/>
              <a:ext cx="0" cy="430913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grpSp>
      <p:sp>
        <p:nvSpPr>
          <p:cNvPr id="6" name="Question 1 text">
            <a:extLst>
              <a:ext uri="{FF2B5EF4-FFF2-40B4-BE49-F238E27FC236}">
                <a16:creationId xmlns="" xmlns:a16="http://schemas.microsoft.com/office/drawing/2014/main" id="{88856C79-5303-4D75-BB53-9F26E4B414B8}"/>
              </a:ext>
            </a:extLst>
          </p:cNvPr>
          <p:cNvSpPr/>
          <p:nvPr/>
        </p:nvSpPr>
        <p:spPr>
          <a:xfrm flipH="1">
            <a:off x="6096000" y="1934161"/>
            <a:ext cx="5759544" cy="19708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49263" indent="-449263">
              <a:spcBef>
                <a:spcPts val="200"/>
              </a:spcBef>
              <a:spcAft>
                <a:spcPts val="200"/>
              </a:spcAft>
              <a:tabLst>
                <a:tab pos="449263" algn="l"/>
              </a:tabLst>
            </a:pPr>
            <a:r>
              <a:rPr lang="en-AU" sz="2800" dirty="0">
                <a:solidFill>
                  <a:schemeClr val="tx1"/>
                </a:solidFill>
              </a:rPr>
              <a:t>1. To verify compliance with requirements to avoid the spread of fire between buildings on adjoining allotments?</a:t>
            </a:r>
            <a:endParaRPr kumimoji="0" lang="en-AU" sz="28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Light"/>
            </a:endParaRPr>
          </a:p>
          <a:p>
            <a:pPr algn="ctr"/>
            <a:endParaRPr lang="en-AU" sz="2800" dirty="0">
              <a:latin typeface="Arial" panose="020B0604020202020204" pitchFamily="34" charset="0"/>
              <a:cs typeface="Arial" panose="020B0604020202020204" pitchFamily="34" charset="0"/>
            </a:endParaRPr>
          </a:p>
        </p:txBody>
      </p:sp>
      <p:sp>
        <p:nvSpPr>
          <p:cNvPr id="7" name="Answer 1 box">
            <a:extLst>
              <a:ext uri="{FF2B5EF4-FFF2-40B4-BE49-F238E27FC236}">
                <a16:creationId xmlns="" xmlns:a16="http://schemas.microsoft.com/office/drawing/2014/main" id="{C4A16176-9B70-4657-B466-8AB73082CE14}"/>
              </a:ext>
            </a:extLst>
          </p:cNvPr>
          <p:cNvSpPr/>
          <p:nvPr/>
        </p:nvSpPr>
        <p:spPr>
          <a:xfrm flipH="1">
            <a:off x="6094800" y="4409001"/>
            <a:ext cx="5759544" cy="2230336"/>
          </a:xfrm>
          <a:prstGeom prst="rect">
            <a:avLst/>
          </a:prstGeom>
          <a:solidFill>
            <a:srgbClr val="DAD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lgn="l">
              <a:spcBef>
                <a:spcPts val="200"/>
              </a:spcBef>
              <a:spcAft>
                <a:spcPts val="200"/>
              </a:spcAft>
            </a:pPr>
            <a:r>
              <a:rPr lang="en-AU" sz="2400" b="1" dirty="0" smtClean="0">
                <a:solidFill>
                  <a:schemeClr val="tx1"/>
                </a:solidFill>
              </a:rPr>
              <a:t>H3V3 </a:t>
            </a:r>
            <a:r>
              <a:rPr lang="en-AU" sz="2400" b="1" dirty="0">
                <a:solidFill>
                  <a:schemeClr val="tx1"/>
                </a:solidFill>
              </a:rPr>
              <a:t>Avoidance of the spread of </a:t>
            </a:r>
            <a:r>
              <a:rPr lang="en-AU" sz="2400" b="1" dirty="0" smtClean="0">
                <a:solidFill>
                  <a:schemeClr val="tx1"/>
                </a:solidFill>
              </a:rPr>
              <a:t>fire between buildings on adjoining allotments [H3P1(2)]</a:t>
            </a:r>
            <a:endParaRPr lang="en-AU" sz="2400" b="1" dirty="0">
              <a:solidFill>
                <a:schemeClr val="tx1"/>
              </a:solidFill>
            </a:endParaRPr>
          </a:p>
        </p:txBody>
      </p:sp>
      <p:sp>
        <p:nvSpPr>
          <p:cNvPr id="8" name="Question 2 text">
            <a:extLst>
              <a:ext uri="{FF2B5EF4-FFF2-40B4-BE49-F238E27FC236}">
                <a16:creationId xmlns="" xmlns:a16="http://schemas.microsoft.com/office/drawing/2014/main" id="{1093920C-9D52-477D-9ADA-F9F0C0B0485A}"/>
              </a:ext>
            </a:extLst>
          </p:cNvPr>
          <p:cNvSpPr/>
          <p:nvPr/>
        </p:nvSpPr>
        <p:spPr>
          <a:xfrm flipH="1">
            <a:off x="6094800" y="1933200"/>
            <a:ext cx="5759544" cy="22303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49263" indent="-449263">
              <a:spcBef>
                <a:spcPts val="200"/>
              </a:spcBef>
              <a:spcAft>
                <a:spcPts val="200"/>
              </a:spcAft>
              <a:tabLst>
                <a:tab pos="449263" algn="l"/>
              </a:tabLst>
            </a:pPr>
            <a:r>
              <a:rPr lang="en-AU" sz="2800" dirty="0">
                <a:solidFill>
                  <a:schemeClr val="tx1"/>
                </a:solidFill>
              </a:rPr>
              <a:t>2. 	To verify compliance with requirements to avoid the spread of fire between buildings on the same allotment?</a:t>
            </a:r>
            <a:endParaRPr lang="en-AU" sz="2800" dirty="0">
              <a:solidFill>
                <a:schemeClr val="tx1"/>
              </a:solidFill>
              <a:cs typeface="Arial" panose="020B0604020202020204" pitchFamily="34" charset="0"/>
              <a:sym typeface="Helvetica Light"/>
            </a:endParaRPr>
          </a:p>
          <a:p>
            <a:pPr marR="0" defTabSz="584200" rtl="0" fontAlgn="auto" latinLnBrk="1" hangingPunct="0">
              <a:lnSpc>
                <a:spcPct val="100000"/>
              </a:lnSpc>
              <a:spcBef>
                <a:spcPts val="0"/>
              </a:spcBef>
              <a:spcAft>
                <a:spcPts val="0"/>
              </a:spcAft>
              <a:buClrTx/>
              <a:buSzTx/>
              <a:tabLst/>
            </a:pPr>
            <a:endParaRPr kumimoji="0" lang="en-AU" sz="28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Light"/>
            </a:endParaRPr>
          </a:p>
          <a:p>
            <a:pPr algn="ctr"/>
            <a:endParaRPr lang="en-AU" sz="2800" dirty="0">
              <a:latin typeface="Arial" panose="020B0604020202020204" pitchFamily="34" charset="0"/>
              <a:cs typeface="Arial" panose="020B0604020202020204" pitchFamily="34" charset="0"/>
            </a:endParaRPr>
          </a:p>
        </p:txBody>
      </p:sp>
      <p:sp>
        <p:nvSpPr>
          <p:cNvPr id="9" name="Answer 2 box">
            <a:extLst>
              <a:ext uri="{FF2B5EF4-FFF2-40B4-BE49-F238E27FC236}">
                <a16:creationId xmlns="" xmlns:a16="http://schemas.microsoft.com/office/drawing/2014/main" id="{221514B6-4358-4F53-82D5-386DE4F0D553}"/>
              </a:ext>
            </a:extLst>
          </p:cNvPr>
          <p:cNvSpPr/>
          <p:nvPr/>
        </p:nvSpPr>
        <p:spPr>
          <a:xfrm flipH="1">
            <a:off x="6094800" y="4410000"/>
            <a:ext cx="5759544" cy="2230336"/>
          </a:xfrm>
          <a:prstGeom prst="rect">
            <a:avLst/>
          </a:prstGeom>
          <a:solidFill>
            <a:srgbClr val="DAD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spcBef>
                <a:spcPts val="200"/>
              </a:spcBef>
              <a:spcAft>
                <a:spcPts val="200"/>
              </a:spcAft>
            </a:pPr>
            <a:r>
              <a:rPr lang="en-AU" sz="2400" b="1" dirty="0" smtClean="0">
                <a:solidFill>
                  <a:schemeClr val="tx1"/>
                </a:solidFill>
              </a:rPr>
              <a:t>H3V1 </a:t>
            </a:r>
            <a:r>
              <a:rPr lang="en-AU" sz="2400" b="1" dirty="0">
                <a:solidFill>
                  <a:schemeClr val="tx1"/>
                </a:solidFill>
              </a:rPr>
              <a:t>Avoidance of the spread of fire </a:t>
            </a:r>
            <a:r>
              <a:rPr lang="en-AU" sz="2400" b="1" dirty="0" smtClean="0">
                <a:solidFill>
                  <a:schemeClr val="tx1"/>
                </a:solidFill>
              </a:rPr>
              <a:t>between buildings on one allotment [H3P1(1)(a)]</a:t>
            </a:r>
            <a:endParaRPr lang="en-AU" sz="2400" b="1" dirty="0">
              <a:solidFill>
                <a:schemeClr val="tx1"/>
              </a:solidFill>
            </a:endParaRPr>
          </a:p>
        </p:txBody>
      </p:sp>
      <p:sp>
        <p:nvSpPr>
          <p:cNvPr id="10" name="Question 3 text">
            <a:extLst>
              <a:ext uri="{FF2B5EF4-FFF2-40B4-BE49-F238E27FC236}">
                <a16:creationId xmlns="" xmlns:a16="http://schemas.microsoft.com/office/drawing/2014/main" id="{AB2D439A-A7C0-4797-B2C6-7B4088763B0C}"/>
              </a:ext>
            </a:extLst>
          </p:cNvPr>
          <p:cNvSpPr/>
          <p:nvPr/>
        </p:nvSpPr>
        <p:spPr>
          <a:xfrm flipH="1">
            <a:off x="6094800" y="1933200"/>
            <a:ext cx="5759544" cy="22303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49263" indent="-449263">
              <a:spcBef>
                <a:spcPts val="200"/>
              </a:spcBef>
              <a:spcAft>
                <a:spcPts val="200"/>
              </a:spcAft>
              <a:tabLst>
                <a:tab pos="449263" algn="l"/>
              </a:tabLst>
            </a:pPr>
            <a:r>
              <a:rPr lang="en-AU" sz="2800" dirty="0">
                <a:solidFill>
                  <a:schemeClr val="tx1"/>
                </a:solidFill>
              </a:rPr>
              <a:t>3. 	To verify compliance with requirements to avoid the spread of fire from an allotment boundary?</a:t>
            </a:r>
            <a:endParaRPr lang="en-AU" sz="2800" dirty="0">
              <a:solidFill>
                <a:schemeClr val="tx1"/>
              </a:solidFill>
              <a:cs typeface="Arial" panose="020B0604020202020204" pitchFamily="34" charset="0"/>
              <a:sym typeface="Helvetica Light"/>
            </a:endParaRPr>
          </a:p>
          <a:p>
            <a:pPr marR="0" defTabSz="584200" rtl="0" fontAlgn="auto" latinLnBrk="1" hangingPunct="0">
              <a:lnSpc>
                <a:spcPct val="100000"/>
              </a:lnSpc>
              <a:spcBef>
                <a:spcPts val="0"/>
              </a:spcBef>
              <a:spcAft>
                <a:spcPts val="0"/>
              </a:spcAft>
              <a:buClrTx/>
              <a:buSzTx/>
              <a:tabLst/>
            </a:pPr>
            <a:endParaRPr kumimoji="0" lang="en-AU" sz="28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Light"/>
            </a:endParaRPr>
          </a:p>
          <a:p>
            <a:pPr algn="ctr"/>
            <a:endParaRPr lang="en-AU" sz="2800" dirty="0">
              <a:latin typeface="Arial" panose="020B0604020202020204" pitchFamily="34" charset="0"/>
              <a:cs typeface="Arial" panose="020B0604020202020204" pitchFamily="34" charset="0"/>
            </a:endParaRPr>
          </a:p>
        </p:txBody>
      </p:sp>
      <p:sp>
        <p:nvSpPr>
          <p:cNvPr id="11" name="Answer 3 box">
            <a:extLst>
              <a:ext uri="{FF2B5EF4-FFF2-40B4-BE49-F238E27FC236}">
                <a16:creationId xmlns="" xmlns:a16="http://schemas.microsoft.com/office/drawing/2014/main" id="{45F8E1FC-BC0C-483F-B88F-D9C189861676}"/>
              </a:ext>
            </a:extLst>
          </p:cNvPr>
          <p:cNvSpPr/>
          <p:nvPr/>
        </p:nvSpPr>
        <p:spPr>
          <a:xfrm flipH="1">
            <a:off x="6080286" y="4410000"/>
            <a:ext cx="5759544" cy="2230336"/>
          </a:xfrm>
          <a:prstGeom prst="rect">
            <a:avLst/>
          </a:prstGeom>
          <a:solidFill>
            <a:srgbClr val="DAD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spcBef>
                <a:spcPts val="200"/>
              </a:spcBef>
              <a:spcAft>
                <a:spcPts val="200"/>
              </a:spcAft>
            </a:pPr>
            <a:r>
              <a:rPr lang="en-AU" sz="2400" b="1" dirty="0">
                <a:solidFill>
                  <a:schemeClr val="tx1"/>
                </a:solidFill>
              </a:rPr>
              <a:t>H3V2  Avoidance of spread of fire from allotment </a:t>
            </a:r>
            <a:r>
              <a:rPr lang="en-AU" sz="2400" b="1" dirty="0" smtClean="0">
                <a:solidFill>
                  <a:schemeClr val="tx1"/>
                </a:solidFill>
              </a:rPr>
              <a:t>boundary</a:t>
            </a:r>
          </a:p>
          <a:p>
            <a:pPr marL="180000">
              <a:spcBef>
                <a:spcPts val="200"/>
              </a:spcBef>
              <a:spcAft>
                <a:spcPts val="200"/>
              </a:spcAft>
            </a:pPr>
            <a:r>
              <a:rPr lang="en-AU" sz="2400" b="1" dirty="0">
                <a:solidFill>
                  <a:schemeClr val="tx1"/>
                </a:solidFill>
              </a:rPr>
              <a:t>[</a:t>
            </a:r>
            <a:r>
              <a:rPr lang="en-AU" sz="2400" b="1" dirty="0" smtClean="0">
                <a:solidFill>
                  <a:schemeClr val="tx1"/>
                </a:solidFill>
              </a:rPr>
              <a:t>H3P1(1)(b)]</a:t>
            </a:r>
            <a:endParaRPr lang="en-AU" sz="2400" b="1" dirty="0">
              <a:solidFill>
                <a:schemeClr val="tx1"/>
              </a:solidFill>
            </a:endParaRPr>
          </a:p>
        </p:txBody>
      </p:sp>
      <p:pic>
        <p:nvPicPr>
          <p:cNvPr id="13" name="Vol Two Logo">
            <a:extLst>
              <a:ext uri="{FF2B5EF4-FFF2-40B4-BE49-F238E27FC236}">
                <a16:creationId xmlns="" xmlns:a16="http://schemas.microsoft.com/office/drawing/2014/main" id="{C86FB943-93B3-4984-906E-236C96207E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3600" cy="1623600"/>
          </a:xfrm>
          <a:prstGeom prst="rect">
            <a:avLst/>
          </a:prstGeom>
        </p:spPr>
      </p:pic>
    </p:spTree>
    <p:custDataLst>
      <p:tags r:id="rId1"/>
    </p:custDataLst>
    <p:extLst>
      <p:ext uri="{BB962C8B-B14F-4D97-AF65-F5344CB8AC3E}">
        <p14:creationId xmlns:p14="http://schemas.microsoft.com/office/powerpoint/2010/main" val="349365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9" presetClass="exit" presetSubtype="0" fill="hold" grpId="1" nodeType="withEffect">
                                  <p:stCondLst>
                                    <p:cond delay="0"/>
                                  </p:stCondLst>
                                  <p:childTnLst>
                                    <p:animEffect transition="out" filter="dissolv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9" presetClass="exit" presetSubtype="0" fill="hold" grpId="1" nodeType="withEffect">
                                  <p:stCondLst>
                                    <p:cond delay="0"/>
                                  </p:stCondLst>
                                  <p:childTnLst>
                                    <p:animEffect transition="out" filter="dissolv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par>
                          <p:cTn id="38" fill="hold">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dissolve">
                                      <p:cBhvr>
                                        <p:cTn id="4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animBg="1"/>
      <p:bldP spid="7" grpId="1" animBg="1"/>
      <p:bldP spid="8" grpId="0"/>
      <p:bldP spid="8" grpId="1"/>
      <p:bldP spid="9" grpId="0" animBg="1"/>
      <p:bldP spid="9" grpId="1" animBg="1"/>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502B3A9B-096D-4B45-91AB-DED9C8709818}"/>
              </a:ext>
            </a:extLst>
          </p:cNvPr>
          <p:cNvSpPr>
            <a:spLocks noGrp="1"/>
          </p:cNvSpPr>
          <p:nvPr>
            <p:ph type="body" sz="quarter" idx="11"/>
          </p:nvPr>
        </p:nvSpPr>
        <p:spPr>
          <a:xfrm>
            <a:off x="334961" y="314325"/>
            <a:ext cx="9841971" cy="981075"/>
          </a:xfrm>
        </p:spPr>
        <p:txBody>
          <a:bodyPr>
            <a:normAutofit fontScale="92500" lnSpcReduction="10000"/>
          </a:bodyPr>
          <a:lstStyle/>
          <a:p>
            <a:r>
              <a:rPr lang="en-AU" dirty="0" smtClean="0"/>
              <a:t>What are the DTS </a:t>
            </a:r>
            <a:r>
              <a:rPr lang="en-AU" dirty="0"/>
              <a:t>Provisions in Part </a:t>
            </a:r>
            <a:r>
              <a:rPr lang="en-AU" dirty="0" smtClean="0"/>
              <a:t>12 </a:t>
            </a:r>
            <a:r>
              <a:rPr lang="en-AU" dirty="0"/>
              <a:t>Ancillary provisions </a:t>
            </a:r>
            <a:r>
              <a:rPr lang="en-AU" dirty="0" smtClean="0"/>
              <a:t>of the Housing Provisions?</a:t>
            </a:r>
            <a:endParaRPr lang="en-AU" dirty="0"/>
          </a:p>
        </p:txBody>
      </p:sp>
      <p:cxnSp>
        <p:nvCxnSpPr>
          <p:cNvPr id="44" name="Dividing Line">
            <a:extLst>
              <a:ext uri="{FF2B5EF4-FFF2-40B4-BE49-F238E27FC236}">
                <a16:creationId xmlns="" xmlns:a16="http://schemas.microsoft.com/office/drawing/2014/main" id="{573B4FEC-B7B9-4094-BDB4-7A9012F22EE6}"/>
              </a:ext>
            </a:extLst>
          </p:cNvPr>
          <p:cNvCxnSpPr>
            <a:cxnSpLocks/>
          </p:cNvCxnSpPr>
          <p:nvPr/>
        </p:nvCxnSpPr>
        <p:spPr>
          <a:xfrm>
            <a:off x="4947137" y="1952081"/>
            <a:ext cx="0" cy="4401205"/>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39" name="Contents textbox">
            <a:extLst>
              <a:ext uri="{FF2B5EF4-FFF2-40B4-BE49-F238E27FC236}">
                <a16:creationId xmlns="" xmlns:a16="http://schemas.microsoft.com/office/drawing/2014/main" id="{41702FE2-3487-4455-9ECF-8DF34FC12099}"/>
              </a:ext>
            </a:extLst>
          </p:cNvPr>
          <p:cNvSpPr txBox="1"/>
          <p:nvPr/>
        </p:nvSpPr>
        <p:spPr>
          <a:xfrm>
            <a:off x="256092" y="1952081"/>
            <a:ext cx="4597689" cy="2092881"/>
          </a:xfrm>
          <a:prstGeom prst="rect">
            <a:avLst/>
          </a:prstGeom>
          <a:noFill/>
        </p:spPr>
        <p:txBody>
          <a:bodyPr wrap="square">
            <a:spAutoFit/>
          </a:bodyPr>
          <a:lstStyle/>
          <a:p>
            <a:pPr>
              <a:spcBef>
                <a:spcPts val="1200"/>
              </a:spcBef>
              <a:spcAft>
                <a:spcPts val="1200"/>
              </a:spcAft>
              <a:buClr>
                <a:schemeClr val="accent1"/>
              </a:buClr>
              <a:buFont typeface="Wingdings" panose="05000000000000000000" pitchFamily="2" charset="2"/>
              <a:buChar char="Ø"/>
              <a:tabLst>
                <a:tab pos="1162050" algn="l"/>
              </a:tabLst>
            </a:pPr>
            <a:r>
              <a:rPr lang="en-AU" sz="2200" dirty="0" smtClean="0"/>
              <a:t>Part 12.2</a:t>
            </a:r>
            <a:r>
              <a:rPr lang="en-AU" sz="2200" dirty="0"/>
              <a:t>	Construction in </a:t>
            </a:r>
            <a:br>
              <a:rPr lang="en-AU" sz="2200" dirty="0"/>
            </a:br>
            <a:r>
              <a:rPr lang="en-AU" sz="2200" dirty="0"/>
              <a:t>	</a:t>
            </a:r>
            <a:r>
              <a:rPr lang="en-AU" sz="2200" dirty="0" smtClean="0"/>
              <a:t>	alpine </a:t>
            </a:r>
            <a:r>
              <a:rPr lang="en-AU" sz="2200" dirty="0"/>
              <a:t>areas</a:t>
            </a:r>
          </a:p>
          <a:p>
            <a:pPr>
              <a:spcBef>
                <a:spcPts val="1200"/>
              </a:spcBef>
              <a:spcAft>
                <a:spcPts val="1200"/>
              </a:spcAft>
              <a:buClr>
                <a:schemeClr val="accent1"/>
              </a:buClr>
              <a:buFont typeface="Wingdings" panose="05000000000000000000" pitchFamily="2" charset="2"/>
              <a:buChar char="Ø"/>
              <a:tabLst>
                <a:tab pos="1162050" algn="l"/>
              </a:tabLst>
            </a:pPr>
            <a:r>
              <a:rPr lang="en-AU" sz="2200" dirty="0" smtClean="0"/>
              <a:t>Part 12.4</a:t>
            </a:r>
            <a:r>
              <a:rPr lang="en-AU" sz="2200" dirty="0"/>
              <a:t>	</a:t>
            </a:r>
            <a:r>
              <a:rPr lang="en-AU" sz="2200" dirty="0" smtClean="0"/>
              <a:t>Heating </a:t>
            </a:r>
            <a:r>
              <a:rPr lang="en-AU" sz="2200" dirty="0"/>
              <a:t>appliances, 	</a:t>
            </a:r>
            <a:r>
              <a:rPr lang="en-AU" sz="2200" dirty="0" smtClean="0"/>
              <a:t>	fireplaces</a:t>
            </a:r>
            <a:r>
              <a:rPr lang="en-AU" sz="2200" dirty="0"/>
              <a:t>, chimneys </a:t>
            </a:r>
            <a:br>
              <a:rPr lang="en-AU" sz="2200" dirty="0"/>
            </a:br>
            <a:r>
              <a:rPr lang="en-AU" sz="2200" dirty="0"/>
              <a:t>	</a:t>
            </a:r>
            <a:r>
              <a:rPr lang="en-AU" sz="2200" dirty="0" smtClean="0"/>
              <a:t>	and </a:t>
            </a:r>
            <a:r>
              <a:rPr lang="en-AU" sz="2200" dirty="0"/>
              <a:t>flues</a:t>
            </a:r>
          </a:p>
        </p:txBody>
      </p:sp>
      <p:sp>
        <p:nvSpPr>
          <p:cNvPr id="4" name="12.2 Hotspot">
            <a:extLst>
              <a:ext uri="{FF2B5EF4-FFF2-40B4-BE49-F238E27FC236}">
                <a16:creationId xmlns="" xmlns:a16="http://schemas.microsoft.com/office/drawing/2014/main" id="{779CA185-D4FB-42DC-A522-B8712C9E7A90}"/>
              </a:ext>
            </a:extLst>
          </p:cNvPr>
          <p:cNvSpPr/>
          <p:nvPr/>
        </p:nvSpPr>
        <p:spPr>
          <a:xfrm>
            <a:off x="238326" y="2022419"/>
            <a:ext cx="4318235" cy="79915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41" name="12.4 Hotspot">
            <a:extLst>
              <a:ext uri="{FF2B5EF4-FFF2-40B4-BE49-F238E27FC236}">
                <a16:creationId xmlns="" xmlns:a16="http://schemas.microsoft.com/office/drawing/2014/main" id="{05CFBB4E-4049-4337-A4AA-720F78FC1354}"/>
              </a:ext>
            </a:extLst>
          </p:cNvPr>
          <p:cNvSpPr/>
          <p:nvPr/>
        </p:nvSpPr>
        <p:spPr>
          <a:xfrm>
            <a:off x="98777" y="2946720"/>
            <a:ext cx="4666295" cy="116858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grpSp>
        <p:nvGrpSpPr>
          <p:cNvPr id="23" name="12.2 Description">
            <a:extLst>
              <a:ext uri="{FF2B5EF4-FFF2-40B4-BE49-F238E27FC236}">
                <a16:creationId xmlns="" xmlns:a16="http://schemas.microsoft.com/office/drawing/2014/main" id="{4ED0329A-82A7-4F13-9442-ACD4A4AE53A6}"/>
              </a:ext>
            </a:extLst>
          </p:cNvPr>
          <p:cNvGrpSpPr/>
          <p:nvPr/>
        </p:nvGrpSpPr>
        <p:grpSpPr>
          <a:xfrm>
            <a:off x="5179283" y="1856914"/>
            <a:ext cx="6646414" cy="4527662"/>
            <a:chOff x="4303614" y="1697961"/>
            <a:chExt cx="7881109" cy="5004879"/>
          </a:xfrm>
        </p:grpSpPr>
        <p:sp>
          <p:nvSpPr>
            <p:cNvPr id="21" name="White background box">
              <a:extLst>
                <a:ext uri="{FF2B5EF4-FFF2-40B4-BE49-F238E27FC236}">
                  <a16:creationId xmlns="" xmlns:a16="http://schemas.microsoft.com/office/drawing/2014/main" id="{025BF0B1-4AD6-43F7-9C3B-BE4B93260BE9}"/>
                </a:ext>
              </a:extLst>
            </p:cNvPr>
            <p:cNvSpPr/>
            <p:nvPr/>
          </p:nvSpPr>
          <p:spPr>
            <a:xfrm>
              <a:off x="4303614" y="1697961"/>
              <a:ext cx="7726364" cy="4974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0"/>
                </a:spcBef>
                <a:spcAft>
                  <a:spcPts val="200"/>
                </a:spcAft>
              </a:pPr>
              <a:endParaRPr lang="en-AU" dirty="0"/>
            </a:p>
          </p:txBody>
        </p:sp>
        <p:sp>
          <p:nvSpPr>
            <p:cNvPr id="46" name="12.2 Description">
              <a:extLst>
                <a:ext uri="{FF2B5EF4-FFF2-40B4-BE49-F238E27FC236}">
                  <a16:creationId xmlns="" xmlns:a16="http://schemas.microsoft.com/office/drawing/2014/main" id="{943AE6D3-9134-4BB4-B72F-6556B94C9456}"/>
                </a:ext>
              </a:extLst>
            </p:cNvPr>
            <p:cNvSpPr txBox="1">
              <a:spLocks/>
            </p:cNvSpPr>
            <p:nvPr/>
          </p:nvSpPr>
          <p:spPr>
            <a:xfrm>
              <a:off x="4403131" y="1736800"/>
              <a:ext cx="7781592" cy="4966040"/>
            </a:xfrm>
            <a:prstGeom prst="rect">
              <a:avLst/>
            </a:prstGeom>
          </p:spPr>
          <p:txBody>
            <a:bodyPr>
              <a:normAutofit fontScale="92500" lnSpcReduction="10000"/>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1200"/>
                </a:spcAft>
                <a:buNone/>
              </a:pPr>
              <a:r>
                <a:rPr lang="en-AU" sz="2200" b="1" dirty="0" smtClean="0">
                  <a:solidFill>
                    <a:schemeClr val="accent3"/>
                  </a:solidFill>
                </a:rPr>
                <a:t>12.2 </a:t>
              </a:r>
              <a:r>
                <a:rPr lang="en-AU" sz="2200" b="1" dirty="0">
                  <a:solidFill>
                    <a:schemeClr val="accent3"/>
                  </a:solidFill>
                </a:rPr>
                <a:t>Construction in alpine areas</a:t>
              </a:r>
            </a:p>
            <a:p>
              <a:pPr>
                <a:spcBef>
                  <a:spcPts val="300"/>
                </a:spcBef>
                <a:spcAft>
                  <a:spcPts val="300"/>
                </a:spcAft>
              </a:pPr>
              <a:r>
                <a:rPr lang="en-AU" sz="2000" dirty="0">
                  <a:effectLst/>
                  <a:ea typeface="Calibri" panose="020F0502020204030204" pitchFamily="34" charset="0"/>
                  <a:cs typeface="Arial" panose="020B0604020202020204" pitchFamily="34" charset="0"/>
                </a:rPr>
                <a:t>External doorways must </a:t>
              </a:r>
              <a:r>
                <a:rPr lang="en-AU" sz="2000" dirty="0">
                  <a:ea typeface="Calibri" panose="020F0502020204030204" pitchFamily="34" charset="0"/>
                  <a:cs typeface="Arial" panose="020B0604020202020204" pitchFamily="34" charset="0"/>
                </a:rPr>
                <a:t>open in a way that is not impeded by snow and ice outside</a:t>
              </a:r>
            </a:p>
            <a:p>
              <a:pPr>
                <a:spcBef>
                  <a:spcPts val="300"/>
                </a:spcBef>
                <a:spcAft>
                  <a:spcPts val="300"/>
                </a:spcAft>
              </a:pPr>
              <a:r>
                <a:rPr lang="en-AU" sz="2000" dirty="0">
                  <a:ea typeface="Calibri" panose="020F0502020204030204" pitchFamily="34" charset="0"/>
                  <a:cs typeface="Arial" panose="020B0604020202020204" pitchFamily="34" charset="0"/>
                </a:rPr>
                <a:t>Trafficable structures serving the building must remain usable under snow conditions, e.g. stairways, ramps, access bridges</a:t>
              </a:r>
            </a:p>
            <a:p>
              <a:pPr>
                <a:spcBef>
                  <a:spcPts val="300"/>
                </a:spcBef>
                <a:spcAft>
                  <a:spcPts val="300"/>
                </a:spcAft>
              </a:pPr>
              <a:r>
                <a:rPr lang="en-AU" sz="2000" dirty="0">
                  <a:effectLst/>
                  <a:ea typeface="Calibri" panose="020F0502020204030204" pitchFamily="34" charset="0"/>
                  <a:cs typeface="Arial" panose="020B0604020202020204" pitchFamily="34" charset="0"/>
                </a:rPr>
                <a:t>Snow and ice build up between and around buildings must be minimised</a:t>
              </a:r>
            </a:p>
            <a:p>
              <a:pPr>
                <a:spcBef>
                  <a:spcPts val="300"/>
                </a:spcBef>
                <a:spcAft>
                  <a:spcPts val="300"/>
                </a:spcAft>
              </a:pPr>
              <a:r>
                <a:rPr lang="en-AU" sz="2000" dirty="0">
                  <a:ea typeface="Calibri" panose="020F0502020204030204" pitchFamily="34" charset="0"/>
                  <a:cs typeface="Arial" panose="020B0604020202020204" pitchFamily="34" charset="0"/>
                </a:rPr>
                <a:t>Providing adequate clear space around the building for emergency vehicles (and other purposes)</a:t>
              </a:r>
            </a:p>
            <a:p>
              <a:pPr>
                <a:spcBef>
                  <a:spcPts val="300"/>
                </a:spcBef>
                <a:spcAft>
                  <a:spcPts val="300"/>
                </a:spcAft>
              </a:pPr>
              <a:r>
                <a:rPr lang="en-AU" sz="2000" dirty="0">
                  <a:effectLst/>
                  <a:ea typeface="Calibri" panose="020F0502020204030204" pitchFamily="34" charset="0"/>
                  <a:cs typeface="Arial" panose="020B0604020202020204" pitchFamily="34" charset="0"/>
                </a:rPr>
                <a:t>See </a:t>
              </a:r>
              <a:r>
                <a:rPr lang="en-AU" sz="2000" u="sng" dirty="0">
                  <a:effectLst/>
                  <a:ea typeface="Calibri" panose="020F0502020204030204" pitchFamily="34" charset="0"/>
                  <a:cs typeface="Arial" panose="020B0604020202020204" pitchFamily="34" charset="0"/>
                </a:rPr>
                <a:t>Figure </a:t>
              </a:r>
              <a:r>
                <a:rPr lang="en-AU" sz="2000" u="sng" dirty="0" smtClean="0">
                  <a:effectLst/>
                  <a:ea typeface="Calibri" panose="020F0502020204030204" pitchFamily="34" charset="0"/>
                  <a:cs typeface="Arial" panose="020B0604020202020204" pitchFamily="34" charset="0"/>
                </a:rPr>
                <a:t>12.2.4c </a:t>
              </a:r>
              <a:r>
                <a:rPr lang="en-AU" sz="2000" u="sng" dirty="0">
                  <a:effectLst/>
                  <a:ea typeface="Calibri" panose="020F0502020204030204" pitchFamily="34" charset="0"/>
                  <a:cs typeface="Arial" panose="020B0604020202020204" pitchFamily="34" charset="0"/>
                </a:rPr>
                <a:t>Clear </a:t>
              </a:r>
              <a:r>
                <a:rPr lang="en-AU" sz="2000" u="sng" dirty="0">
                  <a:ea typeface="Calibri" panose="020F0502020204030204" pitchFamily="34" charset="0"/>
                  <a:cs typeface="Arial" panose="020B0604020202020204" pitchFamily="34" charset="0"/>
                </a:rPr>
                <a:t>spaces around buildings – Embankments adjoining buildings</a:t>
              </a:r>
            </a:p>
            <a:p>
              <a:pPr>
                <a:spcBef>
                  <a:spcPts val="300"/>
                </a:spcBef>
                <a:spcAft>
                  <a:spcPts val="300"/>
                </a:spcAft>
              </a:pPr>
              <a:r>
                <a:rPr lang="en-AU" sz="2000" dirty="0">
                  <a:ea typeface="Calibri" panose="020F0502020204030204" pitchFamily="34" charset="0"/>
                  <a:cs typeface="Arial" panose="020B0604020202020204" pitchFamily="34" charset="0"/>
                </a:rPr>
                <a:t>See </a:t>
              </a:r>
              <a:r>
                <a:rPr lang="en-AU" sz="2000" u="sng" dirty="0">
                  <a:effectLst/>
                  <a:ea typeface="Calibri" panose="020F0502020204030204" pitchFamily="34" charset="0"/>
                  <a:cs typeface="Arial" panose="020B0604020202020204" pitchFamily="34" charset="0"/>
                </a:rPr>
                <a:t>Figure </a:t>
              </a:r>
              <a:r>
                <a:rPr lang="en-AU" sz="2000" u="sng" dirty="0" smtClean="0">
                  <a:effectLst/>
                  <a:ea typeface="Calibri" panose="020F0502020204030204" pitchFamily="34" charset="0"/>
                  <a:cs typeface="Arial" panose="020B0604020202020204" pitchFamily="34" charset="0"/>
                </a:rPr>
                <a:t>12.2.4d </a:t>
              </a:r>
              <a:r>
                <a:rPr lang="en-AU" sz="2000" u="sng" dirty="0">
                  <a:effectLst/>
                  <a:ea typeface="Calibri" panose="020F0502020204030204" pitchFamily="34" charset="0"/>
                  <a:cs typeface="Arial" panose="020B0604020202020204" pitchFamily="34" charset="0"/>
                </a:rPr>
                <a:t>Clear </a:t>
              </a:r>
              <a:r>
                <a:rPr lang="en-AU" sz="2000" u="sng" dirty="0">
                  <a:ea typeface="Calibri" panose="020F0502020204030204" pitchFamily="34" charset="0"/>
                  <a:cs typeface="Arial" panose="020B0604020202020204" pitchFamily="34" charset="0"/>
                </a:rPr>
                <a:t>spaces around buildings – </a:t>
              </a:r>
              <a:r>
                <a:rPr lang="en-AU" sz="2000" u="sng" dirty="0" smtClean="0">
                  <a:ea typeface="Calibri" panose="020F0502020204030204" pitchFamily="34" charset="0"/>
                  <a:cs typeface="Arial" panose="020B0604020202020204" pitchFamily="34" charset="0"/>
                </a:rPr>
                <a:t/>
              </a:r>
              <a:br>
                <a:rPr lang="en-AU" sz="2000" u="sng" dirty="0" smtClean="0">
                  <a:ea typeface="Calibri" panose="020F0502020204030204" pitchFamily="34" charset="0"/>
                  <a:cs typeface="Arial" panose="020B0604020202020204" pitchFamily="34" charset="0"/>
                </a:rPr>
              </a:br>
              <a:r>
                <a:rPr lang="en-AU" sz="2000" u="sng" dirty="0" smtClean="0">
                  <a:ea typeface="Calibri" panose="020F0502020204030204" pitchFamily="34" charset="0"/>
                  <a:cs typeface="Arial" panose="020B0604020202020204" pitchFamily="34" charset="0"/>
                </a:rPr>
                <a:t>Use </a:t>
              </a:r>
              <a:r>
                <a:rPr lang="en-AU" sz="2000" u="sng" dirty="0">
                  <a:ea typeface="Calibri" panose="020F0502020204030204" pitchFamily="34" charset="0"/>
                  <a:cs typeface="Arial" panose="020B0604020202020204" pitchFamily="34" charset="0"/>
                </a:rPr>
                <a:t>of a threshold where clear space is not availabl</a:t>
              </a:r>
              <a:r>
                <a:rPr lang="en-AU" sz="2000" dirty="0">
                  <a:ea typeface="Calibri" panose="020F0502020204030204" pitchFamily="34" charset="0"/>
                  <a:cs typeface="Arial" panose="020B0604020202020204" pitchFamily="34" charset="0"/>
                </a:rPr>
                <a:t>e</a:t>
              </a:r>
              <a:endParaRPr lang="en-AU" sz="2000" dirty="0">
                <a:effectLst/>
                <a:ea typeface="Calibri" panose="020F0502020204030204" pitchFamily="34" charset="0"/>
                <a:cs typeface="Arial" panose="020B0604020202020204" pitchFamily="34" charset="0"/>
              </a:endParaRPr>
            </a:p>
          </p:txBody>
        </p:sp>
      </p:grpSp>
      <p:sp>
        <p:nvSpPr>
          <p:cNvPr id="37" name="Fig 12.2.4c Embankments Hotspot">
            <a:extLst>
              <a:ext uri="{FF2B5EF4-FFF2-40B4-BE49-F238E27FC236}">
                <a16:creationId xmlns="" xmlns:a16="http://schemas.microsoft.com/office/drawing/2014/main" id="{B48D5262-6E50-4EAA-A121-6DD82B574317}"/>
              </a:ext>
            </a:extLst>
          </p:cNvPr>
          <p:cNvSpPr/>
          <p:nvPr/>
        </p:nvSpPr>
        <p:spPr>
          <a:xfrm>
            <a:off x="5462337" y="5017168"/>
            <a:ext cx="6063916" cy="567263"/>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Fig 12.2.4d Threshold Hotspot">
            <a:extLst>
              <a:ext uri="{FF2B5EF4-FFF2-40B4-BE49-F238E27FC236}">
                <a16:creationId xmlns="" xmlns:a16="http://schemas.microsoft.com/office/drawing/2014/main" id="{1A9BB6F1-B0EC-42F7-AF30-81D01DFA4B30}"/>
              </a:ext>
            </a:extLst>
          </p:cNvPr>
          <p:cNvSpPr/>
          <p:nvPr/>
        </p:nvSpPr>
        <p:spPr>
          <a:xfrm>
            <a:off x="5450305" y="5642811"/>
            <a:ext cx="6003758" cy="625642"/>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6" name="Fig 12.2.4c group" descr="Figure 3.10.4.3c from NCC Volume Two. Illustrates the clear space required around the exists of a building in alpine areas.">
            <a:extLst>
              <a:ext uri="{FF2B5EF4-FFF2-40B4-BE49-F238E27FC236}">
                <a16:creationId xmlns="" xmlns:a16="http://schemas.microsoft.com/office/drawing/2014/main" id="{EC649E1F-73A7-459E-8F04-AD0F38A79560}"/>
              </a:ext>
            </a:extLst>
          </p:cNvPr>
          <p:cNvGrpSpPr/>
          <p:nvPr/>
        </p:nvGrpSpPr>
        <p:grpSpPr>
          <a:xfrm>
            <a:off x="5222461" y="1902683"/>
            <a:ext cx="6617280" cy="2568733"/>
            <a:chOff x="5222461" y="1902683"/>
            <a:chExt cx="6617280" cy="2568733"/>
          </a:xfrm>
        </p:grpSpPr>
        <p:sp>
          <p:nvSpPr>
            <p:cNvPr id="28" name="White background box">
              <a:extLst>
                <a:ext uri="{FF2B5EF4-FFF2-40B4-BE49-F238E27FC236}">
                  <a16:creationId xmlns="" xmlns:a16="http://schemas.microsoft.com/office/drawing/2014/main" id="{6265F2AC-716E-4139-84EF-B6C0B48D8E8A}"/>
                </a:ext>
              </a:extLst>
            </p:cNvPr>
            <p:cNvSpPr/>
            <p:nvPr/>
          </p:nvSpPr>
          <p:spPr>
            <a:xfrm>
              <a:off x="5222461" y="1902683"/>
              <a:ext cx="6617280" cy="2568733"/>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 name="Fig 12.2.4c image">
              <a:extLst>
                <a:ext uri="{FF2B5EF4-FFF2-40B4-BE49-F238E27FC236}">
                  <a16:creationId xmlns="" xmlns:a16="http://schemas.microsoft.com/office/drawing/2014/main" id="{BB5A0AD9-6942-4B4E-AE06-5DFC222EC0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2933" y="2085681"/>
              <a:ext cx="6503912" cy="2147298"/>
            </a:xfrm>
            <a:prstGeom prst="rect">
              <a:avLst/>
            </a:prstGeom>
          </p:spPr>
        </p:pic>
      </p:grpSp>
      <p:grpSp>
        <p:nvGrpSpPr>
          <p:cNvPr id="9" name="Fig 12.2.4d group" descr="Figure 3.10.4.3d from NCC Volume Two. Illustrates the use of a threshold where clear space is not available around the exit for the building.">
            <a:extLst>
              <a:ext uri="{FF2B5EF4-FFF2-40B4-BE49-F238E27FC236}">
                <a16:creationId xmlns="" xmlns:a16="http://schemas.microsoft.com/office/drawing/2014/main" id="{09CCB404-4207-4317-8E5A-9E2CDF24BF1B}"/>
              </a:ext>
            </a:extLst>
          </p:cNvPr>
          <p:cNvGrpSpPr/>
          <p:nvPr/>
        </p:nvGrpSpPr>
        <p:grpSpPr>
          <a:xfrm>
            <a:off x="5282933" y="1840832"/>
            <a:ext cx="6474599" cy="3176335"/>
            <a:chOff x="5282933" y="1840832"/>
            <a:chExt cx="6474599" cy="3176335"/>
          </a:xfrm>
        </p:grpSpPr>
        <p:sp>
          <p:nvSpPr>
            <p:cNvPr id="27" name="White background box">
              <a:extLst>
                <a:ext uri="{FF2B5EF4-FFF2-40B4-BE49-F238E27FC236}">
                  <a16:creationId xmlns="" xmlns:a16="http://schemas.microsoft.com/office/drawing/2014/main" id="{05384710-526D-42AC-9911-2437E0CDF5AB}"/>
                </a:ext>
              </a:extLst>
            </p:cNvPr>
            <p:cNvSpPr/>
            <p:nvPr/>
          </p:nvSpPr>
          <p:spPr>
            <a:xfrm>
              <a:off x="5282933" y="1840832"/>
              <a:ext cx="6474599" cy="3176335"/>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0" name="Fig 12.2.4d label">
              <a:extLst>
                <a:ext uri="{FF2B5EF4-FFF2-40B4-BE49-F238E27FC236}">
                  <a16:creationId xmlns="" xmlns:a16="http://schemas.microsoft.com/office/drawing/2014/main" id="{D3C1CE96-3726-40C6-A881-15B9A3D744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7595" y="1967698"/>
              <a:ext cx="6251489" cy="300014"/>
            </a:xfrm>
            <a:prstGeom prst="rect">
              <a:avLst/>
            </a:prstGeom>
          </p:spPr>
        </p:pic>
        <p:pic>
          <p:nvPicPr>
            <p:cNvPr id="8" name="Fig 12.2.4d image" descr="Chart&#10;&#10;Description automatically generated with medium confidence">
              <a:extLst>
                <a:ext uri="{FF2B5EF4-FFF2-40B4-BE49-F238E27FC236}">
                  <a16:creationId xmlns="" xmlns:a16="http://schemas.microsoft.com/office/drawing/2014/main" id="{4047D0D9-0323-4C93-A06E-C0295529EB7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429" t="24656" r="5746" b="19524"/>
            <a:stretch/>
          </p:blipFill>
          <p:spPr>
            <a:xfrm>
              <a:off x="5683008" y="2174143"/>
              <a:ext cx="5868438" cy="2763823"/>
            </a:xfrm>
            <a:prstGeom prst="rect">
              <a:avLst/>
            </a:prstGeom>
          </p:spPr>
        </p:pic>
      </p:grpSp>
      <p:grpSp>
        <p:nvGrpSpPr>
          <p:cNvPr id="55" name="12.4 Description">
            <a:extLst>
              <a:ext uri="{FF2B5EF4-FFF2-40B4-BE49-F238E27FC236}">
                <a16:creationId xmlns="" xmlns:a16="http://schemas.microsoft.com/office/drawing/2014/main" id="{E0F84603-CD66-4989-9690-5BF3B0491B27}"/>
              </a:ext>
            </a:extLst>
          </p:cNvPr>
          <p:cNvGrpSpPr/>
          <p:nvPr/>
        </p:nvGrpSpPr>
        <p:grpSpPr>
          <a:xfrm>
            <a:off x="5029200" y="1699200"/>
            <a:ext cx="7000777" cy="4824000"/>
            <a:chOff x="5029200" y="1697961"/>
            <a:chExt cx="7000777" cy="4974302"/>
          </a:xfrm>
        </p:grpSpPr>
        <p:sp>
          <p:nvSpPr>
            <p:cNvPr id="56" name="White background box">
              <a:extLst>
                <a:ext uri="{FF2B5EF4-FFF2-40B4-BE49-F238E27FC236}">
                  <a16:creationId xmlns="" xmlns:a16="http://schemas.microsoft.com/office/drawing/2014/main" id="{A610C544-248A-4372-AFE3-F86674B5F218}"/>
                </a:ext>
              </a:extLst>
            </p:cNvPr>
            <p:cNvSpPr/>
            <p:nvPr/>
          </p:nvSpPr>
          <p:spPr>
            <a:xfrm>
              <a:off x="5029200" y="1697961"/>
              <a:ext cx="7000777" cy="4974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7" name="3.10.7 description">
              <a:extLst>
                <a:ext uri="{FF2B5EF4-FFF2-40B4-BE49-F238E27FC236}">
                  <a16:creationId xmlns="" xmlns:a16="http://schemas.microsoft.com/office/drawing/2014/main" id="{4D8B87DC-6C70-47F1-A834-33145ACEB921}"/>
                </a:ext>
              </a:extLst>
            </p:cNvPr>
            <p:cNvSpPr txBox="1">
              <a:spLocks/>
            </p:cNvSpPr>
            <p:nvPr/>
          </p:nvSpPr>
          <p:spPr>
            <a:xfrm>
              <a:off x="5230632" y="1913265"/>
              <a:ext cx="6617280" cy="4677329"/>
            </a:xfrm>
            <a:prstGeom prst="rect">
              <a:avLst/>
            </a:prstGeom>
          </p:spPr>
          <p:txBody>
            <a:bodyPr>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600"/>
                </a:spcAft>
                <a:buNone/>
              </a:pPr>
              <a:r>
                <a:rPr lang="en-AU" sz="2200" b="1" dirty="0" smtClean="0">
                  <a:solidFill>
                    <a:srgbClr val="002E5D"/>
                  </a:solidFill>
                </a:rPr>
                <a:t>12.4 </a:t>
              </a:r>
              <a:r>
                <a:rPr lang="en-AU" sz="2200" b="1" dirty="0" smtClean="0">
                  <a:solidFill>
                    <a:schemeClr val="accent1"/>
                  </a:solidFill>
                </a:rPr>
                <a:t>Heating </a:t>
              </a:r>
              <a:r>
                <a:rPr lang="en-AU" sz="2200" b="1" dirty="0">
                  <a:solidFill>
                    <a:schemeClr val="accent1"/>
                  </a:solidFill>
                </a:rPr>
                <a:t>appliances, fireplaces, </a:t>
              </a:r>
              <a:r>
                <a:rPr lang="en-AU" sz="2200" b="1" dirty="0" smtClean="0">
                  <a:solidFill>
                    <a:schemeClr val="accent1"/>
                  </a:solidFill>
                </a:rPr>
                <a:t/>
              </a:r>
              <a:br>
                <a:rPr lang="en-AU" sz="2200" b="1" dirty="0" smtClean="0">
                  <a:solidFill>
                    <a:schemeClr val="accent1"/>
                  </a:solidFill>
                </a:rPr>
              </a:br>
              <a:r>
                <a:rPr lang="en-AU" sz="2200" b="1" dirty="0" smtClean="0">
                  <a:solidFill>
                    <a:schemeClr val="accent1"/>
                  </a:solidFill>
                </a:rPr>
                <a:t>chimneys and </a:t>
              </a:r>
              <a:r>
                <a:rPr lang="en-AU" sz="2200" b="1" dirty="0">
                  <a:solidFill>
                    <a:schemeClr val="accent1"/>
                  </a:solidFill>
                </a:rPr>
                <a:t>flues </a:t>
              </a:r>
            </a:p>
            <a:p>
              <a:pPr marL="228600" lvl="1">
                <a:spcBef>
                  <a:spcPts val="300"/>
                </a:spcBef>
                <a:spcAft>
                  <a:spcPts val="300"/>
                </a:spcAft>
              </a:pPr>
              <a:r>
                <a:rPr lang="en-AU" sz="2200" dirty="0" smtClean="0"/>
                <a:t>DTS Provisions for </a:t>
              </a:r>
              <a:r>
                <a:rPr lang="en-AU" sz="2200" dirty="0"/>
                <a:t>the installation of heating appliances to comply with Performance Requirement </a:t>
              </a:r>
              <a:r>
                <a:rPr lang="en-AU" sz="2200" dirty="0" smtClean="0"/>
                <a:t>H7P3</a:t>
              </a:r>
              <a:endParaRPr lang="en-AU" sz="2200" dirty="0"/>
            </a:p>
            <a:p>
              <a:pPr marL="228600" lvl="1">
                <a:spcBef>
                  <a:spcPts val="300"/>
                </a:spcBef>
                <a:spcAft>
                  <a:spcPts val="300"/>
                </a:spcAft>
              </a:pPr>
              <a:r>
                <a:rPr lang="en-AU" sz="2200" dirty="0"/>
                <a:t>Covers:</a:t>
              </a:r>
            </a:p>
            <a:p>
              <a:pPr marL="685800" lvl="2">
                <a:spcBef>
                  <a:spcPts val="300"/>
                </a:spcBef>
                <a:spcAft>
                  <a:spcPts val="300"/>
                </a:spcAft>
              </a:pPr>
              <a:r>
                <a:rPr lang="en-AU" sz="2200" dirty="0"/>
                <a:t>o</a:t>
              </a:r>
              <a:r>
                <a:rPr lang="en-AU" sz="2200" dirty="0" smtClean="0"/>
                <a:t>pen </a:t>
              </a:r>
              <a:r>
                <a:rPr lang="en-AU" sz="2200" dirty="0"/>
                <a:t>fireplaces</a:t>
              </a:r>
            </a:p>
            <a:p>
              <a:pPr marL="685800" lvl="2">
                <a:spcBef>
                  <a:spcPts val="300"/>
                </a:spcBef>
                <a:spcAft>
                  <a:spcPts val="300"/>
                </a:spcAft>
              </a:pPr>
              <a:r>
                <a:rPr lang="en-AU" sz="2200" dirty="0"/>
                <a:t>c</a:t>
              </a:r>
              <a:r>
                <a:rPr lang="en-AU" sz="2200" dirty="0" smtClean="0"/>
                <a:t>himneys</a:t>
              </a:r>
              <a:endParaRPr lang="en-AU" sz="2200" dirty="0"/>
            </a:p>
            <a:p>
              <a:pPr marL="685800" lvl="2">
                <a:spcBef>
                  <a:spcPts val="300"/>
                </a:spcBef>
                <a:spcAft>
                  <a:spcPts val="300"/>
                </a:spcAft>
              </a:pPr>
              <a:r>
                <a:rPr lang="en-AU" sz="2200" dirty="0"/>
                <a:t>i</a:t>
              </a:r>
              <a:r>
                <a:rPr lang="en-AU" sz="2200" dirty="0" smtClean="0"/>
                <a:t>nsert </a:t>
              </a:r>
              <a:r>
                <a:rPr lang="en-AU" sz="2200" dirty="0"/>
                <a:t>fireplaces and flues</a:t>
              </a:r>
            </a:p>
            <a:p>
              <a:pPr marL="685800" lvl="2">
                <a:spcBef>
                  <a:spcPts val="300"/>
                </a:spcBef>
                <a:spcAft>
                  <a:spcPts val="300"/>
                </a:spcAft>
              </a:pPr>
              <a:r>
                <a:rPr lang="en-AU" sz="2200" dirty="0" smtClean="0"/>
                <a:t>free </a:t>
              </a:r>
              <a:r>
                <a:rPr lang="en-AU" sz="2200" dirty="0"/>
                <a:t>standing heating appliances</a:t>
              </a:r>
              <a:r>
                <a:rPr lang="en-AU" dirty="0"/>
                <a:t> </a:t>
              </a:r>
            </a:p>
          </p:txBody>
        </p:sp>
      </p:grpSp>
      <p:pic>
        <p:nvPicPr>
          <p:cNvPr id="29" name="Vol Two Logo">
            <a:extLst>
              <a:ext uri="{FF2B5EF4-FFF2-40B4-BE49-F238E27FC236}">
                <a16:creationId xmlns="" xmlns:a16="http://schemas.microsoft.com/office/drawing/2014/main" id="{C86FB943-93B3-4984-906E-236C96207E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15600" y="75600"/>
            <a:ext cx="1623600" cy="1623600"/>
          </a:xfrm>
          <a:prstGeom prst="rect">
            <a:avLst/>
          </a:prstGeom>
        </p:spPr>
      </p:pic>
    </p:spTree>
    <p:custDataLst>
      <p:tags r:id="rId1"/>
    </p:custDataLst>
    <p:extLst>
      <p:ext uri="{BB962C8B-B14F-4D97-AF65-F5344CB8AC3E}">
        <p14:creationId xmlns:p14="http://schemas.microsoft.com/office/powerpoint/2010/main" val="39170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par>
                                <p:cTn id="8" presetID="9" presetClass="entr" presetSubtype="0" fill="hold" grpId="0" nodeType="withEffect" nodePh="1">
                                  <p:stCondLst>
                                    <p:cond delay="0"/>
                                  </p:stCondLst>
                                  <p:endCondLst>
                                    <p:cond evt="begin" delay="0">
                                      <p:tn val="8"/>
                                    </p:cond>
                                  </p:end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nodePh="1">
                                  <p:stCondLst>
                                    <p:cond delay="0"/>
                                  </p:stCondLst>
                                  <p:endCondLst>
                                    <p:cond evt="begin" delay="0">
                                      <p:tn val="11"/>
                                    </p:cond>
                                  </p:endCondLst>
                                  <p:childTnLst>
                                    <p:set>
                                      <p:cBhvr>
                                        <p:cTn id="12" dur="1" fill="hold">
                                          <p:stCondLst>
                                            <p:cond delay="0"/>
                                          </p:stCondLst>
                                        </p:cTn>
                                        <p:tgtEl>
                                          <p:spTgt spid="41"/>
                                        </p:tgtEl>
                                        <p:attrNameLst>
                                          <p:attrName>style.visibility</p:attrName>
                                        </p:attrNameLst>
                                      </p:cBhvr>
                                      <p:to>
                                        <p:strVal val="visible"/>
                                      </p:to>
                                    </p:set>
                                    <p:animEffect transition="in" filter="dissolve">
                                      <p:cBhvr>
                                        <p:cTn id="13" dur="500"/>
                                        <p:tgtEl>
                                          <p:spTgt spid="41"/>
                                        </p:tgtEl>
                                      </p:cBhvr>
                                    </p:animEffect>
                                  </p:childTnLst>
                                </p:cTn>
                              </p:par>
                              <p:par>
                                <p:cTn id="14" presetID="9"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dissolve">
                                      <p:cBhvr>
                                        <p:cTn id="1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500"/>
                                        <p:tgtEl>
                                          <p:spTgt spid="23"/>
                                        </p:tgtEl>
                                      </p:cBhvr>
                                    </p:animEffect>
                                    <p:set>
                                      <p:cBhvr>
                                        <p:cTn id="32" dur="1" fill="hold">
                                          <p:stCondLst>
                                            <p:cond delay="499"/>
                                          </p:stCondLst>
                                        </p:cTn>
                                        <p:tgtEl>
                                          <p:spTgt spid="2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7" restart="whenNotActive" fill="hold" evtFilter="cancelBubble" nodeType="interactiveSeq">
                <p:stCondLst>
                  <p:cond evt="onClick" delay="0">
                    <p:tgtEl>
                      <p:spTgt spid="41"/>
                    </p:tgtEl>
                  </p:cond>
                </p:stCondLst>
                <p:endSync evt="end" delay="0">
                  <p:rtn val="all"/>
                </p:endSync>
                <p:childTnLst>
                  <p:par>
                    <p:cTn id="38" fill="hold">
                      <p:stCondLst>
                        <p:cond delay="0"/>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dissolve">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nodeType="clickEffect">
                                  <p:stCondLst>
                                    <p:cond delay="0"/>
                                  </p:stCondLst>
                                  <p:childTnLst>
                                    <p:animEffect transition="out" filter="dissolve">
                                      <p:cBhvr>
                                        <p:cTn id="46" dur="500"/>
                                        <p:tgtEl>
                                          <p:spTgt spid="55"/>
                                        </p:tgtEl>
                                      </p:cBhvr>
                                    </p:animEffect>
                                    <p:set>
                                      <p:cBhvr>
                                        <p:cTn id="47"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48" restart="whenNotActive" fill="hold" evtFilter="cancelBubble" nodeType="interactiveSeq">
                <p:stCondLst>
                  <p:cond evt="onClick" delay="0">
                    <p:tgtEl>
                      <p:spTgt spid="37"/>
                    </p:tgtEl>
                  </p:cond>
                </p:stCondLst>
                <p:endSync evt="end" delay="0">
                  <p:rtn val="all"/>
                </p:endSync>
                <p:childTnLst>
                  <p:par>
                    <p:cTn id="49" fill="hold">
                      <p:stCondLst>
                        <p:cond delay="0"/>
                      </p:stCondLst>
                      <p:childTnLst>
                        <p:par>
                          <p:cTn id="50" fill="hold">
                            <p:stCondLst>
                              <p:cond delay="0"/>
                            </p:stCondLst>
                            <p:childTnLst>
                              <p:par>
                                <p:cTn id="51" presetID="17" presetClass="entr" presetSubtype="1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xit" presetSubtype="10" fill="hold" nodeType="clickEffect">
                                  <p:stCondLst>
                                    <p:cond delay="0"/>
                                  </p:stCondLst>
                                  <p:childTnLst>
                                    <p:anim calcmode="lin" valueType="num">
                                      <p:cBhvr>
                                        <p:cTn id="58" dur="500"/>
                                        <p:tgtEl>
                                          <p:spTgt spid="6"/>
                                        </p:tgtEl>
                                        <p:attrNameLst>
                                          <p:attrName>ppt_w</p:attrName>
                                        </p:attrNameLst>
                                      </p:cBhvr>
                                      <p:tavLst>
                                        <p:tav tm="0">
                                          <p:val>
                                            <p:strVal val="ppt_w"/>
                                          </p:val>
                                        </p:tav>
                                        <p:tav tm="100000">
                                          <p:val>
                                            <p:fltVal val="0"/>
                                          </p:val>
                                        </p:tav>
                                      </p:tavLst>
                                    </p:anim>
                                    <p:anim calcmode="lin" valueType="num">
                                      <p:cBhvr>
                                        <p:cTn id="59" dur="500"/>
                                        <p:tgtEl>
                                          <p:spTgt spid="6"/>
                                        </p:tgtEl>
                                        <p:attrNameLst>
                                          <p:attrName>ppt_h</p:attrName>
                                        </p:attrNameLst>
                                      </p:cBhvr>
                                      <p:tavLst>
                                        <p:tav tm="0">
                                          <p:val>
                                            <p:strVal val="ppt_h"/>
                                          </p:val>
                                        </p:tav>
                                        <p:tav tm="100000">
                                          <p:val>
                                            <p:strVal val="ppt_h"/>
                                          </p:val>
                                        </p:tav>
                                      </p:tavLst>
                                    </p:anim>
                                    <p:set>
                                      <p:cBhvr>
                                        <p:cTn id="6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61" restart="whenNotActive" fill="hold" evtFilter="cancelBubble" nodeType="interactiveSeq">
                <p:stCondLst>
                  <p:cond evt="onClick" delay="0">
                    <p:tgtEl>
                      <p:spTgt spid="38"/>
                    </p:tgtEl>
                  </p:cond>
                </p:stCondLst>
                <p:endSync evt="end" delay="0">
                  <p:rtn val="all"/>
                </p:endSync>
                <p:childTnLst>
                  <p:par>
                    <p:cTn id="62" fill="hold">
                      <p:stCondLst>
                        <p:cond delay="0"/>
                      </p:stCondLst>
                      <p:childTnLst>
                        <p:par>
                          <p:cTn id="63" fill="hold">
                            <p:stCondLst>
                              <p:cond delay="0"/>
                            </p:stCondLst>
                            <p:childTnLst>
                              <p:par>
                                <p:cTn id="64" presetID="17" presetClass="entr" presetSubtype="10" fill="hold" nodeType="click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17" presetClass="exit" presetSubtype="10" fill="hold" nodeType="clickEffect">
                                  <p:stCondLst>
                                    <p:cond delay="0"/>
                                  </p:stCondLst>
                                  <p:childTnLst>
                                    <p:anim calcmode="lin" valueType="num">
                                      <p:cBhvr>
                                        <p:cTn id="71" dur="500"/>
                                        <p:tgtEl>
                                          <p:spTgt spid="9"/>
                                        </p:tgtEl>
                                        <p:attrNameLst>
                                          <p:attrName>ppt_w</p:attrName>
                                        </p:attrNameLst>
                                      </p:cBhvr>
                                      <p:tavLst>
                                        <p:tav tm="0">
                                          <p:val>
                                            <p:strVal val="ppt_w"/>
                                          </p:val>
                                        </p:tav>
                                        <p:tav tm="100000">
                                          <p:val>
                                            <p:fltVal val="0"/>
                                          </p:val>
                                        </p:tav>
                                      </p:tavLst>
                                    </p:anim>
                                    <p:anim calcmode="lin" valueType="num">
                                      <p:cBhvr>
                                        <p:cTn id="72" dur="500"/>
                                        <p:tgtEl>
                                          <p:spTgt spid="9"/>
                                        </p:tgtEl>
                                        <p:attrNameLst>
                                          <p:attrName>ppt_h</p:attrName>
                                        </p:attrNameLst>
                                      </p:cBhvr>
                                      <p:tavLst>
                                        <p:tav tm="0">
                                          <p:val>
                                            <p:strVal val="ppt_h"/>
                                          </p:val>
                                        </p:tav>
                                        <p:tav tm="100000">
                                          <p:val>
                                            <p:strVal val="ppt_h"/>
                                          </p:val>
                                        </p:tav>
                                      </p:tavLst>
                                    </p:anim>
                                    <p:set>
                                      <p:cBhvr>
                                        <p:cTn id="7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39" grpId="0"/>
      <p:bldP spid="4" grpId="0" animBg="1"/>
      <p:bldP spid="41" grpId="0" animBg="1"/>
      <p:bldP spid="37" grpId="0" animBg="1"/>
      <p:bldP spid="37" grpId="1" animBg="1"/>
      <p:bldP spid="38" grpId="0" animBg="1"/>
      <p:bldP spid="3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502B3A9B-096D-4B45-91AB-DED9C8709818}"/>
              </a:ext>
            </a:extLst>
          </p:cNvPr>
          <p:cNvSpPr>
            <a:spLocks noGrp="1"/>
          </p:cNvSpPr>
          <p:nvPr>
            <p:ph type="body" sz="quarter" idx="11"/>
          </p:nvPr>
        </p:nvSpPr>
        <p:spPr/>
        <p:txBody>
          <a:bodyPr>
            <a:normAutofit lnSpcReduction="10000"/>
          </a:bodyPr>
          <a:lstStyle/>
          <a:p>
            <a:r>
              <a:rPr lang="en-AU" dirty="0"/>
              <a:t>Assessment Methods for fire safety in NCC Volume Two</a:t>
            </a:r>
          </a:p>
        </p:txBody>
      </p:sp>
      <p:grpSp>
        <p:nvGrpSpPr>
          <p:cNvPr id="5" name="Arrows">
            <a:extLst>
              <a:ext uri="{FF2B5EF4-FFF2-40B4-BE49-F238E27FC236}">
                <a16:creationId xmlns="" xmlns:a16="http://schemas.microsoft.com/office/drawing/2014/main" id="{7A97C3BD-9E1F-4D02-9837-E5E79C91E959}"/>
              </a:ext>
            </a:extLst>
          </p:cNvPr>
          <p:cNvGrpSpPr/>
          <p:nvPr/>
        </p:nvGrpSpPr>
        <p:grpSpPr>
          <a:xfrm>
            <a:off x="5481449" y="3522831"/>
            <a:ext cx="1251657" cy="1296000"/>
            <a:chOff x="5494149" y="3522831"/>
            <a:chExt cx="1251657" cy="1296000"/>
          </a:xfrm>
        </p:grpSpPr>
        <p:cxnSp>
          <p:nvCxnSpPr>
            <p:cNvPr id="6" name="Straight Arrow Connector 5">
              <a:extLst>
                <a:ext uri="{FF2B5EF4-FFF2-40B4-BE49-F238E27FC236}">
                  <a16:creationId xmlns="" xmlns:a16="http://schemas.microsoft.com/office/drawing/2014/main" id="{C00A62AE-C271-4FBD-BBD8-1F4DDF48070F}"/>
                </a:ext>
              </a:extLst>
            </p:cNvPr>
            <p:cNvCxnSpPr>
              <a:cxnSpLocks/>
            </p:cNvCxnSpPr>
            <p:nvPr/>
          </p:nvCxnSpPr>
          <p:spPr>
            <a:xfrm flipH="1">
              <a:off x="5494149" y="3522831"/>
              <a:ext cx="1236323" cy="129600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 xmlns:a16="http://schemas.microsoft.com/office/drawing/2014/main" id="{9303BDF3-2BD5-4FC8-92ED-74207BB22AD8}"/>
                </a:ext>
              </a:extLst>
            </p:cNvPr>
            <p:cNvCxnSpPr>
              <a:cxnSpLocks/>
            </p:cNvCxnSpPr>
            <p:nvPr/>
          </p:nvCxnSpPr>
          <p:spPr>
            <a:xfrm flipH="1" flipV="1">
              <a:off x="5499223" y="3556200"/>
              <a:ext cx="1213958" cy="1247558"/>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And/Or text box">
              <a:extLst>
                <a:ext uri="{FF2B5EF4-FFF2-40B4-BE49-F238E27FC236}">
                  <a16:creationId xmlns="" xmlns:a16="http://schemas.microsoft.com/office/drawing/2014/main" id="{7B0301F8-86A3-4C75-BA45-1E4C5C28BF0E}"/>
                </a:ext>
              </a:extLst>
            </p:cNvPr>
            <p:cNvSpPr txBox="1"/>
            <p:nvPr/>
          </p:nvSpPr>
          <p:spPr>
            <a:xfrm>
              <a:off x="5531848" y="3940516"/>
              <a:ext cx="1213958" cy="400110"/>
            </a:xfrm>
            <a:prstGeom prst="rect">
              <a:avLst/>
            </a:prstGeom>
            <a:solidFill>
              <a:schemeClr val="bg1"/>
            </a:solidFill>
          </p:spPr>
          <p:txBody>
            <a:bodyPr wrap="square" rtlCol="0">
              <a:spAutoFit/>
            </a:bodyPr>
            <a:lstStyle/>
            <a:p>
              <a:r>
                <a:rPr lang="en-AU" sz="2000" b="1" dirty="0"/>
                <a:t>AND/OR</a:t>
              </a:r>
            </a:p>
          </p:txBody>
        </p:sp>
      </p:grpSp>
      <p:sp>
        <p:nvSpPr>
          <p:cNvPr id="9" name="Verification MEthod Box">
            <a:extLst>
              <a:ext uri="{FF2B5EF4-FFF2-40B4-BE49-F238E27FC236}">
                <a16:creationId xmlns="" xmlns:a16="http://schemas.microsoft.com/office/drawing/2014/main" id="{84B1F59D-977A-4CE1-97AD-64F126754239}"/>
              </a:ext>
            </a:extLst>
          </p:cNvPr>
          <p:cNvSpPr/>
          <p:nvPr/>
        </p:nvSpPr>
        <p:spPr>
          <a:xfrm>
            <a:off x="3417494" y="2417198"/>
            <a:ext cx="2104581" cy="118691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Verification</a:t>
            </a:r>
            <a:br>
              <a:rPr lang="en-AU" b="1" dirty="0"/>
            </a:br>
            <a:r>
              <a:rPr lang="en-AU" b="1" dirty="0"/>
              <a:t>Method</a:t>
            </a:r>
          </a:p>
        </p:txBody>
      </p:sp>
      <p:sp>
        <p:nvSpPr>
          <p:cNvPr id="14" name="Verification Method Bubble">
            <a:extLst>
              <a:ext uri="{FF2B5EF4-FFF2-40B4-BE49-F238E27FC236}">
                <a16:creationId xmlns="" xmlns:a16="http://schemas.microsoft.com/office/drawing/2014/main" id="{4BEBD23A-1585-42D7-9CB9-AAECFD04BE32}"/>
              </a:ext>
            </a:extLst>
          </p:cNvPr>
          <p:cNvSpPr/>
          <p:nvPr/>
        </p:nvSpPr>
        <p:spPr>
          <a:xfrm>
            <a:off x="334963" y="1933303"/>
            <a:ext cx="3002720" cy="4401236"/>
          </a:xfrm>
          <a:prstGeom prst="wedgeRoundRectCallout">
            <a:avLst>
              <a:gd name="adj1" fmla="val 35734"/>
              <a:gd name="adj2" fmla="val 49328"/>
              <a:gd name="adj3" fmla="val 16667"/>
            </a:avLst>
          </a:prstGeom>
          <a:solidFill>
            <a:srgbClr val="D4DEFF">
              <a:alpha val="95000"/>
            </a:srgbClr>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300"/>
              </a:spcBef>
              <a:spcAft>
                <a:spcPts val="300"/>
              </a:spcAft>
            </a:pPr>
            <a:r>
              <a:rPr lang="en-AU" b="1" dirty="0">
                <a:solidFill>
                  <a:srgbClr val="002E5D"/>
                </a:solidFill>
              </a:rPr>
              <a:t>Verification Method</a:t>
            </a:r>
          </a:p>
          <a:p>
            <a:pPr marL="342900" indent="-342900">
              <a:spcBef>
                <a:spcPts val="300"/>
              </a:spcBef>
              <a:spcAft>
                <a:spcPts val="300"/>
              </a:spcAft>
              <a:buFont typeface="Arial" panose="020B0604020202020204" pitchFamily="34" charset="0"/>
              <a:buChar char="•"/>
            </a:pPr>
            <a:r>
              <a:rPr lang="en-AU" sz="1600" dirty="0">
                <a:solidFill>
                  <a:schemeClr val="tx1"/>
                </a:solidFill>
              </a:rPr>
              <a:t>Performance Solution</a:t>
            </a:r>
          </a:p>
          <a:p>
            <a:pPr marL="342900" indent="-342900">
              <a:spcBef>
                <a:spcPts val="300"/>
              </a:spcBef>
              <a:spcAft>
                <a:spcPts val="300"/>
              </a:spcAft>
              <a:buFont typeface="Arial" panose="020B0604020202020204" pitchFamily="34" charset="0"/>
              <a:buChar char="•"/>
            </a:pPr>
            <a:r>
              <a:rPr lang="en-AU" sz="1600" dirty="0">
                <a:solidFill>
                  <a:schemeClr val="tx1"/>
                </a:solidFill>
              </a:rPr>
              <a:t>Four Verification Methods specified in Part H3 Fire </a:t>
            </a:r>
            <a:r>
              <a:rPr lang="en-AU" sz="1600" dirty="0" smtClean="0">
                <a:solidFill>
                  <a:schemeClr val="tx1"/>
                </a:solidFill>
              </a:rPr>
              <a:t>safety (Volume Two) </a:t>
            </a:r>
          </a:p>
          <a:p>
            <a:pPr marL="342900" indent="-342900">
              <a:spcBef>
                <a:spcPts val="300"/>
              </a:spcBef>
              <a:spcAft>
                <a:spcPts val="300"/>
              </a:spcAft>
              <a:buFont typeface="Arial" panose="020B0604020202020204" pitchFamily="34" charset="0"/>
              <a:buChar char="•"/>
            </a:pPr>
            <a:r>
              <a:rPr lang="en-AU" sz="1600" dirty="0" smtClean="0">
                <a:solidFill>
                  <a:schemeClr val="tx1"/>
                </a:solidFill>
              </a:rPr>
              <a:t>Two Verification </a:t>
            </a:r>
            <a:r>
              <a:rPr lang="en-AU" sz="1600" dirty="0">
                <a:solidFill>
                  <a:schemeClr val="tx1"/>
                </a:solidFill>
              </a:rPr>
              <a:t>Methods in Part </a:t>
            </a:r>
            <a:r>
              <a:rPr lang="en-AU" sz="1600" dirty="0" smtClean="0">
                <a:solidFill>
                  <a:schemeClr val="tx1"/>
                </a:solidFill>
              </a:rPr>
              <a:t>H7 </a:t>
            </a:r>
            <a:r>
              <a:rPr lang="en-AU" sz="1600" dirty="0">
                <a:solidFill>
                  <a:schemeClr val="tx1"/>
                </a:solidFill>
              </a:rPr>
              <a:t>Ancillary </a:t>
            </a:r>
            <a:r>
              <a:rPr lang="en-AU" sz="1600" dirty="0" smtClean="0">
                <a:solidFill>
                  <a:schemeClr val="tx1"/>
                </a:solidFill>
              </a:rPr>
              <a:t>provisions (Volume Two)</a:t>
            </a:r>
            <a:endParaRPr lang="en-AU" sz="1600" dirty="0">
              <a:solidFill>
                <a:schemeClr val="tx1"/>
              </a:solidFill>
            </a:endParaRPr>
          </a:p>
          <a:p>
            <a:pPr marL="342900" indent="-342900">
              <a:spcBef>
                <a:spcPts val="300"/>
              </a:spcBef>
              <a:spcAft>
                <a:spcPts val="300"/>
              </a:spcAft>
              <a:buFont typeface="Arial" panose="020B0604020202020204" pitchFamily="34" charset="0"/>
              <a:buChar char="•"/>
            </a:pPr>
            <a:r>
              <a:rPr lang="en-AU" sz="1600" dirty="0">
                <a:solidFill>
                  <a:schemeClr val="tx1"/>
                </a:solidFill>
              </a:rPr>
              <a:t>Can use another suitable Verification Method (if accepted by the appropriate authority)</a:t>
            </a:r>
          </a:p>
        </p:txBody>
      </p:sp>
      <p:sp>
        <p:nvSpPr>
          <p:cNvPr id="10" name="Comp with DTS Box">
            <a:extLst>
              <a:ext uri="{FF2B5EF4-FFF2-40B4-BE49-F238E27FC236}">
                <a16:creationId xmlns="" xmlns:a16="http://schemas.microsoft.com/office/drawing/2014/main" id="{2CD99557-5D62-4E73-A706-A03C422591BC}"/>
              </a:ext>
            </a:extLst>
          </p:cNvPr>
          <p:cNvSpPr/>
          <p:nvPr/>
        </p:nvSpPr>
        <p:spPr>
          <a:xfrm>
            <a:off x="3425826" y="4771840"/>
            <a:ext cx="2104581" cy="118691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Comparison with DTS Provisions</a:t>
            </a:r>
          </a:p>
        </p:txBody>
      </p:sp>
      <p:sp>
        <p:nvSpPr>
          <p:cNvPr id="15" name="Compn with DTS Bubble">
            <a:extLst>
              <a:ext uri="{FF2B5EF4-FFF2-40B4-BE49-F238E27FC236}">
                <a16:creationId xmlns="" xmlns:a16="http://schemas.microsoft.com/office/drawing/2014/main" id="{7AE8EE22-D8B9-4BB6-8E9F-8C20EC733AF9}"/>
              </a:ext>
            </a:extLst>
          </p:cNvPr>
          <p:cNvSpPr/>
          <p:nvPr/>
        </p:nvSpPr>
        <p:spPr>
          <a:xfrm>
            <a:off x="380914" y="4316893"/>
            <a:ext cx="2948841" cy="2100521"/>
          </a:xfrm>
          <a:prstGeom prst="wedgeRoundRectCallout">
            <a:avLst>
              <a:gd name="adj1" fmla="val 35734"/>
              <a:gd name="adj2" fmla="val 49328"/>
              <a:gd name="adj3" fmla="val 16667"/>
            </a:avLst>
          </a:prstGeom>
          <a:solidFill>
            <a:srgbClr val="D4DEFF"/>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300"/>
              </a:spcBef>
              <a:spcAft>
                <a:spcPts val="300"/>
              </a:spcAft>
            </a:pPr>
            <a:r>
              <a:rPr lang="en-AU" b="1" dirty="0">
                <a:solidFill>
                  <a:srgbClr val="002E5D"/>
                </a:solidFill>
              </a:rPr>
              <a:t>Comparison with DTS Provisions</a:t>
            </a:r>
          </a:p>
          <a:p>
            <a:pPr marL="171450" indent="-171450">
              <a:spcBef>
                <a:spcPts val="300"/>
              </a:spcBef>
              <a:spcAft>
                <a:spcPts val="300"/>
              </a:spcAft>
              <a:buFont typeface="Arial" panose="020B0604020202020204" pitchFamily="34" charset="0"/>
              <a:buChar char="•"/>
            </a:pPr>
            <a:r>
              <a:rPr lang="en-AU" sz="1600" dirty="0">
                <a:solidFill>
                  <a:schemeClr val="tx1"/>
                </a:solidFill>
              </a:rPr>
              <a:t>Comparing a Performance Solution with the Deemed-to-Satisfy Provisions of the relevant Parts</a:t>
            </a:r>
          </a:p>
        </p:txBody>
      </p:sp>
      <p:sp>
        <p:nvSpPr>
          <p:cNvPr id="13" name="Evidence of suitability Bubble">
            <a:extLst>
              <a:ext uri="{FF2B5EF4-FFF2-40B4-BE49-F238E27FC236}">
                <a16:creationId xmlns="" xmlns:a16="http://schemas.microsoft.com/office/drawing/2014/main" id="{990CD9DD-4641-47B6-A27E-436492C45D7F}"/>
              </a:ext>
            </a:extLst>
          </p:cNvPr>
          <p:cNvSpPr/>
          <p:nvPr/>
        </p:nvSpPr>
        <p:spPr>
          <a:xfrm>
            <a:off x="8867769" y="1932446"/>
            <a:ext cx="2948841" cy="4642525"/>
          </a:xfrm>
          <a:prstGeom prst="wedgeRoundRectCallout">
            <a:avLst>
              <a:gd name="adj1" fmla="val 35734"/>
              <a:gd name="adj2" fmla="val 49328"/>
              <a:gd name="adj3" fmla="val 16667"/>
            </a:avLst>
          </a:prstGeom>
          <a:solidFill>
            <a:srgbClr val="D4DEFF"/>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300"/>
              </a:spcBef>
              <a:spcAft>
                <a:spcPts val="300"/>
              </a:spcAft>
            </a:pPr>
            <a:r>
              <a:rPr lang="en-AU" b="1" dirty="0">
                <a:solidFill>
                  <a:srgbClr val="002E5D"/>
                </a:solidFill>
              </a:rPr>
              <a:t>Evidence of suitability</a:t>
            </a:r>
          </a:p>
          <a:p>
            <a:pPr>
              <a:spcBef>
                <a:spcPts val="300"/>
              </a:spcBef>
              <a:spcAft>
                <a:spcPts val="300"/>
              </a:spcAft>
            </a:pPr>
            <a:r>
              <a:rPr lang="en-AU" sz="1600" dirty="0" smtClean="0">
                <a:solidFill>
                  <a:schemeClr val="tx1"/>
                </a:solidFill>
              </a:rPr>
              <a:t>Can be used for a Performance Solution or DTS Solution. Consists of such examples as:</a:t>
            </a:r>
          </a:p>
          <a:p>
            <a:pPr marL="285750" indent="-285750">
              <a:spcBef>
                <a:spcPts val="300"/>
              </a:spcBef>
              <a:spcAft>
                <a:spcPts val="300"/>
              </a:spcAft>
              <a:buFont typeface="Arial" panose="020B0604020202020204" pitchFamily="34" charset="0"/>
              <a:buChar char="•"/>
            </a:pPr>
            <a:r>
              <a:rPr lang="en-AU" sz="1600" dirty="0" smtClean="0">
                <a:solidFill>
                  <a:schemeClr val="tx1"/>
                </a:solidFill>
              </a:rPr>
              <a:t>A certificate of conformity</a:t>
            </a:r>
          </a:p>
          <a:p>
            <a:pPr marL="285750" indent="-285750">
              <a:spcBef>
                <a:spcPts val="300"/>
              </a:spcBef>
              <a:spcAft>
                <a:spcPts val="300"/>
              </a:spcAft>
              <a:buFont typeface="Arial" panose="020B0604020202020204" pitchFamily="34" charset="0"/>
              <a:buChar char="•"/>
            </a:pPr>
            <a:r>
              <a:rPr lang="en-AU" sz="1600" dirty="0" smtClean="0">
                <a:solidFill>
                  <a:schemeClr val="tx1"/>
                </a:solidFill>
              </a:rPr>
              <a:t>A certificate from a professional engineer</a:t>
            </a:r>
          </a:p>
          <a:p>
            <a:pPr marL="285750" indent="-285750">
              <a:spcBef>
                <a:spcPts val="300"/>
              </a:spcBef>
              <a:spcAft>
                <a:spcPts val="300"/>
              </a:spcAft>
              <a:buFont typeface="Arial" panose="020B0604020202020204" pitchFamily="34" charset="0"/>
              <a:buChar char="•"/>
            </a:pPr>
            <a:r>
              <a:rPr lang="en-AU" sz="1600" dirty="0" smtClean="0">
                <a:solidFill>
                  <a:schemeClr val="tx1"/>
                </a:solidFill>
              </a:rPr>
              <a:t>A report from an accredited testing laboratory</a:t>
            </a:r>
          </a:p>
          <a:p>
            <a:pPr marL="285750" indent="-285750">
              <a:spcBef>
                <a:spcPts val="300"/>
              </a:spcBef>
              <a:spcAft>
                <a:spcPts val="300"/>
              </a:spcAft>
              <a:buFont typeface="Arial" panose="020B0604020202020204" pitchFamily="34" charset="0"/>
              <a:buChar char="•"/>
            </a:pPr>
            <a:r>
              <a:rPr lang="en-AU" sz="1600" dirty="0" smtClean="0">
                <a:solidFill>
                  <a:schemeClr val="tx1"/>
                </a:solidFill>
              </a:rPr>
              <a:t>Other forms of evidence deemed suitable by the appropriate authority</a:t>
            </a:r>
            <a:endParaRPr lang="en-AU" sz="1600" dirty="0">
              <a:solidFill>
                <a:schemeClr val="tx1"/>
              </a:solidFill>
            </a:endParaRPr>
          </a:p>
        </p:txBody>
      </p:sp>
      <p:sp>
        <p:nvSpPr>
          <p:cNvPr id="11" name="Evidence of suitability Box">
            <a:extLst>
              <a:ext uri="{FF2B5EF4-FFF2-40B4-BE49-F238E27FC236}">
                <a16:creationId xmlns="" xmlns:a16="http://schemas.microsoft.com/office/drawing/2014/main" id="{0C4DD406-09A6-4EBF-8DC0-89DBBAA31051}"/>
              </a:ext>
            </a:extLst>
          </p:cNvPr>
          <p:cNvSpPr/>
          <p:nvPr/>
        </p:nvSpPr>
        <p:spPr>
          <a:xfrm>
            <a:off x="6679684" y="2387284"/>
            <a:ext cx="2104581" cy="118691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Evidence of </a:t>
            </a:r>
            <a:br>
              <a:rPr lang="en-AU" b="1" dirty="0"/>
            </a:br>
            <a:r>
              <a:rPr lang="en-AU" b="1" dirty="0"/>
              <a:t>suitability</a:t>
            </a:r>
          </a:p>
        </p:txBody>
      </p:sp>
      <p:sp>
        <p:nvSpPr>
          <p:cNvPr id="12" name="Expert Judgement Box">
            <a:extLst>
              <a:ext uri="{FF2B5EF4-FFF2-40B4-BE49-F238E27FC236}">
                <a16:creationId xmlns="" xmlns:a16="http://schemas.microsoft.com/office/drawing/2014/main" id="{06BF5C8D-8ECA-47BC-96CC-CD325FF21444}"/>
              </a:ext>
            </a:extLst>
          </p:cNvPr>
          <p:cNvSpPr/>
          <p:nvPr/>
        </p:nvSpPr>
        <p:spPr>
          <a:xfrm>
            <a:off x="6680712" y="4759301"/>
            <a:ext cx="2104581" cy="118691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Expert Judgement</a:t>
            </a:r>
          </a:p>
        </p:txBody>
      </p:sp>
      <p:sp>
        <p:nvSpPr>
          <p:cNvPr id="16" name="Expert Judgement Bubble">
            <a:extLst>
              <a:ext uri="{FF2B5EF4-FFF2-40B4-BE49-F238E27FC236}">
                <a16:creationId xmlns="" xmlns:a16="http://schemas.microsoft.com/office/drawing/2014/main" id="{0E4E4850-1328-4D2F-B3E0-2107F4B61E9C}"/>
              </a:ext>
            </a:extLst>
          </p:cNvPr>
          <p:cNvSpPr/>
          <p:nvPr/>
        </p:nvSpPr>
        <p:spPr>
          <a:xfrm>
            <a:off x="8875389" y="3240740"/>
            <a:ext cx="2948841" cy="3233679"/>
          </a:xfrm>
          <a:prstGeom prst="wedgeRoundRectCallout">
            <a:avLst>
              <a:gd name="adj1" fmla="val 35734"/>
              <a:gd name="adj2" fmla="val 49328"/>
              <a:gd name="adj3" fmla="val 16667"/>
            </a:avLst>
          </a:prstGeom>
          <a:solidFill>
            <a:srgbClr val="D4DEFF"/>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300"/>
              </a:spcBef>
              <a:spcAft>
                <a:spcPts val="300"/>
              </a:spcAft>
            </a:pPr>
            <a:r>
              <a:rPr lang="en-AU" b="1" dirty="0">
                <a:solidFill>
                  <a:srgbClr val="002E5D"/>
                </a:solidFill>
              </a:rPr>
              <a:t>Expert Judgement</a:t>
            </a:r>
          </a:p>
          <a:p>
            <a:pPr marL="171450" indent="-171450">
              <a:spcBef>
                <a:spcPts val="300"/>
              </a:spcBef>
              <a:spcAft>
                <a:spcPts val="300"/>
              </a:spcAft>
              <a:buFont typeface="Arial" panose="020B0604020202020204" pitchFamily="34" charset="0"/>
              <a:buChar char="•"/>
            </a:pPr>
            <a:r>
              <a:rPr lang="en-AU" sz="1600" dirty="0">
                <a:solidFill>
                  <a:schemeClr val="tx1"/>
                </a:solidFill>
                <a:latin typeface="Arial" panose="020B0604020202020204" pitchFamily="34" charset="0"/>
                <a:cs typeface="Arial" panose="020B0604020202020204" pitchFamily="34" charset="0"/>
              </a:rPr>
              <a:t>Using the expert judgement of a suitably qualified person</a:t>
            </a:r>
          </a:p>
          <a:p>
            <a:pPr marL="171450" lvl="0" indent="-171450">
              <a:spcBef>
                <a:spcPts val="300"/>
              </a:spcBef>
              <a:spcAft>
                <a:spcPts val="300"/>
              </a:spcAft>
              <a:buFont typeface="Arial" panose="020B0604020202020204" pitchFamily="34" charset="0"/>
              <a:buChar char="•"/>
              <a:defRPr/>
            </a:pPr>
            <a:r>
              <a:rPr lang="en-AU" sz="1600" dirty="0">
                <a:solidFill>
                  <a:schemeClr val="tx1"/>
                </a:solidFill>
              </a:rPr>
              <a:t>Expert must have  demonstrated knowledge of technical issues and peer recognition</a:t>
            </a:r>
          </a:p>
          <a:p>
            <a:pPr marL="171450" lvl="0" indent="-171450">
              <a:spcBef>
                <a:spcPts val="300"/>
              </a:spcBef>
              <a:spcAft>
                <a:spcPts val="300"/>
              </a:spcAft>
              <a:buFont typeface="Arial" panose="020B0604020202020204" pitchFamily="34" charset="0"/>
              <a:buChar char="•"/>
              <a:defRPr/>
            </a:pPr>
            <a:r>
              <a:rPr lang="en-AU" sz="1600" dirty="0">
                <a:solidFill>
                  <a:schemeClr val="tx1"/>
                </a:solidFill>
              </a:rPr>
              <a:t>For example, a qualified and experienced </a:t>
            </a:r>
            <a:r>
              <a:rPr lang="en-AU" sz="1600" dirty="0" smtClean="0">
                <a:solidFill>
                  <a:schemeClr val="tx1"/>
                </a:solidFill>
              </a:rPr>
              <a:t>fire </a:t>
            </a:r>
            <a:r>
              <a:rPr lang="en-AU" sz="1600" dirty="0">
                <a:solidFill>
                  <a:schemeClr val="tx1"/>
                </a:solidFill>
              </a:rPr>
              <a:t>s</a:t>
            </a:r>
            <a:r>
              <a:rPr lang="en-AU" sz="1600" dirty="0" smtClean="0">
                <a:solidFill>
                  <a:schemeClr val="tx1"/>
                </a:solidFill>
              </a:rPr>
              <a:t>afety engineer</a:t>
            </a:r>
            <a:endParaRPr lang="en-AU" sz="1600" dirty="0">
              <a:solidFill>
                <a:schemeClr val="tx1"/>
              </a:solidFill>
            </a:endParaRPr>
          </a:p>
        </p:txBody>
      </p:sp>
      <p:pic>
        <p:nvPicPr>
          <p:cNvPr id="17" name="Vol Two Logo">
            <a:extLst>
              <a:ext uri="{FF2B5EF4-FFF2-40B4-BE49-F238E27FC236}">
                <a16:creationId xmlns="" xmlns:a16="http://schemas.microsoft.com/office/drawing/2014/main" id="{C86FB943-93B3-4984-906E-236C96207E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3600" cy="1623600"/>
          </a:xfrm>
          <a:prstGeom prst="rect">
            <a:avLst/>
          </a:prstGeom>
        </p:spPr>
      </p:pic>
    </p:spTree>
    <p:custDataLst>
      <p:tags r:id="rId1"/>
    </p:custDataLst>
    <p:extLst>
      <p:ext uri="{BB962C8B-B14F-4D97-AF65-F5344CB8AC3E}">
        <p14:creationId xmlns:p14="http://schemas.microsoft.com/office/powerpoint/2010/main" val="366650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xit" presetSubtype="10" fill="hold" grpId="1" nodeType="clickEffect">
                                  <p:stCondLst>
                                    <p:cond delay="0"/>
                                  </p:stCondLst>
                                  <p:childTnLst>
                                    <p:anim calcmode="lin" valueType="num">
                                      <p:cBhvr>
                                        <p:cTn id="30" dur="500"/>
                                        <p:tgtEl>
                                          <p:spTgt spid="13"/>
                                        </p:tgtEl>
                                        <p:attrNameLst>
                                          <p:attrName>ppt_w</p:attrName>
                                        </p:attrNameLst>
                                      </p:cBhvr>
                                      <p:tavLst>
                                        <p:tav tm="0">
                                          <p:val>
                                            <p:strVal val="ppt_w"/>
                                          </p:val>
                                        </p:tav>
                                        <p:tav tm="100000">
                                          <p:val>
                                            <p:fltVal val="0"/>
                                          </p:val>
                                        </p:tav>
                                      </p:tavLst>
                                    </p:anim>
                                    <p:anim calcmode="lin" valueType="num">
                                      <p:cBhvr>
                                        <p:cTn id="31" dur="500"/>
                                        <p:tgtEl>
                                          <p:spTgt spid="13"/>
                                        </p:tgtEl>
                                        <p:attrNameLst>
                                          <p:attrName>ppt_h</p:attrName>
                                        </p:attrNameLst>
                                      </p:cBhvr>
                                      <p:tavLst>
                                        <p:tav tm="0">
                                          <p:val>
                                            <p:strVal val="ppt_h"/>
                                          </p:val>
                                        </p:tav>
                                        <p:tav tm="100000">
                                          <p:val>
                                            <p:strVal val="ppt_h"/>
                                          </p:val>
                                        </p:tav>
                                      </p:tavLst>
                                    </p:anim>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3" restart="whenNotActive" fill="hold" evtFilter="cancelBubble" nodeType="interactiveSeq">
                <p:stCondLst>
                  <p:cond evt="onClick" delay="0">
                    <p:tgtEl>
                      <p:spTgt spid="9"/>
                    </p:tgtEl>
                  </p:cond>
                </p:stCondLst>
                <p:endSync evt="end" delay="0">
                  <p:rtn val="all"/>
                </p:endSync>
                <p:childTnLst>
                  <p:par>
                    <p:cTn id="34" fill="hold">
                      <p:stCondLst>
                        <p:cond delay="0"/>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xit" presetSubtype="10" fill="hold" grpId="1" nodeType="clickEffect">
                                  <p:stCondLst>
                                    <p:cond delay="0"/>
                                  </p:stCondLst>
                                  <p:childTnLst>
                                    <p:anim calcmode="lin" valueType="num">
                                      <p:cBhvr>
                                        <p:cTn id="43" dur="500"/>
                                        <p:tgtEl>
                                          <p:spTgt spid="14"/>
                                        </p:tgtEl>
                                        <p:attrNameLst>
                                          <p:attrName>ppt_w</p:attrName>
                                        </p:attrNameLst>
                                      </p:cBhvr>
                                      <p:tavLst>
                                        <p:tav tm="0">
                                          <p:val>
                                            <p:strVal val="ppt_w"/>
                                          </p:val>
                                        </p:tav>
                                        <p:tav tm="100000">
                                          <p:val>
                                            <p:fltVal val="0"/>
                                          </p:val>
                                        </p:tav>
                                      </p:tavLst>
                                    </p:anim>
                                    <p:anim calcmode="lin" valueType="num">
                                      <p:cBhvr>
                                        <p:cTn id="44" dur="500"/>
                                        <p:tgtEl>
                                          <p:spTgt spid="14"/>
                                        </p:tgtEl>
                                        <p:attrNameLst>
                                          <p:attrName>ppt_h</p:attrName>
                                        </p:attrNameLst>
                                      </p:cBhvr>
                                      <p:tavLst>
                                        <p:tav tm="0">
                                          <p:val>
                                            <p:strVal val="ppt_h"/>
                                          </p:val>
                                        </p:tav>
                                        <p:tav tm="100000">
                                          <p:val>
                                            <p:strVal val="ppt_h"/>
                                          </p:val>
                                        </p:tav>
                                      </p:tavLst>
                                    </p:anim>
                                    <p:set>
                                      <p:cBhvr>
                                        <p:cTn id="4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10"/>
                    </p:tgtEl>
                  </p:cond>
                </p:stCondLst>
                <p:endSync evt="end" delay="0">
                  <p:rtn val="all"/>
                </p:endSync>
                <p:childTnLst>
                  <p:par>
                    <p:cTn id="47" fill="hold">
                      <p:stCondLst>
                        <p:cond delay="0"/>
                      </p:stCondLst>
                      <p:childTnLst>
                        <p:par>
                          <p:cTn id="48" fill="hold">
                            <p:stCondLst>
                              <p:cond delay="0"/>
                            </p:stCondLst>
                            <p:childTnLst>
                              <p:par>
                                <p:cTn id="49" presetID="17" presetClass="entr" presetSubtype="1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xit" presetSubtype="10" fill="hold" grpId="1" nodeType="clickEffect">
                                  <p:stCondLst>
                                    <p:cond delay="0"/>
                                  </p:stCondLst>
                                  <p:childTnLst>
                                    <p:anim calcmode="lin" valueType="num">
                                      <p:cBhvr>
                                        <p:cTn id="56" dur="500"/>
                                        <p:tgtEl>
                                          <p:spTgt spid="15"/>
                                        </p:tgtEl>
                                        <p:attrNameLst>
                                          <p:attrName>ppt_w</p:attrName>
                                        </p:attrNameLst>
                                      </p:cBhvr>
                                      <p:tavLst>
                                        <p:tav tm="0">
                                          <p:val>
                                            <p:strVal val="ppt_w"/>
                                          </p:val>
                                        </p:tav>
                                        <p:tav tm="100000">
                                          <p:val>
                                            <p:fltVal val="0"/>
                                          </p:val>
                                        </p:tav>
                                      </p:tavLst>
                                    </p:anim>
                                    <p:anim calcmode="lin" valueType="num">
                                      <p:cBhvr>
                                        <p:cTn id="57" dur="500"/>
                                        <p:tgtEl>
                                          <p:spTgt spid="15"/>
                                        </p:tgtEl>
                                        <p:attrNameLst>
                                          <p:attrName>ppt_h</p:attrName>
                                        </p:attrNameLst>
                                      </p:cBhvr>
                                      <p:tavLst>
                                        <p:tav tm="0">
                                          <p:val>
                                            <p:strVal val="ppt_h"/>
                                          </p:val>
                                        </p:tav>
                                        <p:tav tm="100000">
                                          <p:val>
                                            <p:strVal val="ppt_h"/>
                                          </p:val>
                                        </p:tav>
                                      </p:tavLst>
                                    </p:anim>
                                    <p:set>
                                      <p:cBhvr>
                                        <p:cTn id="5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9" restart="whenNotActive" fill="hold" evtFilter="cancelBubble" nodeType="interactiveSeq">
                <p:stCondLst>
                  <p:cond evt="onClick" delay="0">
                    <p:tgtEl>
                      <p:spTgt spid="12"/>
                    </p:tgtEl>
                  </p:cond>
                </p:stCondLst>
                <p:endSync evt="end" delay="0">
                  <p:rtn val="all"/>
                </p:endSync>
                <p:childTnLst>
                  <p:par>
                    <p:cTn id="60" fill="hold">
                      <p:stCondLst>
                        <p:cond delay="0"/>
                      </p:stCondLst>
                      <p:childTnLst>
                        <p:par>
                          <p:cTn id="61" fill="hold">
                            <p:stCondLst>
                              <p:cond delay="0"/>
                            </p:stCondLst>
                            <p:childTnLst>
                              <p:par>
                                <p:cTn id="62" presetID="17" presetClass="entr" presetSubtype="1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17" presetClass="exit" presetSubtype="10" fill="hold" grpId="1" nodeType="clickEffect">
                                  <p:stCondLst>
                                    <p:cond delay="0"/>
                                  </p:stCondLst>
                                  <p:childTnLst>
                                    <p:anim calcmode="lin" valueType="num">
                                      <p:cBhvr>
                                        <p:cTn id="69" dur="500"/>
                                        <p:tgtEl>
                                          <p:spTgt spid="16"/>
                                        </p:tgtEl>
                                        <p:attrNameLst>
                                          <p:attrName>ppt_w</p:attrName>
                                        </p:attrNameLst>
                                      </p:cBhvr>
                                      <p:tavLst>
                                        <p:tav tm="0">
                                          <p:val>
                                            <p:strVal val="ppt_w"/>
                                          </p:val>
                                        </p:tav>
                                        <p:tav tm="100000">
                                          <p:val>
                                            <p:fltVal val="0"/>
                                          </p:val>
                                        </p:tav>
                                      </p:tavLst>
                                    </p:anim>
                                    <p:anim calcmode="lin" valueType="num">
                                      <p:cBhvr>
                                        <p:cTn id="70" dur="500"/>
                                        <p:tgtEl>
                                          <p:spTgt spid="16"/>
                                        </p:tgtEl>
                                        <p:attrNameLst>
                                          <p:attrName>ppt_h</p:attrName>
                                        </p:attrNameLst>
                                      </p:cBhvr>
                                      <p:tavLst>
                                        <p:tav tm="0">
                                          <p:val>
                                            <p:strVal val="ppt_h"/>
                                          </p:val>
                                        </p:tav>
                                        <p:tav tm="100000">
                                          <p:val>
                                            <p:strVal val="ppt_h"/>
                                          </p:val>
                                        </p:tav>
                                      </p:tavLst>
                                    </p:anim>
                                    <p:set>
                                      <p:cBhvr>
                                        <p:cTn id="7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4" grpId="0" animBg="1"/>
      <p:bldP spid="14" grpId="1" animBg="1"/>
      <p:bldP spid="10" grpId="0" animBg="1"/>
      <p:bldP spid="15" grpId="0" animBg="1"/>
      <p:bldP spid="15" grpId="1" animBg="1"/>
      <p:bldP spid="13" grpId="0" animBg="1"/>
      <p:bldP spid="13" grpId="1" animBg="1"/>
      <p:bldP spid="11" grpId="0" animBg="1"/>
      <p:bldP spid="12" grpId="0" animBg="1"/>
      <p:bldP spid="16" grpId="0" animBg="1"/>
      <p:bldP spid="1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DCCC23A3-9852-4516-B233-195A4E19EFCD}"/>
              </a:ext>
            </a:extLst>
          </p:cNvPr>
          <p:cNvSpPr>
            <a:spLocks noGrp="1"/>
          </p:cNvSpPr>
          <p:nvPr>
            <p:ph type="body" sz="quarter" idx="11"/>
          </p:nvPr>
        </p:nvSpPr>
        <p:spPr/>
        <p:txBody>
          <a:bodyPr/>
          <a:lstStyle/>
          <a:p>
            <a:r>
              <a:rPr lang="en-AU" dirty="0"/>
              <a:t>Example 1: Ensuring fire safety</a:t>
            </a:r>
          </a:p>
        </p:txBody>
      </p:sp>
      <p:pic>
        <p:nvPicPr>
          <p:cNvPr id="7" name="2 allotments image" descr="Image showing two adjoining allotments in an urban area, each of which has a Class 1a building and a Class 10a garage. One allotment also has a shed. The other allotment has a granny flat, and the Class 1a building has a chimney, indicating that this building has an open fireplace.">
            <a:extLst>
              <a:ext uri="{FF2B5EF4-FFF2-40B4-BE49-F238E27FC236}">
                <a16:creationId xmlns="" xmlns:a16="http://schemas.microsoft.com/office/drawing/2014/main" id="{E7DFCEDC-C568-40C6-A320-DFDF9D9ED6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96" t="13820" r="3990" b="11388"/>
          <a:stretch/>
        </p:blipFill>
        <p:spPr>
          <a:xfrm>
            <a:off x="334962" y="2361235"/>
            <a:ext cx="5247189" cy="3125165"/>
          </a:xfrm>
          <a:prstGeom prst="rect">
            <a:avLst/>
          </a:prstGeom>
        </p:spPr>
      </p:pic>
      <p:sp>
        <p:nvSpPr>
          <p:cNvPr id="6" name="Image summary text">
            <a:extLst>
              <a:ext uri="{FF2B5EF4-FFF2-40B4-BE49-F238E27FC236}">
                <a16:creationId xmlns="" xmlns:a16="http://schemas.microsoft.com/office/drawing/2014/main" id="{F4E24832-461C-46A0-BDA1-5681A2DF5989}"/>
              </a:ext>
            </a:extLst>
          </p:cNvPr>
          <p:cNvSpPr txBox="1">
            <a:spLocks/>
          </p:cNvSpPr>
          <p:nvPr/>
        </p:nvSpPr>
        <p:spPr>
          <a:xfrm>
            <a:off x="1426376" y="5614774"/>
            <a:ext cx="3064360" cy="392488"/>
          </a:xfrm>
          <a:prstGeom prst="rect">
            <a:avLst/>
          </a:prstGeom>
        </p:spPr>
        <p:txBody>
          <a:bodyPr/>
          <a:lstStyle>
            <a:lvl1pPr marL="0" indent="0" algn="l" defTabSz="914400" rtl="0" eaLnBrk="1" latinLnBrk="0" hangingPunct="1">
              <a:lnSpc>
                <a:spcPct val="100000"/>
              </a:lnSpc>
              <a:spcBef>
                <a:spcPts val="200"/>
              </a:spcBef>
              <a:spcAft>
                <a:spcPts val="200"/>
              </a:spcAft>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12900" indent="-1612900"/>
            <a:r>
              <a:rPr lang="en-US" sz="1800" b="1" dirty="0"/>
              <a:t>Location</a:t>
            </a:r>
            <a:r>
              <a:rPr lang="en-US" sz="1800" dirty="0"/>
              <a:t>:  Urban Australia</a:t>
            </a:r>
          </a:p>
        </p:txBody>
      </p:sp>
      <p:sp>
        <p:nvSpPr>
          <p:cNvPr id="4" name="Questions textbox">
            <a:extLst>
              <a:ext uri="{FF2B5EF4-FFF2-40B4-BE49-F238E27FC236}">
                <a16:creationId xmlns="" xmlns:a16="http://schemas.microsoft.com/office/drawing/2014/main" id="{1F45FBC9-EAE4-4984-8C8A-6B8AF728A520}"/>
              </a:ext>
            </a:extLst>
          </p:cNvPr>
          <p:cNvSpPr txBox="1">
            <a:spLocks/>
          </p:cNvSpPr>
          <p:nvPr/>
        </p:nvSpPr>
        <p:spPr>
          <a:xfrm>
            <a:off x="6096000" y="1775638"/>
            <a:ext cx="5781674" cy="4965404"/>
          </a:xfrm>
          <a:prstGeom prst="rect">
            <a:avLst/>
          </a:prstGeom>
          <a:solidFill>
            <a:srgbClr val="DADEF4"/>
          </a:solidFill>
        </p:spPr>
        <p:txBody>
          <a:bodyPr anchor="ctr"/>
          <a:lstStyle>
            <a:lvl1pPr marL="180000" indent="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2900" indent="-342900">
              <a:buFont typeface="Arial" panose="020B0604020202020204" pitchFamily="34" charset="0"/>
              <a:buChar char="•"/>
            </a:pPr>
            <a:r>
              <a:rPr lang="en-US" sz="1800" dirty="0"/>
              <a:t>What classification applies to the different  buildings?</a:t>
            </a:r>
          </a:p>
          <a:p>
            <a:pPr marL="522900" indent="-342900">
              <a:buFont typeface="Arial" panose="020B0604020202020204" pitchFamily="34" charset="0"/>
              <a:buChar char="•"/>
            </a:pPr>
            <a:r>
              <a:rPr lang="en-US" sz="1800" dirty="0"/>
              <a:t>What are the key fire safety risks for each building?</a:t>
            </a:r>
          </a:p>
          <a:p>
            <a:pPr marL="522900" indent="-342900">
              <a:buFont typeface="Arial" panose="020B0604020202020204" pitchFamily="34" charset="0"/>
              <a:buChar char="•"/>
            </a:pPr>
            <a:r>
              <a:rPr lang="en-US" sz="1800" dirty="0"/>
              <a:t>Which of the fire safety related Performance Requirements would apply to each building?</a:t>
            </a:r>
          </a:p>
          <a:p>
            <a:pPr marL="522900" indent="-342900">
              <a:buFont typeface="Arial" panose="020B0604020202020204" pitchFamily="34" charset="0"/>
              <a:buChar char="•"/>
            </a:pPr>
            <a:r>
              <a:rPr lang="en-US" sz="1800" dirty="0"/>
              <a:t>Where would fire resistant walls, floors or roofs be required?</a:t>
            </a:r>
          </a:p>
          <a:p>
            <a:pPr marL="522900" indent="-342900">
              <a:buFont typeface="Arial" panose="020B0604020202020204" pitchFamily="34" charset="0"/>
              <a:buChar char="•"/>
            </a:pPr>
            <a:r>
              <a:rPr lang="en-US" sz="1800" dirty="0"/>
              <a:t>Would smoke alarms or emergency lighting be required in these buildings?</a:t>
            </a:r>
          </a:p>
          <a:p>
            <a:pPr marL="522900" indent="-342900">
              <a:buFont typeface="Arial" panose="020B0604020202020204" pitchFamily="34" charset="0"/>
              <a:buChar char="•"/>
            </a:pPr>
            <a:r>
              <a:rPr lang="en-US" sz="1800" dirty="0"/>
              <a:t>Which DTS Provisions could be used to comply with the Performance Requirements?</a:t>
            </a:r>
          </a:p>
          <a:p>
            <a:pPr marL="522900" indent="-342900">
              <a:buFont typeface="Arial" panose="020B0604020202020204" pitchFamily="34" charset="0"/>
              <a:buChar char="•"/>
            </a:pPr>
            <a:r>
              <a:rPr lang="en-US" sz="1800" dirty="0"/>
              <a:t>How would you respond to other fire safety related requirements?</a:t>
            </a:r>
          </a:p>
          <a:p>
            <a:pPr marL="522900" indent="-342900">
              <a:buFont typeface="Arial" panose="020B0604020202020204" pitchFamily="34" charset="0"/>
              <a:buChar char="•"/>
            </a:pPr>
            <a:r>
              <a:rPr lang="en-US" sz="1800" dirty="0"/>
              <a:t>How would requirements change if these buildings were in a bushfire prone area?</a:t>
            </a:r>
          </a:p>
        </p:txBody>
      </p:sp>
      <p:pic>
        <p:nvPicPr>
          <p:cNvPr id="9" name="Vol Two Logo">
            <a:extLst>
              <a:ext uri="{FF2B5EF4-FFF2-40B4-BE49-F238E27FC236}">
                <a16:creationId xmlns="" xmlns:a16="http://schemas.microsoft.com/office/drawing/2014/main" id="{C86FB943-93B3-4984-906E-236C96207E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5600" y="75600"/>
            <a:ext cx="1623600" cy="1623600"/>
          </a:xfrm>
          <a:prstGeom prst="rect">
            <a:avLst/>
          </a:prstGeom>
        </p:spPr>
      </p:pic>
    </p:spTree>
    <p:custDataLst>
      <p:tags r:id="rId1"/>
    </p:custDataLst>
    <p:extLst>
      <p:ext uri="{BB962C8B-B14F-4D97-AF65-F5344CB8AC3E}">
        <p14:creationId xmlns:p14="http://schemas.microsoft.com/office/powerpoint/2010/main" val="46809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tmplLst>
          <p:tmpl>
            <p:tnLst>
              <p:par>
                <p:cTn presetID="9"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DCCC23A3-9852-4516-B233-195A4E19EFCD}"/>
              </a:ext>
            </a:extLst>
          </p:cNvPr>
          <p:cNvSpPr>
            <a:spLocks noGrp="1"/>
          </p:cNvSpPr>
          <p:nvPr>
            <p:ph type="body" sz="quarter" idx="11"/>
          </p:nvPr>
        </p:nvSpPr>
        <p:spPr/>
        <p:txBody>
          <a:bodyPr/>
          <a:lstStyle/>
          <a:p>
            <a:r>
              <a:rPr lang="en-AU" dirty="0"/>
              <a:t>Example 2: Ensuring fire safety</a:t>
            </a:r>
          </a:p>
        </p:txBody>
      </p:sp>
      <p:sp>
        <p:nvSpPr>
          <p:cNvPr id="4" name="Questions textbox">
            <a:extLst>
              <a:ext uri="{FF2B5EF4-FFF2-40B4-BE49-F238E27FC236}">
                <a16:creationId xmlns="" xmlns:a16="http://schemas.microsoft.com/office/drawing/2014/main" id="{1F45FBC9-EAE4-4984-8C8A-6B8AF728A520}"/>
              </a:ext>
            </a:extLst>
          </p:cNvPr>
          <p:cNvSpPr txBox="1">
            <a:spLocks/>
          </p:cNvSpPr>
          <p:nvPr/>
        </p:nvSpPr>
        <p:spPr>
          <a:xfrm>
            <a:off x="6096000" y="1803401"/>
            <a:ext cx="5781674" cy="4793382"/>
          </a:xfrm>
          <a:prstGeom prst="rect">
            <a:avLst/>
          </a:prstGeom>
          <a:solidFill>
            <a:srgbClr val="DADEF4"/>
          </a:solidFill>
        </p:spPr>
        <p:txBody>
          <a:bodyPr anchor="ctr"/>
          <a:lstStyle>
            <a:lvl1pPr marL="180000" indent="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2900" indent="-342900">
              <a:buFont typeface="Arial" panose="020B0604020202020204" pitchFamily="34" charset="0"/>
              <a:buChar char="•"/>
            </a:pPr>
            <a:r>
              <a:rPr lang="en-US" sz="1800" dirty="0"/>
              <a:t>What classification applies to the building?</a:t>
            </a:r>
          </a:p>
          <a:p>
            <a:pPr marL="522900" indent="-342900">
              <a:buFont typeface="Arial" panose="020B0604020202020204" pitchFamily="34" charset="0"/>
              <a:buChar char="•"/>
            </a:pPr>
            <a:r>
              <a:rPr lang="en-US" sz="1800" dirty="0"/>
              <a:t>What are the key fire safety risks to the building?</a:t>
            </a:r>
          </a:p>
          <a:p>
            <a:pPr marL="522900" indent="-342900">
              <a:buFont typeface="Arial" panose="020B0604020202020204" pitchFamily="34" charset="0"/>
              <a:buChar char="•"/>
            </a:pPr>
            <a:r>
              <a:rPr lang="en-US" sz="1800" dirty="0"/>
              <a:t>Which of the fire safety related Performance Requirements would apply to this building?</a:t>
            </a:r>
          </a:p>
          <a:p>
            <a:pPr marL="522900" indent="-342900">
              <a:buFont typeface="Arial" panose="020B0604020202020204" pitchFamily="34" charset="0"/>
              <a:buChar char="•"/>
            </a:pPr>
            <a:r>
              <a:rPr lang="en-US" sz="1800" dirty="0"/>
              <a:t>Where would fire resistant walls, floors or other elements be required?</a:t>
            </a:r>
          </a:p>
          <a:p>
            <a:pPr marL="522900" indent="-342900">
              <a:buFont typeface="Arial" panose="020B0604020202020204" pitchFamily="34" charset="0"/>
              <a:buChar char="•"/>
            </a:pPr>
            <a:r>
              <a:rPr lang="en-US" sz="1800" dirty="0"/>
              <a:t>Where would you place smoke alarms in this building?</a:t>
            </a:r>
          </a:p>
          <a:p>
            <a:pPr marL="522900" indent="-342900">
              <a:buFont typeface="Arial" panose="020B0604020202020204" pitchFamily="34" charset="0"/>
              <a:buChar char="•"/>
            </a:pPr>
            <a:r>
              <a:rPr lang="en-US" sz="1800" dirty="0"/>
              <a:t>Would emergency lighting be required?</a:t>
            </a:r>
          </a:p>
          <a:p>
            <a:pPr marL="522900" indent="-342900">
              <a:buFont typeface="Arial" panose="020B0604020202020204" pitchFamily="34" charset="0"/>
              <a:buChar char="•"/>
            </a:pPr>
            <a:r>
              <a:rPr lang="en-US" sz="1800" dirty="0"/>
              <a:t>Which DTS Provisions could be used to comply with the relevant Performance Requirements?</a:t>
            </a:r>
          </a:p>
          <a:p>
            <a:pPr marL="522900" indent="-342900">
              <a:buFont typeface="Arial" panose="020B0604020202020204" pitchFamily="34" charset="0"/>
              <a:buChar char="•"/>
            </a:pPr>
            <a:r>
              <a:rPr lang="en-US" sz="1800" dirty="0"/>
              <a:t>What Performance Solutions might be possible?</a:t>
            </a:r>
          </a:p>
        </p:txBody>
      </p:sp>
      <p:sp>
        <p:nvSpPr>
          <p:cNvPr id="6" name="Image summary text">
            <a:extLst>
              <a:ext uri="{FF2B5EF4-FFF2-40B4-BE49-F238E27FC236}">
                <a16:creationId xmlns="" xmlns:a16="http://schemas.microsoft.com/office/drawing/2014/main" id="{A82955EE-06C1-46F5-AE47-9697D73CEE09}"/>
              </a:ext>
            </a:extLst>
          </p:cNvPr>
          <p:cNvSpPr txBox="1">
            <a:spLocks/>
          </p:cNvSpPr>
          <p:nvPr/>
        </p:nvSpPr>
        <p:spPr>
          <a:xfrm>
            <a:off x="940480" y="6071116"/>
            <a:ext cx="3436648" cy="369332"/>
          </a:xfrm>
          <a:prstGeom prst="rect">
            <a:avLst/>
          </a:prstGeom>
        </p:spPr>
        <p:txBody>
          <a:bodyPr/>
          <a:lstStyle>
            <a:lvl1pPr marL="0" indent="0" algn="l" defTabSz="914400" rtl="0" eaLnBrk="1" latinLnBrk="0" hangingPunct="1">
              <a:lnSpc>
                <a:spcPct val="100000"/>
              </a:lnSpc>
              <a:spcBef>
                <a:spcPts val="200"/>
              </a:spcBef>
              <a:spcAft>
                <a:spcPts val="200"/>
              </a:spcAft>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12900" indent="-1612900"/>
            <a:r>
              <a:rPr lang="en-US" sz="1800" b="1" dirty="0"/>
              <a:t>Location</a:t>
            </a:r>
            <a:r>
              <a:rPr lang="en-US" sz="1800" dirty="0"/>
              <a:t>:  Thredbo, NSW</a:t>
            </a:r>
            <a:endParaRPr lang="en-AU" sz="1800" dirty="0"/>
          </a:p>
        </p:txBody>
      </p:sp>
      <p:pic>
        <p:nvPicPr>
          <p:cNvPr id="15" name="Ski hostel image" descr="Image showing a plan for a ski lodge in Thredbo in New South Wales. The building has a large central living area with a free-standing fireplace. It has 6 bedrooms, 2 of which are accessed directly from the living area, with the other 4 accessed from a corridor at the back of the building. It has radiators in each bedroom and an external boiler for heating the water for the radiator system. It also has a deck at the rear with access to the area around the building on both sides.">
            <a:extLst>
              <a:ext uri="{FF2B5EF4-FFF2-40B4-BE49-F238E27FC236}">
                <a16:creationId xmlns="" xmlns:a16="http://schemas.microsoft.com/office/drawing/2014/main" id="{9E607C5A-09F5-47BA-A6CF-B5C406CC10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346" t="4119" r="3910" b="5991"/>
          <a:stretch/>
        </p:blipFill>
        <p:spPr>
          <a:xfrm>
            <a:off x="174684" y="1803400"/>
            <a:ext cx="5687636" cy="4216295"/>
          </a:xfrm>
          <a:prstGeom prst="rect">
            <a:avLst/>
          </a:prstGeom>
        </p:spPr>
      </p:pic>
      <p:pic>
        <p:nvPicPr>
          <p:cNvPr id="7" name="Vol Two Logo">
            <a:extLst>
              <a:ext uri="{FF2B5EF4-FFF2-40B4-BE49-F238E27FC236}">
                <a16:creationId xmlns="" xmlns:a16="http://schemas.microsoft.com/office/drawing/2014/main" id="{C86FB943-93B3-4984-906E-236C96207E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5600" y="75600"/>
            <a:ext cx="1623600" cy="1623600"/>
          </a:xfrm>
          <a:prstGeom prst="rect">
            <a:avLst/>
          </a:prstGeom>
        </p:spPr>
      </p:pic>
    </p:spTree>
    <p:custDataLst>
      <p:tags r:id="rId1"/>
    </p:custDataLst>
    <p:extLst>
      <p:ext uri="{BB962C8B-B14F-4D97-AF65-F5344CB8AC3E}">
        <p14:creationId xmlns:p14="http://schemas.microsoft.com/office/powerpoint/2010/main" val="309696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tmplLst>
          <p:tmpl>
            <p:tnLst>
              <p:par>
                <p:cTn presetID="9"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1BFA9144-4DD4-42F3-8F94-41F1F06A615F}"/>
              </a:ext>
            </a:extLst>
          </p:cNvPr>
          <p:cNvSpPr>
            <a:spLocks noGrp="1"/>
          </p:cNvSpPr>
          <p:nvPr>
            <p:ph type="body" sz="quarter" idx="11"/>
          </p:nvPr>
        </p:nvSpPr>
        <p:spPr/>
        <p:txBody>
          <a:bodyPr/>
          <a:lstStyle/>
          <a:p>
            <a:r>
              <a:rPr lang="en-AU" dirty="0"/>
              <a:t>Other useful resources</a:t>
            </a:r>
          </a:p>
        </p:txBody>
      </p:sp>
      <p:sp>
        <p:nvSpPr>
          <p:cNvPr id="3" name="Right hand block">
            <a:extLst>
              <a:ext uri="{FF2B5EF4-FFF2-40B4-BE49-F238E27FC236}">
                <a16:creationId xmlns="" xmlns:a16="http://schemas.microsoft.com/office/drawing/2014/main" id="{38605BE9-18B4-4845-80D7-C60784F5DCD4}"/>
              </a:ext>
            </a:extLst>
          </p:cNvPr>
          <p:cNvSpPr>
            <a:spLocks noGrp="1"/>
          </p:cNvSpPr>
          <p:nvPr>
            <p:ph type="body" sz="quarter" idx="10"/>
          </p:nvPr>
        </p:nvSpPr>
        <p:spPr>
          <a:xfrm>
            <a:off x="6404787" y="1878784"/>
            <a:ext cx="5400000" cy="4691915"/>
          </a:xfrm>
        </p:spPr>
        <p:txBody>
          <a:bodyPr>
            <a:normAutofit/>
          </a:bodyPr>
          <a:lstStyle/>
          <a:p>
            <a:pPr marL="0" indent="0">
              <a:spcAft>
                <a:spcPts val="1200"/>
              </a:spcAft>
              <a:buNone/>
            </a:pPr>
            <a:r>
              <a:rPr lang="en-AU" sz="2400" dirty="0"/>
              <a:t>Construction in bushfire prone areas:</a:t>
            </a:r>
            <a:endParaRPr lang="en-AU" sz="2400" dirty="0">
              <a:hlinkClick r:id="rId4"/>
            </a:endParaRPr>
          </a:p>
          <a:p>
            <a:pPr lvl="0">
              <a:spcAft>
                <a:spcPts val="600"/>
              </a:spcAft>
            </a:pPr>
            <a:r>
              <a:rPr lang="en-AU" sz="2400" u="sng" dirty="0">
                <a:hlinkClick r:id="rId5"/>
              </a:rPr>
              <a:t>AS 3959 Construction of buildings in bushfire prone area</a:t>
            </a:r>
            <a:endParaRPr lang="en-AU" sz="2400" dirty="0"/>
          </a:p>
          <a:p>
            <a:pPr lvl="0">
              <a:spcAft>
                <a:spcPts val="600"/>
              </a:spcAft>
            </a:pPr>
            <a:r>
              <a:rPr lang="en-AU" sz="2400" u="sng" dirty="0">
                <a:hlinkClick r:id="rId6"/>
              </a:rPr>
              <a:t>NASH Standard - Steel Framed Construction in a Bushfire Area</a:t>
            </a:r>
            <a:endParaRPr lang="en-AU" sz="2400" dirty="0"/>
          </a:p>
          <a:p>
            <a:pPr lvl="0">
              <a:spcAft>
                <a:spcPts val="600"/>
              </a:spcAft>
            </a:pPr>
            <a:r>
              <a:rPr lang="en-AU" sz="2400" u="sng" dirty="0">
                <a:hlinkClick r:id="rId7"/>
              </a:rPr>
              <a:t>ABCB Performance Standard for Private Bushfire Shelters</a:t>
            </a:r>
            <a:endParaRPr lang="en-AU" sz="2400" dirty="0"/>
          </a:p>
          <a:p>
            <a:r>
              <a:rPr lang="en-AU" sz="2400" dirty="0" smtClean="0">
                <a:hlinkClick r:id="rId8"/>
              </a:rPr>
              <a:t>ABCB Handbook - Bushfire </a:t>
            </a:r>
            <a:r>
              <a:rPr lang="en-AU" sz="2400" dirty="0">
                <a:hlinkClick r:id="rId8"/>
              </a:rPr>
              <a:t>Verification </a:t>
            </a:r>
            <a:r>
              <a:rPr lang="en-AU" sz="2400" dirty="0" smtClean="0">
                <a:hlinkClick r:id="rId8"/>
              </a:rPr>
              <a:t>Method </a:t>
            </a:r>
            <a:r>
              <a:rPr lang="en-AU" sz="2400" dirty="0" smtClean="0"/>
              <a:t>- </a:t>
            </a:r>
            <a:r>
              <a:rPr lang="en-US" sz="2400" dirty="0" smtClean="0">
                <a:cs typeface="Arial" panose="020B0604020202020204" pitchFamily="34" charset="0"/>
              </a:rPr>
              <a:t>non-mandatory</a:t>
            </a:r>
            <a:r>
              <a:rPr lang="en-US" sz="2400" dirty="0">
                <a:cs typeface="Arial" panose="020B0604020202020204" pitchFamily="34" charset="0"/>
              </a:rPr>
              <a:t>, </a:t>
            </a:r>
            <a:r>
              <a:rPr lang="en-US" sz="2400" dirty="0"/>
              <a:t>explanatory </a:t>
            </a:r>
            <a:r>
              <a:rPr lang="en-US" sz="2400" dirty="0" smtClean="0"/>
              <a:t>information</a:t>
            </a:r>
            <a:endParaRPr lang="en-AU" sz="2400" dirty="0"/>
          </a:p>
        </p:txBody>
      </p:sp>
      <p:sp>
        <p:nvSpPr>
          <p:cNvPr id="4" name="Left hand block">
            <a:extLst>
              <a:ext uri="{FF2B5EF4-FFF2-40B4-BE49-F238E27FC236}">
                <a16:creationId xmlns="" xmlns:a16="http://schemas.microsoft.com/office/drawing/2014/main" id="{DF84F1E2-DBA7-4860-AB57-CB45B015E9FF}"/>
              </a:ext>
            </a:extLst>
          </p:cNvPr>
          <p:cNvSpPr>
            <a:spLocks noGrp="1"/>
          </p:cNvSpPr>
          <p:nvPr>
            <p:ph type="body" sz="quarter" idx="12"/>
          </p:nvPr>
        </p:nvSpPr>
        <p:spPr>
          <a:xfrm>
            <a:off x="334962" y="1878784"/>
            <a:ext cx="5400000" cy="4798239"/>
          </a:xfrm>
        </p:spPr>
        <p:txBody>
          <a:bodyPr>
            <a:normAutofit lnSpcReduction="10000"/>
          </a:bodyPr>
          <a:lstStyle/>
          <a:p>
            <a:pPr>
              <a:spcAft>
                <a:spcPts val="1200"/>
              </a:spcAft>
            </a:pPr>
            <a:r>
              <a:rPr lang="en-US" sz="2400" dirty="0">
                <a:latin typeface="Arial" panose="020B0604020202020204" pitchFamily="34" charset="0"/>
                <a:cs typeface="Arial" panose="020B0604020202020204" pitchFamily="34" charset="0"/>
              </a:rPr>
              <a:t>Explanatory videos from information sessions, including:</a:t>
            </a:r>
          </a:p>
          <a:p>
            <a:pPr lvl="1">
              <a:spcAft>
                <a:spcPts val="600"/>
              </a:spcAft>
            </a:pPr>
            <a:r>
              <a:rPr lang="en-US" u="sng" dirty="0">
                <a:hlinkClick r:id="rId9"/>
              </a:rPr>
              <a:t>What setback do I need for the open carport concession?</a:t>
            </a:r>
            <a:endParaRPr lang="en-AU" dirty="0"/>
          </a:p>
          <a:p>
            <a:pPr lvl="1">
              <a:spcAft>
                <a:spcPts val="600"/>
              </a:spcAft>
            </a:pPr>
            <a:r>
              <a:rPr lang="en-US" u="sng" dirty="0">
                <a:hlinkClick r:id="rId10"/>
              </a:rPr>
              <a:t>Can an eave be within </a:t>
            </a:r>
            <a:r>
              <a:rPr lang="en-US" u="sng" dirty="0" smtClean="0">
                <a:hlinkClick r:id="rId10"/>
              </a:rPr>
              <a:t>450 mm </a:t>
            </a:r>
            <a:r>
              <a:rPr lang="en-US" u="sng" dirty="0">
                <a:hlinkClick r:id="rId10"/>
              </a:rPr>
              <a:t>of a boundary if it doesn’t face that boundary?</a:t>
            </a:r>
            <a:endParaRPr lang="en-AU" dirty="0"/>
          </a:p>
          <a:p>
            <a:pPr lvl="1">
              <a:spcAft>
                <a:spcPts val="600"/>
              </a:spcAft>
            </a:pPr>
            <a:r>
              <a:rPr lang="en-US" u="sng" dirty="0">
                <a:hlinkClick r:id="rId11"/>
              </a:rPr>
              <a:t>Does </a:t>
            </a:r>
            <a:r>
              <a:rPr lang="en-US" u="sng" dirty="0">
                <a:hlinkClick r:id="rId12"/>
              </a:rPr>
              <a:t>the gable edge of an eave require fire rating?</a:t>
            </a:r>
            <a:endParaRPr lang="en-AU" dirty="0"/>
          </a:p>
          <a:p>
            <a:pPr lvl="1">
              <a:spcAft>
                <a:spcPts val="600"/>
              </a:spcAft>
            </a:pPr>
            <a:r>
              <a:rPr lang="en-US" u="sng" dirty="0">
                <a:hlinkClick r:id="rId13"/>
              </a:rPr>
              <a:t>False alarms</a:t>
            </a:r>
            <a:endParaRPr lang="en-AU" dirty="0"/>
          </a:p>
          <a:p>
            <a:r>
              <a:rPr lang="en-US" sz="2400" dirty="0" smtClean="0">
                <a:latin typeface="Arial" panose="020B0604020202020204" pitchFamily="34" charset="0"/>
                <a:cs typeface="Arial" panose="020B0604020202020204" pitchFamily="34" charset="0"/>
              </a:rPr>
              <a:t>Non-mandatory</a:t>
            </a:r>
            <a:r>
              <a:rPr lang="en-US" sz="2400" dirty="0">
                <a:latin typeface="Arial" panose="020B0604020202020204" pitchFamily="34" charset="0"/>
                <a:cs typeface="Arial" panose="020B0604020202020204" pitchFamily="34" charset="0"/>
              </a:rPr>
              <a:t>, </a:t>
            </a:r>
            <a:r>
              <a:rPr lang="en-US" sz="2400" dirty="0"/>
              <a:t>explanatory information</a:t>
            </a:r>
            <a:endParaRPr lang="en-AU" sz="2400" i="1" dirty="0"/>
          </a:p>
          <a:p>
            <a:endParaRPr lang="en-AU" sz="2400" i="1" dirty="0"/>
          </a:p>
        </p:txBody>
      </p:sp>
      <p:pic>
        <p:nvPicPr>
          <p:cNvPr id="6" name="Vol Two Logo">
            <a:extLst>
              <a:ext uri="{FF2B5EF4-FFF2-40B4-BE49-F238E27FC236}">
                <a16:creationId xmlns="" xmlns:a16="http://schemas.microsoft.com/office/drawing/2014/main" id="{C86FB943-93B3-4984-906E-236C96207E8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15600" y="75600"/>
            <a:ext cx="1623600" cy="1623600"/>
          </a:xfrm>
          <a:prstGeom prst="rect">
            <a:avLst/>
          </a:prstGeom>
        </p:spPr>
      </p:pic>
    </p:spTree>
    <p:custDataLst>
      <p:tags r:id="rId1"/>
    </p:custDataLst>
    <p:extLst>
      <p:ext uri="{BB962C8B-B14F-4D97-AF65-F5344CB8AC3E}">
        <p14:creationId xmlns:p14="http://schemas.microsoft.com/office/powerpoint/2010/main" val="3286170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6DAA4F5D-BB4A-44E5-B53C-2A9A63FF0EAB}"/>
              </a:ext>
            </a:extLst>
          </p:cNvPr>
          <p:cNvSpPr>
            <a:spLocks noGrp="1"/>
          </p:cNvSpPr>
          <p:nvPr>
            <p:ph type="body" sz="quarter" idx="11"/>
          </p:nvPr>
        </p:nvSpPr>
        <p:spPr/>
        <p:txBody>
          <a:bodyPr/>
          <a:lstStyle/>
          <a:p>
            <a:r>
              <a:rPr lang="en-AU" dirty="0"/>
              <a:t>Summary</a:t>
            </a:r>
          </a:p>
        </p:txBody>
      </p:sp>
      <p:sp>
        <p:nvSpPr>
          <p:cNvPr id="3" name="Lefthand block">
            <a:extLst>
              <a:ext uri="{FF2B5EF4-FFF2-40B4-BE49-F238E27FC236}">
                <a16:creationId xmlns="" xmlns:a16="http://schemas.microsoft.com/office/drawing/2014/main" id="{C64EB41C-4454-4386-8B96-E2F72F19B061}"/>
              </a:ext>
            </a:extLst>
          </p:cNvPr>
          <p:cNvSpPr>
            <a:spLocks noGrp="1"/>
          </p:cNvSpPr>
          <p:nvPr>
            <p:ph type="body" sz="quarter" idx="12"/>
          </p:nvPr>
        </p:nvSpPr>
        <p:spPr>
          <a:xfrm>
            <a:off x="123726" y="1993671"/>
            <a:ext cx="3799485" cy="5018566"/>
          </a:xfrm>
        </p:spPr>
        <p:txBody>
          <a:bodyPr>
            <a:normAutofit/>
          </a:bodyPr>
          <a:lstStyle/>
          <a:p>
            <a:pPr marL="0" indent="0" algn="ctr">
              <a:spcAft>
                <a:spcPts val="1800"/>
              </a:spcAft>
              <a:buNone/>
            </a:pPr>
            <a:r>
              <a:rPr lang="en-AU" sz="2600" b="1" dirty="0" smtClean="0">
                <a:solidFill>
                  <a:schemeClr val="accent5"/>
                </a:solidFill>
              </a:rPr>
              <a:t>Volume Two</a:t>
            </a:r>
          </a:p>
          <a:p>
            <a:pPr marL="0" indent="0" algn="ctr">
              <a:spcAft>
                <a:spcPts val="1800"/>
              </a:spcAft>
              <a:buNone/>
            </a:pPr>
            <a:r>
              <a:rPr lang="en-AU" sz="2400" b="1" dirty="0" smtClean="0">
                <a:solidFill>
                  <a:schemeClr val="accent1"/>
                </a:solidFill>
              </a:rPr>
              <a:t>Performance Requirements </a:t>
            </a:r>
          </a:p>
          <a:p>
            <a:pPr>
              <a:spcAft>
                <a:spcPts val="1800"/>
              </a:spcAft>
            </a:pPr>
            <a:r>
              <a:rPr lang="en-AU" sz="2400" dirty="0" smtClean="0"/>
              <a:t>Part H3 Fire safety</a:t>
            </a:r>
          </a:p>
          <a:p>
            <a:pPr>
              <a:spcBef>
                <a:spcPts val="600"/>
              </a:spcBef>
            </a:pPr>
            <a:r>
              <a:rPr lang="en-AU" sz="2400" dirty="0" smtClean="0"/>
              <a:t>Part </a:t>
            </a:r>
            <a:r>
              <a:rPr lang="en-AU" sz="2400" dirty="0"/>
              <a:t>H</a:t>
            </a:r>
            <a:r>
              <a:rPr lang="en-AU" sz="2400" dirty="0" smtClean="0"/>
              <a:t>7 </a:t>
            </a:r>
            <a:r>
              <a:rPr lang="en-AU" sz="2400" dirty="0"/>
              <a:t>Ancillary </a:t>
            </a:r>
            <a:r>
              <a:rPr lang="en-AU" sz="2400" dirty="0" smtClean="0"/>
              <a:t>provisions and </a:t>
            </a:r>
            <a:br>
              <a:rPr lang="en-AU" sz="2400" dirty="0" smtClean="0"/>
            </a:br>
            <a:r>
              <a:rPr lang="en-AU" sz="2400" dirty="0" smtClean="0"/>
              <a:t>additional construction requirements</a:t>
            </a:r>
          </a:p>
          <a:p>
            <a:endParaRPr lang="en-AU" sz="1800" dirty="0"/>
          </a:p>
          <a:p>
            <a:endParaRPr lang="en-AU" sz="1800" dirty="0"/>
          </a:p>
          <a:p>
            <a:endParaRPr lang="en-AU" sz="2200" dirty="0"/>
          </a:p>
          <a:p>
            <a:endParaRPr lang="en-AU" sz="2200" dirty="0"/>
          </a:p>
        </p:txBody>
      </p:sp>
      <p:sp>
        <p:nvSpPr>
          <p:cNvPr id="4" name="Centre block">
            <a:extLst>
              <a:ext uri="{FF2B5EF4-FFF2-40B4-BE49-F238E27FC236}">
                <a16:creationId xmlns="" xmlns:a16="http://schemas.microsoft.com/office/drawing/2014/main" id="{33F11AF6-FD91-4BE3-9820-F2C66C4C5FCF}"/>
              </a:ext>
            </a:extLst>
          </p:cNvPr>
          <p:cNvSpPr>
            <a:spLocks noGrp="1"/>
          </p:cNvSpPr>
          <p:nvPr>
            <p:ph type="body" sz="quarter" idx="13"/>
          </p:nvPr>
        </p:nvSpPr>
        <p:spPr>
          <a:xfrm>
            <a:off x="4109292" y="1993289"/>
            <a:ext cx="3888954" cy="4781690"/>
          </a:xfrm>
        </p:spPr>
        <p:txBody>
          <a:bodyPr>
            <a:normAutofit/>
          </a:bodyPr>
          <a:lstStyle/>
          <a:p>
            <a:pPr marL="0" indent="0" algn="ctr">
              <a:spcAft>
                <a:spcPts val="1800"/>
              </a:spcAft>
              <a:buNone/>
            </a:pPr>
            <a:r>
              <a:rPr lang="en-AU" sz="2600" b="1" dirty="0">
                <a:solidFill>
                  <a:schemeClr val="accent5"/>
                </a:solidFill>
              </a:rPr>
              <a:t>Volume </a:t>
            </a:r>
            <a:r>
              <a:rPr lang="en-AU" sz="2600" b="1" dirty="0" smtClean="0">
                <a:solidFill>
                  <a:schemeClr val="accent5"/>
                </a:solidFill>
              </a:rPr>
              <a:t>Two</a:t>
            </a:r>
            <a:endParaRPr lang="en-AU" sz="2600" b="1" dirty="0" smtClean="0">
              <a:solidFill>
                <a:schemeClr val="accent1"/>
              </a:solidFill>
            </a:endParaRPr>
          </a:p>
          <a:p>
            <a:pPr marL="0" indent="0" algn="ctr">
              <a:spcAft>
                <a:spcPts val="1800"/>
              </a:spcAft>
              <a:buNone/>
            </a:pPr>
            <a:r>
              <a:rPr lang="en-AU" sz="2400" b="1" dirty="0" smtClean="0">
                <a:solidFill>
                  <a:schemeClr val="accent1"/>
                </a:solidFill>
              </a:rPr>
              <a:t>DTS Provisions</a:t>
            </a:r>
            <a:br>
              <a:rPr lang="en-AU" sz="2400" b="1" dirty="0" smtClean="0">
                <a:solidFill>
                  <a:schemeClr val="accent1"/>
                </a:solidFill>
              </a:rPr>
            </a:br>
            <a:endParaRPr lang="en-AU" sz="2400" b="1" dirty="0">
              <a:solidFill>
                <a:schemeClr val="accent1"/>
              </a:solidFill>
            </a:endParaRPr>
          </a:p>
          <a:p>
            <a:pPr>
              <a:spcAft>
                <a:spcPts val="1800"/>
              </a:spcAft>
            </a:pPr>
            <a:r>
              <a:rPr lang="en-AU" sz="2400" dirty="0" smtClean="0"/>
              <a:t>Part H3 Fire safety</a:t>
            </a:r>
          </a:p>
          <a:p>
            <a:r>
              <a:rPr lang="en-AU" sz="2400" dirty="0" smtClean="0"/>
              <a:t>Part H7 Ancillary provisions and </a:t>
            </a:r>
            <a:br>
              <a:rPr lang="en-AU" sz="2400" dirty="0" smtClean="0"/>
            </a:br>
            <a:r>
              <a:rPr lang="en-AU" sz="2400" dirty="0" smtClean="0"/>
              <a:t>additional construction requirements</a:t>
            </a:r>
            <a:endParaRPr lang="en-AU" sz="2400" dirty="0"/>
          </a:p>
        </p:txBody>
      </p:sp>
      <p:sp>
        <p:nvSpPr>
          <p:cNvPr id="5" name="Righthand block">
            <a:extLst>
              <a:ext uri="{FF2B5EF4-FFF2-40B4-BE49-F238E27FC236}">
                <a16:creationId xmlns="" xmlns:a16="http://schemas.microsoft.com/office/drawing/2014/main" id="{87BA33CB-D38B-477E-933C-3BF6EF2CC039}"/>
              </a:ext>
            </a:extLst>
          </p:cNvPr>
          <p:cNvSpPr>
            <a:spLocks noGrp="1"/>
          </p:cNvSpPr>
          <p:nvPr>
            <p:ph type="body" sz="quarter" idx="14"/>
          </p:nvPr>
        </p:nvSpPr>
        <p:spPr>
          <a:xfrm>
            <a:off x="8293289" y="1987955"/>
            <a:ext cx="3768793" cy="4787024"/>
          </a:xfrm>
        </p:spPr>
        <p:txBody>
          <a:bodyPr>
            <a:normAutofit/>
          </a:bodyPr>
          <a:lstStyle/>
          <a:p>
            <a:pPr marL="0" indent="0" algn="ctr">
              <a:spcBef>
                <a:spcPts val="0"/>
              </a:spcBef>
              <a:spcAft>
                <a:spcPts val="600"/>
              </a:spcAft>
              <a:buNone/>
            </a:pPr>
            <a:r>
              <a:rPr lang="en-AU" sz="2600" b="1" dirty="0" smtClean="0">
                <a:solidFill>
                  <a:schemeClr val="accent5"/>
                </a:solidFill>
              </a:rPr>
              <a:t>Housing Provisions</a:t>
            </a:r>
            <a:br>
              <a:rPr lang="en-AU" sz="2600" b="1" dirty="0" smtClean="0">
                <a:solidFill>
                  <a:schemeClr val="accent5"/>
                </a:solidFill>
              </a:rPr>
            </a:br>
            <a:endParaRPr lang="en-AU" sz="2600" b="1" dirty="0" smtClean="0">
              <a:solidFill>
                <a:schemeClr val="accent5"/>
              </a:solidFill>
            </a:endParaRPr>
          </a:p>
          <a:p>
            <a:pPr marL="0" indent="0" algn="ctr">
              <a:spcBef>
                <a:spcPts val="0"/>
              </a:spcBef>
              <a:spcAft>
                <a:spcPts val="600"/>
              </a:spcAft>
              <a:buNone/>
            </a:pPr>
            <a:endParaRPr lang="en-AU" sz="2600" b="1" dirty="0" smtClean="0">
              <a:solidFill>
                <a:schemeClr val="accent5"/>
              </a:solidFill>
            </a:endParaRPr>
          </a:p>
          <a:p>
            <a:pPr>
              <a:spcBef>
                <a:spcPts val="1800"/>
              </a:spcBef>
              <a:spcAft>
                <a:spcPts val="1800"/>
              </a:spcAft>
            </a:pPr>
            <a:r>
              <a:rPr lang="en-AU" sz="2400" dirty="0" smtClean="0"/>
              <a:t>Part 9 Fire safety</a:t>
            </a:r>
          </a:p>
          <a:p>
            <a:pPr>
              <a:spcAft>
                <a:spcPts val="600"/>
              </a:spcAft>
            </a:pPr>
            <a:r>
              <a:rPr lang="en-AU" sz="2400" dirty="0" smtClean="0"/>
              <a:t>Part 12 Ancillary provisions</a:t>
            </a:r>
          </a:p>
        </p:txBody>
      </p:sp>
      <p:pic>
        <p:nvPicPr>
          <p:cNvPr id="8" name="Vol Two Logo">
            <a:extLst>
              <a:ext uri="{FF2B5EF4-FFF2-40B4-BE49-F238E27FC236}">
                <a16:creationId xmlns="" xmlns:a16="http://schemas.microsoft.com/office/drawing/2014/main" id="{C86FB943-93B3-4984-906E-236C96207E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3600" cy="1623600"/>
          </a:xfrm>
          <a:prstGeom prst="rect">
            <a:avLst/>
          </a:prstGeom>
        </p:spPr>
      </p:pic>
    </p:spTree>
    <p:custDataLst>
      <p:tags r:id="rId1"/>
    </p:custDataLst>
    <p:extLst>
      <p:ext uri="{BB962C8B-B14F-4D97-AF65-F5344CB8AC3E}">
        <p14:creationId xmlns:p14="http://schemas.microsoft.com/office/powerpoint/2010/main" val="2806741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C0E02438-DE5F-403B-B1A8-C5ABEA26F565}"/>
              </a:ext>
            </a:extLst>
          </p:cNvPr>
          <p:cNvSpPr>
            <a:spLocks noGrp="1"/>
          </p:cNvSpPr>
          <p:nvPr>
            <p:ph type="body" sz="quarter" idx="11"/>
          </p:nvPr>
        </p:nvSpPr>
        <p:spPr/>
        <p:txBody>
          <a:bodyPr/>
          <a:lstStyle/>
          <a:p>
            <a:r>
              <a:rPr lang="en-AU" dirty="0"/>
              <a:t>Key points</a:t>
            </a:r>
          </a:p>
        </p:txBody>
      </p:sp>
      <p:sp>
        <p:nvSpPr>
          <p:cNvPr id="3" name="Top Left block">
            <a:extLst>
              <a:ext uri="{FF2B5EF4-FFF2-40B4-BE49-F238E27FC236}">
                <a16:creationId xmlns="" xmlns:a16="http://schemas.microsoft.com/office/drawing/2014/main" id="{AC819FCD-26F0-4AA8-A40F-B0C34AD3F9F2}"/>
              </a:ext>
            </a:extLst>
          </p:cNvPr>
          <p:cNvSpPr>
            <a:spLocks noGrp="1"/>
          </p:cNvSpPr>
          <p:nvPr>
            <p:ph type="body" sz="quarter" idx="12"/>
          </p:nvPr>
        </p:nvSpPr>
        <p:spPr/>
        <p:txBody>
          <a:bodyPr>
            <a:normAutofit/>
          </a:bodyPr>
          <a:lstStyle/>
          <a:p>
            <a:r>
              <a:rPr lang="en-AU" sz="2200" dirty="0"/>
              <a:t>Overall aim is to:</a:t>
            </a:r>
          </a:p>
          <a:p>
            <a:pPr marL="457200" indent="-457200">
              <a:buFont typeface="Arial" panose="020B0604020202020204" pitchFamily="34" charset="0"/>
              <a:buChar char="•"/>
            </a:pPr>
            <a:r>
              <a:rPr lang="en-AU" sz="2200" dirty="0"/>
              <a:t>Prevent the spread of fire from or to other buildings/structures</a:t>
            </a:r>
          </a:p>
          <a:p>
            <a:pPr marL="457200" indent="-457200">
              <a:buFont typeface="Arial" panose="020B0604020202020204" pitchFamily="34" charset="0"/>
              <a:buChar char="•"/>
            </a:pPr>
            <a:r>
              <a:rPr lang="en-AU" sz="2200" dirty="0"/>
              <a:t>Warn occupants of a fire to allow for safe evacuation</a:t>
            </a:r>
          </a:p>
          <a:p>
            <a:endParaRPr lang="en-AU" dirty="0"/>
          </a:p>
        </p:txBody>
      </p:sp>
      <p:sp>
        <p:nvSpPr>
          <p:cNvPr id="4" name="Top right block">
            <a:extLst>
              <a:ext uri="{FF2B5EF4-FFF2-40B4-BE49-F238E27FC236}">
                <a16:creationId xmlns="" xmlns:a16="http://schemas.microsoft.com/office/drawing/2014/main" id="{479A2865-9B6B-43B5-9E0C-5EBD85AEE1C6}"/>
              </a:ext>
            </a:extLst>
          </p:cNvPr>
          <p:cNvSpPr>
            <a:spLocks noGrp="1"/>
          </p:cNvSpPr>
          <p:nvPr>
            <p:ph type="body" sz="quarter" idx="13"/>
          </p:nvPr>
        </p:nvSpPr>
        <p:spPr>
          <a:xfrm>
            <a:off x="6505728" y="4507149"/>
            <a:ext cx="5344789" cy="1980000"/>
          </a:xfrm>
        </p:spPr>
        <p:txBody>
          <a:bodyPr>
            <a:normAutofit/>
          </a:bodyPr>
          <a:lstStyle/>
          <a:p>
            <a:r>
              <a:rPr lang="en-AU" sz="2200" dirty="0"/>
              <a:t>Section </a:t>
            </a:r>
            <a:r>
              <a:rPr lang="en-AU" sz="2200" dirty="0" smtClean="0"/>
              <a:t>A </a:t>
            </a:r>
            <a:r>
              <a:rPr lang="en-AU" sz="2200" dirty="0"/>
              <a:t>Governing Requirements must also be complied with</a:t>
            </a:r>
          </a:p>
        </p:txBody>
      </p:sp>
      <p:sp>
        <p:nvSpPr>
          <p:cNvPr id="5" name="Bottom left block">
            <a:extLst>
              <a:ext uri="{FF2B5EF4-FFF2-40B4-BE49-F238E27FC236}">
                <a16:creationId xmlns="" xmlns:a16="http://schemas.microsoft.com/office/drawing/2014/main" id="{591D55AA-2547-41A0-8CF8-F32480860F87}"/>
              </a:ext>
            </a:extLst>
          </p:cNvPr>
          <p:cNvSpPr>
            <a:spLocks noGrp="1"/>
          </p:cNvSpPr>
          <p:nvPr>
            <p:ph type="body" sz="quarter" idx="14"/>
          </p:nvPr>
        </p:nvSpPr>
        <p:spPr>
          <a:xfrm>
            <a:off x="218364" y="4449170"/>
            <a:ext cx="5854890" cy="2408830"/>
          </a:xfrm>
        </p:spPr>
        <p:txBody>
          <a:bodyPr>
            <a:normAutofit fontScale="70000" lnSpcReduction="20000"/>
          </a:bodyPr>
          <a:lstStyle/>
          <a:p>
            <a:pPr marL="457200" indent="-457200">
              <a:lnSpc>
                <a:spcPct val="120000"/>
              </a:lnSpc>
              <a:spcAft>
                <a:spcPts val="600"/>
              </a:spcAft>
              <a:buFont typeface="Arial" panose="020B0604020202020204" pitchFamily="34" charset="0"/>
              <a:buChar char="•"/>
            </a:pPr>
            <a:r>
              <a:rPr lang="en-AU" sz="3200" dirty="0" smtClean="0"/>
              <a:t>The </a:t>
            </a:r>
            <a:r>
              <a:rPr lang="en-AU" sz="3200" dirty="0"/>
              <a:t>Housing Provisions contains </a:t>
            </a:r>
            <a:r>
              <a:rPr lang="en-AU" sz="3200" dirty="0" smtClean="0"/>
              <a:t>relevant fire safety related DTS </a:t>
            </a:r>
            <a:r>
              <a:rPr lang="en-AU" sz="3200" dirty="0"/>
              <a:t>Provisions </a:t>
            </a:r>
            <a:r>
              <a:rPr lang="en-AU" sz="3200" dirty="0" smtClean="0"/>
              <a:t>- referenced in NCC Volume Two </a:t>
            </a:r>
          </a:p>
          <a:p>
            <a:pPr marL="457200" indent="-457200">
              <a:buFont typeface="Arial" panose="020B0604020202020204" pitchFamily="34" charset="0"/>
              <a:buChar char="•"/>
            </a:pPr>
            <a:r>
              <a:rPr lang="en-AU" sz="3200" dirty="0" smtClean="0"/>
              <a:t>If </a:t>
            </a:r>
            <a:r>
              <a:rPr lang="en-AU" sz="3200" dirty="0"/>
              <a:t>a DTS Provision in Volume Two does not reference the Housing Provisions, then the Housing Provisions cannot be used for that provision. </a:t>
            </a:r>
          </a:p>
          <a:p>
            <a:endParaRPr lang="en-AU" sz="2800" dirty="0"/>
          </a:p>
        </p:txBody>
      </p:sp>
      <p:sp>
        <p:nvSpPr>
          <p:cNvPr id="6" name="Bottom right block">
            <a:extLst>
              <a:ext uri="{FF2B5EF4-FFF2-40B4-BE49-F238E27FC236}">
                <a16:creationId xmlns="" xmlns:a16="http://schemas.microsoft.com/office/drawing/2014/main" id="{78DF62D9-1298-48DE-A182-5AE2A9DCEB4F}"/>
              </a:ext>
            </a:extLst>
          </p:cNvPr>
          <p:cNvSpPr>
            <a:spLocks noGrp="1"/>
          </p:cNvSpPr>
          <p:nvPr>
            <p:ph type="body" sz="quarter" idx="15"/>
          </p:nvPr>
        </p:nvSpPr>
        <p:spPr>
          <a:xfrm>
            <a:off x="6505729" y="2006809"/>
            <a:ext cx="5344789" cy="1980000"/>
          </a:xfrm>
        </p:spPr>
        <p:txBody>
          <a:bodyPr>
            <a:normAutofit/>
          </a:bodyPr>
          <a:lstStyle/>
          <a:p>
            <a:pPr>
              <a:lnSpc>
                <a:spcPct val="110000"/>
              </a:lnSpc>
            </a:pPr>
            <a:r>
              <a:rPr lang="en-AU" sz="2200" dirty="0"/>
              <a:t>Fire safety requirements can be met using DTS </a:t>
            </a:r>
            <a:r>
              <a:rPr lang="en-AU" sz="2200" dirty="0" smtClean="0"/>
              <a:t>Provisions (including the Housing Provisions) </a:t>
            </a:r>
            <a:r>
              <a:rPr lang="en-AU" sz="2200" dirty="0"/>
              <a:t>or a compliant Performance </a:t>
            </a:r>
            <a:r>
              <a:rPr lang="en-AU" sz="2200" dirty="0" smtClean="0"/>
              <a:t>Solution</a:t>
            </a:r>
            <a:endParaRPr lang="en-AU" sz="2200" dirty="0"/>
          </a:p>
        </p:txBody>
      </p:sp>
      <p:pic>
        <p:nvPicPr>
          <p:cNvPr id="9" name="Vol Two Logo">
            <a:extLst>
              <a:ext uri="{FF2B5EF4-FFF2-40B4-BE49-F238E27FC236}">
                <a16:creationId xmlns="" xmlns:a16="http://schemas.microsoft.com/office/drawing/2014/main" id="{C86FB943-93B3-4984-906E-236C96207E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3600" cy="1623600"/>
          </a:xfrm>
          <a:prstGeom prst="rect">
            <a:avLst/>
          </a:prstGeom>
        </p:spPr>
      </p:pic>
    </p:spTree>
    <p:custDataLst>
      <p:tags r:id="rId1"/>
    </p:custDataLst>
    <p:extLst>
      <p:ext uri="{BB962C8B-B14F-4D97-AF65-F5344CB8AC3E}">
        <p14:creationId xmlns:p14="http://schemas.microsoft.com/office/powerpoint/2010/main" val="3160580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54B403ED-A54D-4F68-86DA-011FECFB35CE}"/>
              </a:ext>
            </a:extLst>
          </p:cNvPr>
          <p:cNvSpPr>
            <a:spLocks noGrp="1"/>
          </p:cNvSpPr>
          <p:nvPr>
            <p:ph type="body" sz="quarter" idx="11"/>
          </p:nvPr>
        </p:nvSpPr>
        <p:spPr/>
        <p:txBody>
          <a:bodyPr/>
          <a:lstStyle/>
          <a:p>
            <a:r>
              <a:rPr lang="en-AU" dirty="0"/>
              <a:t>Questions?</a:t>
            </a:r>
          </a:p>
        </p:txBody>
      </p:sp>
    </p:spTree>
    <p:custDataLst>
      <p:tags r:id="rId1"/>
    </p:custDataLst>
    <p:extLst>
      <p:ext uri="{BB962C8B-B14F-4D97-AF65-F5344CB8AC3E}">
        <p14:creationId xmlns:p14="http://schemas.microsoft.com/office/powerpoint/2010/main" val="2690418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odule Title">
            <a:extLst>
              <a:ext uri="{FF2B5EF4-FFF2-40B4-BE49-F238E27FC236}">
                <a16:creationId xmlns="" xmlns:a16="http://schemas.microsoft.com/office/drawing/2014/main" id="{A9188C78-C8D5-42A3-BD63-3906F4DFFB76}"/>
              </a:ext>
            </a:extLst>
          </p:cNvPr>
          <p:cNvSpPr>
            <a:spLocks noGrp="1"/>
          </p:cNvSpPr>
          <p:nvPr>
            <p:ph type="body" sz="quarter" idx="10"/>
          </p:nvPr>
        </p:nvSpPr>
        <p:spPr/>
        <p:txBody>
          <a:bodyPr/>
          <a:lstStyle/>
          <a:p>
            <a:r>
              <a:rPr lang="en-AU" dirty="0"/>
              <a:t>Using the fire safety provisions in </a:t>
            </a:r>
            <a:br>
              <a:rPr lang="en-AU" dirty="0"/>
            </a:br>
            <a:r>
              <a:rPr lang="en-AU" dirty="0"/>
              <a:t>NCC Volume Two</a:t>
            </a:r>
          </a:p>
        </p:txBody>
      </p:sp>
    </p:spTree>
    <p:custDataLst>
      <p:tags r:id="rId1"/>
    </p:custDataLst>
    <p:extLst>
      <p:ext uri="{BB962C8B-B14F-4D97-AF65-F5344CB8AC3E}">
        <p14:creationId xmlns:p14="http://schemas.microsoft.com/office/powerpoint/2010/main" val="2012532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in text">
            <a:extLst>
              <a:ext uri="{FF2B5EF4-FFF2-40B4-BE49-F238E27FC236}">
                <a16:creationId xmlns="" xmlns:a16="http://schemas.microsoft.com/office/drawing/2014/main" id="{ECC22B11-97F5-4474-8991-D60B9804FC79}"/>
              </a:ext>
            </a:extLst>
          </p:cNvPr>
          <p:cNvSpPr>
            <a:spLocks noGrp="1"/>
          </p:cNvSpPr>
          <p:nvPr>
            <p:ph type="body" sz="quarter" idx="10"/>
          </p:nvPr>
        </p:nvSpPr>
        <p:spPr>
          <a:xfrm>
            <a:off x="334963" y="2006600"/>
            <a:ext cx="6400884" cy="4554538"/>
          </a:xfrm>
        </p:spPr>
        <p:txBody>
          <a:bodyPr>
            <a:normAutofit lnSpcReduction="10000"/>
          </a:bodyPr>
          <a:lstStyle/>
          <a:p>
            <a:pPr marL="457200" indent="-457200">
              <a:buFont typeface="Arial" panose="020B0604020202020204" pitchFamily="34" charset="0"/>
              <a:buChar char="•"/>
            </a:pPr>
            <a:r>
              <a:rPr lang="en-AU" dirty="0"/>
              <a:t>Where fire safety is covered in </a:t>
            </a:r>
            <a:r>
              <a:rPr lang="en-AU" dirty="0" smtClean="0"/>
              <a:t/>
            </a:r>
            <a:br>
              <a:rPr lang="en-AU" dirty="0" smtClean="0"/>
            </a:br>
            <a:r>
              <a:rPr lang="en-AU" dirty="0" smtClean="0"/>
              <a:t>NCC </a:t>
            </a:r>
            <a:r>
              <a:rPr lang="en-AU" dirty="0"/>
              <a:t>Volume Two </a:t>
            </a:r>
          </a:p>
          <a:p>
            <a:pPr marL="457200" indent="-457200">
              <a:buFont typeface="Arial" panose="020B0604020202020204" pitchFamily="34" charset="0"/>
              <a:buChar char="•"/>
            </a:pPr>
            <a:r>
              <a:rPr lang="en-AU" dirty="0"/>
              <a:t>Fire safety </a:t>
            </a:r>
            <a:r>
              <a:rPr lang="en-AU" dirty="0" smtClean="0"/>
              <a:t>related Performance </a:t>
            </a:r>
            <a:r>
              <a:rPr lang="en-AU" dirty="0"/>
              <a:t>Requirements </a:t>
            </a:r>
            <a:endParaRPr lang="en-AU" dirty="0" smtClean="0"/>
          </a:p>
          <a:p>
            <a:pPr marL="457200" indent="-457200"/>
            <a:r>
              <a:rPr lang="en-AU" dirty="0"/>
              <a:t>Fire safety DTS P</a:t>
            </a:r>
            <a:r>
              <a:rPr lang="en-AU" dirty="0" smtClean="0"/>
              <a:t>rovisions in </a:t>
            </a:r>
            <a:br>
              <a:rPr lang="en-AU" dirty="0" smtClean="0"/>
            </a:br>
            <a:r>
              <a:rPr lang="en-AU" dirty="0" smtClean="0"/>
              <a:t>Section H of Volume Two and the ABCB Housing Provisions Standard (Housing Provisions)</a:t>
            </a:r>
            <a:endParaRPr lang="en-AU" dirty="0"/>
          </a:p>
          <a:p>
            <a:pPr marL="457200" indent="-457200">
              <a:buFont typeface="Arial" panose="020B0604020202020204" pitchFamily="34" charset="0"/>
              <a:buChar char="•"/>
            </a:pPr>
            <a:r>
              <a:rPr lang="en-AU" dirty="0"/>
              <a:t>Assessment Methods and Verification Methods</a:t>
            </a:r>
          </a:p>
          <a:p>
            <a:pPr marL="457200" indent="-457200">
              <a:buFont typeface="Arial" panose="020B0604020202020204" pitchFamily="34" charset="0"/>
              <a:buChar char="•"/>
            </a:pPr>
            <a:r>
              <a:rPr lang="en-AU" dirty="0"/>
              <a:t>Other useful resources</a:t>
            </a:r>
          </a:p>
        </p:txBody>
      </p:sp>
      <p:sp>
        <p:nvSpPr>
          <p:cNvPr id="3" name="Slide Title">
            <a:extLst>
              <a:ext uri="{FF2B5EF4-FFF2-40B4-BE49-F238E27FC236}">
                <a16:creationId xmlns="" xmlns:a16="http://schemas.microsoft.com/office/drawing/2014/main" id="{2E1BD2E6-ACFE-4F69-B334-149198C26832}"/>
              </a:ext>
            </a:extLst>
          </p:cNvPr>
          <p:cNvSpPr>
            <a:spLocks noGrp="1"/>
          </p:cNvSpPr>
          <p:nvPr>
            <p:ph type="body" sz="quarter" idx="11"/>
          </p:nvPr>
        </p:nvSpPr>
        <p:spPr/>
        <p:txBody>
          <a:bodyPr/>
          <a:lstStyle/>
          <a:p>
            <a:r>
              <a:rPr lang="en-AU" dirty="0"/>
              <a:t>What you will learn</a:t>
            </a:r>
          </a:p>
        </p:txBody>
      </p:sp>
      <p:pic>
        <p:nvPicPr>
          <p:cNvPr id="5" name="Vol Two Logo">
            <a:extLst>
              <a:ext uri="{FF2B5EF4-FFF2-40B4-BE49-F238E27FC236}">
                <a16:creationId xmlns="" xmlns:a16="http://schemas.microsoft.com/office/drawing/2014/main" id="{C86FB943-93B3-4984-906E-236C96207E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3600" cy="1623600"/>
          </a:xfrm>
          <a:prstGeom prst="rect">
            <a:avLst/>
          </a:prstGeom>
        </p:spPr>
      </p:pic>
      <p:pic>
        <p:nvPicPr>
          <p:cNvPr id="10" name="Flames image" descr="Image of flames/fire">
            <a:extLst>
              <a:ext uri="{FF2B5EF4-FFF2-40B4-BE49-F238E27FC236}">
                <a16:creationId xmlns="" xmlns:a16="http://schemas.microsoft.com/office/drawing/2014/main" id="{F8E98760-81CD-42BC-A657-8642FCC89F2D}"/>
              </a:ext>
            </a:extLst>
          </p:cNvPr>
          <p:cNvPicPr>
            <a:picLocks noChangeAspect="1"/>
          </p:cNvPicPr>
          <p:nvPr/>
        </p:nvPicPr>
        <p:blipFill rotWithShape="1">
          <a:blip r:embed="rId5"/>
          <a:srcRect l="11026"/>
          <a:stretch/>
        </p:blipFill>
        <p:spPr>
          <a:xfrm>
            <a:off x="6988629" y="2171445"/>
            <a:ext cx="4569607" cy="4145494"/>
          </a:xfrm>
          <a:prstGeom prst="rect">
            <a:avLst/>
          </a:prstGeom>
        </p:spPr>
      </p:pic>
    </p:spTree>
    <p:custDataLst>
      <p:tags r:id="rId1"/>
    </p:custDataLst>
    <p:extLst>
      <p:ext uri="{BB962C8B-B14F-4D97-AF65-F5344CB8AC3E}">
        <p14:creationId xmlns:p14="http://schemas.microsoft.com/office/powerpoint/2010/main" val="1642648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502B3A9B-096D-4B45-91AB-DED9C8709818}"/>
              </a:ext>
            </a:extLst>
          </p:cNvPr>
          <p:cNvSpPr>
            <a:spLocks noGrp="1"/>
          </p:cNvSpPr>
          <p:nvPr>
            <p:ph type="body" sz="quarter" idx="11"/>
          </p:nvPr>
        </p:nvSpPr>
        <p:spPr/>
        <p:txBody>
          <a:bodyPr>
            <a:normAutofit lnSpcReduction="10000"/>
          </a:bodyPr>
          <a:lstStyle/>
          <a:p>
            <a:r>
              <a:rPr lang="en-AU" dirty="0"/>
              <a:t>Fire safety in NCC Volume </a:t>
            </a:r>
            <a:r>
              <a:rPr lang="en-AU" dirty="0" smtClean="0"/>
              <a:t>Two: Governing and Performance Requirements</a:t>
            </a:r>
            <a:endParaRPr lang="en-AU" dirty="0"/>
          </a:p>
        </p:txBody>
      </p:sp>
      <p:sp>
        <p:nvSpPr>
          <p:cNvPr id="6" name="Section H box">
            <a:extLst>
              <a:ext uri="{FF2B5EF4-FFF2-40B4-BE49-F238E27FC236}">
                <a16:creationId xmlns="" xmlns:a16="http://schemas.microsoft.com/office/drawing/2014/main" id="{4C7EC479-2BDD-4E49-A794-1292CD32A809}"/>
              </a:ext>
            </a:extLst>
          </p:cNvPr>
          <p:cNvSpPr/>
          <p:nvPr/>
        </p:nvSpPr>
        <p:spPr>
          <a:xfrm>
            <a:off x="5418167" y="2060229"/>
            <a:ext cx="5746209" cy="80607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Section H: </a:t>
            </a:r>
          </a:p>
          <a:p>
            <a:pPr algn="ctr"/>
            <a:r>
              <a:rPr lang="en-AU" b="1" dirty="0" smtClean="0">
                <a:solidFill>
                  <a:schemeClr val="tx1"/>
                </a:solidFill>
              </a:rPr>
              <a:t>Performance </a:t>
            </a:r>
            <a:r>
              <a:rPr lang="en-AU" b="1" dirty="0">
                <a:solidFill>
                  <a:schemeClr val="tx1"/>
                </a:solidFill>
              </a:rPr>
              <a:t>Requirements</a:t>
            </a:r>
          </a:p>
        </p:txBody>
      </p:sp>
      <p:sp>
        <p:nvSpPr>
          <p:cNvPr id="8" name="Part H3 label">
            <a:extLst>
              <a:ext uri="{FF2B5EF4-FFF2-40B4-BE49-F238E27FC236}">
                <a16:creationId xmlns="" xmlns:a16="http://schemas.microsoft.com/office/drawing/2014/main" id="{0335832F-2C0A-4875-BF1B-DB789B5E247A}"/>
              </a:ext>
            </a:extLst>
          </p:cNvPr>
          <p:cNvSpPr txBox="1"/>
          <p:nvPr/>
        </p:nvSpPr>
        <p:spPr>
          <a:xfrm>
            <a:off x="5418167" y="3529909"/>
            <a:ext cx="2173786" cy="338554"/>
          </a:xfrm>
          <a:prstGeom prst="rect">
            <a:avLst/>
          </a:prstGeom>
          <a:noFill/>
          <a:ln w="12700">
            <a:solidFill>
              <a:schemeClr val="accent1"/>
            </a:solidFill>
          </a:ln>
        </p:spPr>
        <p:txBody>
          <a:bodyPr wrap="square" rtlCol="0">
            <a:spAutoFit/>
          </a:bodyPr>
          <a:lstStyle/>
          <a:p>
            <a:pPr algn="ctr">
              <a:spcBef>
                <a:spcPts val="300"/>
              </a:spcBef>
              <a:spcAft>
                <a:spcPts val="300"/>
              </a:spcAft>
              <a:buClr>
                <a:schemeClr val="accent1"/>
              </a:buClr>
            </a:pPr>
            <a:r>
              <a:rPr lang="en-AU" sz="1600" b="1" dirty="0" smtClean="0">
                <a:sym typeface="Wingdings" panose="05000000000000000000" pitchFamily="2" charset="2"/>
              </a:rPr>
              <a:t>Part H3 Fire </a:t>
            </a:r>
            <a:r>
              <a:rPr lang="en-AU" sz="1600" b="1" dirty="0">
                <a:sym typeface="Wingdings" panose="05000000000000000000" pitchFamily="2" charset="2"/>
              </a:rPr>
              <a:t>safety</a:t>
            </a:r>
          </a:p>
        </p:txBody>
      </p:sp>
      <p:cxnSp>
        <p:nvCxnSpPr>
          <p:cNvPr id="17" name="Sect H to H3 arrow">
            <a:extLst>
              <a:ext uri="{FF2B5EF4-FFF2-40B4-BE49-F238E27FC236}">
                <a16:creationId xmlns="" xmlns:a16="http://schemas.microsoft.com/office/drawing/2014/main" id="{5685E9D9-9E38-4AB9-A7E9-46679F01CFBD}"/>
              </a:ext>
            </a:extLst>
          </p:cNvPr>
          <p:cNvCxnSpPr/>
          <p:nvPr/>
        </p:nvCxnSpPr>
        <p:spPr>
          <a:xfrm rot="10800000" flipV="1">
            <a:off x="6581260" y="3156629"/>
            <a:ext cx="1671912" cy="296793"/>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 name="Sect H to H7 arrow">
            <a:extLst>
              <a:ext uri="{FF2B5EF4-FFF2-40B4-BE49-F238E27FC236}">
                <a16:creationId xmlns="" xmlns:a16="http://schemas.microsoft.com/office/drawing/2014/main" id="{ABC26230-D887-407E-A288-21CD96916C24}"/>
              </a:ext>
            </a:extLst>
          </p:cNvPr>
          <p:cNvCxnSpPr/>
          <p:nvPr/>
        </p:nvCxnSpPr>
        <p:spPr>
          <a:xfrm rot="16200000" flipH="1">
            <a:off x="8597051" y="2454652"/>
            <a:ext cx="566751" cy="1406909"/>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8" name="Part H7 label">
            <a:extLst>
              <a:ext uri="{FF2B5EF4-FFF2-40B4-BE49-F238E27FC236}">
                <a16:creationId xmlns="" xmlns:a16="http://schemas.microsoft.com/office/drawing/2014/main" id="{241875FC-EFB2-4FDB-B74D-C8F6189BA15D}"/>
              </a:ext>
            </a:extLst>
          </p:cNvPr>
          <p:cNvSpPr txBox="1"/>
          <p:nvPr/>
        </p:nvSpPr>
        <p:spPr>
          <a:xfrm>
            <a:off x="8253172" y="3530907"/>
            <a:ext cx="3213265" cy="830997"/>
          </a:xfrm>
          <a:prstGeom prst="rect">
            <a:avLst/>
          </a:prstGeom>
          <a:noFill/>
          <a:ln w="12700">
            <a:solidFill>
              <a:schemeClr val="accent1"/>
            </a:solidFill>
          </a:ln>
        </p:spPr>
        <p:txBody>
          <a:bodyPr wrap="square" rtlCol="0">
            <a:spAutoFit/>
          </a:bodyPr>
          <a:lstStyle/>
          <a:p>
            <a:pPr algn="ctr">
              <a:spcBef>
                <a:spcPts val="300"/>
              </a:spcBef>
              <a:spcAft>
                <a:spcPts val="300"/>
              </a:spcAft>
              <a:buClr>
                <a:schemeClr val="accent1"/>
              </a:buClr>
            </a:pPr>
            <a:r>
              <a:rPr lang="en-AU" sz="1600" b="1" dirty="0">
                <a:sym typeface="Wingdings" panose="05000000000000000000" pitchFamily="2" charset="2"/>
              </a:rPr>
              <a:t>Part H</a:t>
            </a:r>
            <a:r>
              <a:rPr lang="en-AU" sz="1600" b="1" dirty="0" smtClean="0">
                <a:sym typeface="Wingdings" panose="05000000000000000000" pitchFamily="2" charset="2"/>
              </a:rPr>
              <a:t>7 </a:t>
            </a:r>
            <a:r>
              <a:rPr lang="en-AU" sz="1600" b="1" dirty="0">
                <a:sym typeface="Wingdings" panose="05000000000000000000" pitchFamily="2" charset="2"/>
              </a:rPr>
              <a:t>Ancillary provisions and additional construction requirements</a:t>
            </a:r>
          </a:p>
        </p:txBody>
      </p:sp>
      <p:sp>
        <p:nvSpPr>
          <p:cNvPr id="10" name="Part H3 bullets">
            <a:extLst>
              <a:ext uri="{FF2B5EF4-FFF2-40B4-BE49-F238E27FC236}">
                <a16:creationId xmlns="" xmlns:a16="http://schemas.microsoft.com/office/drawing/2014/main" id="{6D03F4B9-769C-463D-B7B2-C3EE4EC9A111}"/>
              </a:ext>
            </a:extLst>
          </p:cNvPr>
          <p:cNvSpPr txBox="1"/>
          <p:nvPr/>
        </p:nvSpPr>
        <p:spPr>
          <a:xfrm>
            <a:off x="5418167" y="4010928"/>
            <a:ext cx="2326079" cy="1128514"/>
          </a:xfrm>
          <a:prstGeom prst="rect">
            <a:avLst/>
          </a:prstGeom>
          <a:noFill/>
          <a:ln>
            <a:noFill/>
          </a:ln>
        </p:spPr>
        <p:txBody>
          <a:bodyPr wrap="square" rtlCol="0">
            <a:spAutoFit/>
          </a:bodyPr>
          <a:lstStyle/>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H3P1 </a:t>
            </a:r>
            <a:r>
              <a:rPr lang="en-AU" sz="1600" dirty="0">
                <a:sym typeface="Wingdings" panose="05000000000000000000" pitchFamily="2" charset="2"/>
              </a:rPr>
              <a:t>Spread of fire</a:t>
            </a:r>
          </a:p>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H3P2 </a:t>
            </a:r>
            <a:r>
              <a:rPr lang="en-AU" sz="1600" dirty="0">
                <a:sym typeface="Wingdings" panose="05000000000000000000" pitchFamily="2" charset="2"/>
              </a:rPr>
              <a:t>Automatic warning for occupants</a:t>
            </a:r>
          </a:p>
        </p:txBody>
      </p:sp>
      <p:sp>
        <p:nvSpPr>
          <p:cNvPr id="32" name="Part H7 bullets">
            <a:extLst>
              <a:ext uri="{FF2B5EF4-FFF2-40B4-BE49-F238E27FC236}">
                <a16:creationId xmlns="" xmlns:a16="http://schemas.microsoft.com/office/drawing/2014/main" id="{3BE8FFF7-AC90-44A6-A02D-A709830BF46C}"/>
              </a:ext>
            </a:extLst>
          </p:cNvPr>
          <p:cNvSpPr txBox="1"/>
          <p:nvPr/>
        </p:nvSpPr>
        <p:spPr>
          <a:xfrm>
            <a:off x="8253172" y="4546465"/>
            <a:ext cx="3293281" cy="1477328"/>
          </a:xfrm>
          <a:prstGeom prst="rect">
            <a:avLst/>
          </a:prstGeom>
          <a:noFill/>
          <a:ln>
            <a:noFill/>
          </a:ln>
        </p:spPr>
        <p:txBody>
          <a:bodyPr wrap="square" rtlCol="0">
            <a:spAutoFit/>
          </a:bodyPr>
          <a:lstStyle/>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H7P3 Heating appliances</a:t>
            </a:r>
            <a:endParaRPr lang="en-AU" sz="1600" dirty="0">
              <a:sym typeface="Wingdings" panose="05000000000000000000" pitchFamily="2" charset="2"/>
            </a:endParaRPr>
          </a:p>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H7P4 Buildings in alpine areas</a:t>
            </a:r>
            <a:endParaRPr lang="en-AU" sz="1600" dirty="0">
              <a:sym typeface="Wingdings" panose="05000000000000000000" pitchFamily="2" charset="2"/>
            </a:endParaRPr>
          </a:p>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H7P5 </a:t>
            </a:r>
            <a:r>
              <a:rPr lang="en-AU" sz="1600" dirty="0">
                <a:sym typeface="Wingdings" panose="05000000000000000000" pitchFamily="2" charset="2"/>
              </a:rPr>
              <a:t>Buildings in bushfire prone areas</a:t>
            </a:r>
          </a:p>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H7P6 </a:t>
            </a:r>
            <a:r>
              <a:rPr lang="en-AU" sz="1600" dirty="0">
                <a:sym typeface="Wingdings" panose="05000000000000000000" pitchFamily="2" charset="2"/>
              </a:rPr>
              <a:t>Private bushfire shelters</a:t>
            </a:r>
          </a:p>
        </p:txBody>
      </p:sp>
      <p:sp>
        <p:nvSpPr>
          <p:cNvPr id="7" name="Gov Reqs box">
            <a:extLst>
              <a:ext uri="{FF2B5EF4-FFF2-40B4-BE49-F238E27FC236}">
                <a16:creationId xmlns="" xmlns:a16="http://schemas.microsoft.com/office/drawing/2014/main" id="{EE7FA6A6-B581-4800-8753-E0AAC5F233A5}"/>
              </a:ext>
            </a:extLst>
          </p:cNvPr>
          <p:cNvSpPr/>
          <p:nvPr/>
        </p:nvSpPr>
        <p:spPr>
          <a:xfrm>
            <a:off x="871539" y="2046298"/>
            <a:ext cx="3868512" cy="8088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Governing Requirements</a:t>
            </a:r>
            <a:endParaRPr lang="en-AU" b="1" dirty="0">
              <a:solidFill>
                <a:schemeClr val="tx1"/>
              </a:solidFill>
            </a:endParaRPr>
          </a:p>
        </p:txBody>
      </p:sp>
      <p:sp>
        <p:nvSpPr>
          <p:cNvPr id="9" name="Specifications label">
            <a:extLst>
              <a:ext uri="{FF2B5EF4-FFF2-40B4-BE49-F238E27FC236}">
                <a16:creationId xmlns="" xmlns:a16="http://schemas.microsoft.com/office/drawing/2014/main" id="{9E4A03A5-07C8-44F5-A539-63A1BC99A48E}"/>
              </a:ext>
            </a:extLst>
          </p:cNvPr>
          <p:cNvSpPr txBox="1"/>
          <p:nvPr/>
        </p:nvSpPr>
        <p:spPr>
          <a:xfrm>
            <a:off x="1685392" y="3529909"/>
            <a:ext cx="2047052" cy="338554"/>
          </a:xfrm>
          <a:prstGeom prst="rect">
            <a:avLst/>
          </a:prstGeom>
          <a:noFill/>
          <a:ln w="12700">
            <a:solidFill>
              <a:schemeClr val="accent1"/>
            </a:solidFill>
          </a:ln>
        </p:spPr>
        <p:txBody>
          <a:bodyPr wrap="square" rtlCol="0">
            <a:spAutoFit/>
          </a:bodyPr>
          <a:lstStyle/>
          <a:p>
            <a:pPr algn="ctr"/>
            <a:r>
              <a:rPr lang="en-AU" sz="1600" b="1" dirty="0" smtClean="0"/>
              <a:t>Specifications</a:t>
            </a:r>
            <a:endParaRPr lang="en-AU" sz="1600" b="1" dirty="0"/>
          </a:p>
        </p:txBody>
      </p:sp>
      <p:cxnSp>
        <p:nvCxnSpPr>
          <p:cNvPr id="5" name="Govt Reqs to Specs arrow">
            <a:extLst>
              <a:ext uri="{FF2B5EF4-FFF2-40B4-BE49-F238E27FC236}">
                <a16:creationId xmlns="" xmlns:a16="http://schemas.microsoft.com/office/drawing/2014/main" id="{EBDC885B-A822-49F5-A1EC-1C8055805512}"/>
              </a:ext>
            </a:extLst>
          </p:cNvPr>
          <p:cNvCxnSpPr>
            <a:cxnSpLocks/>
          </p:cNvCxnSpPr>
          <p:nvPr/>
        </p:nvCxnSpPr>
        <p:spPr>
          <a:xfrm rot="5400000">
            <a:off x="2425544" y="3149676"/>
            <a:ext cx="566753" cy="4"/>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 name="Specifications bullets">
            <a:extLst>
              <a:ext uri="{FF2B5EF4-FFF2-40B4-BE49-F238E27FC236}">
                <a16:creationId xmlns="" xmlns:a16="http://schemas.microsoft.com/office/drawing/2014/main" id="{C47001F4-F279-42D0-853D-780122E46FCA}"/>
              </a:ext>
            </a:extLst>
          </p:cNvPr>
          <p:cNvSpPr txBox="1"/>
          <p:nvPr/>
        </p:nvSpPr>
        <p:spPr>
          <a:xfrm>
            <a:off x="871539" y="4010928"/>
            <a:ext cx="3868512" cy="1918474"/>
          </a:xfrm>
          <a:prstGeom prst="rect">
            <a:avLst/>
          </a:prstGeom>
          <a:noFill/>
          <a:ln>
            <a:noFill/>
          </a:ln>
        </p:spPr>
        <p:txBody>
          <a:bodyPr wrap="square" rtlCol="0">
            <a:spAutoFit/>
          </a:bodyPr>
          <a:lstStyle/>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Specification 1 </a:t>
            </a:r>
            <a:br>
              <a:rPr lang="en-AU" sz="1600" dirty="0" smtClean="0">
                <a:sym typeface="Wingdings" panose="05000000000000000000" pitchFamily="2" charset="2"/>
              </a:rPr>
            </a:br>
            <a:r>
              <a:rPr lang="en-AU" sz="1600" dirty="0" smtClean="0">
                <a:sym typeface="Wingdings" panose="05000000000000000000" pitchFamily="2" charset="2"/>
              </a:rPr>
              <a:t>Fire-resistance of building elements</a:t>
            </a:r>
            <a:endParaRPr lang="en-AU" sz="1600" dirty="0">
              <a:sym typeface="Wingdings" panose="05000000000000000000" pitchFamily="2" charset="2"/>
            </a:endParaRPr>
          </a:p>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Specification 2 </a:t>
            </a:r>
            <a:br>
              <a:rPr lang="en-AU" sz="1600" dirty="0" smtClean="0">
                <a:sym typeface="Wingdings" panose="05000000000000000000" pitchFamily="2" charset="2"/>
              </a:rPr>
            </a:br>
            <a:r>
              <a:rPr lang="en-AU" sz="1600" dirty="0" smtClean="0">
                <a:sym typeface="Wingdings" panose="05000000000000000000" pitchFamily="2" charset="2"/>
              </a:rPr>
              <a:t>Descriptions of elements referred to in Specification 1</a:t>
            </a:r>
          </a:p>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Specification 3</a:t>
            </a:r>
            <a:br>
              <a:rPr lang="en-AU" sz="1600" dirty="0" smtClean="0">
                <a:sym typeface="Wingdings" panose="05000000000000000000" pitchFamily="2" charset="2"/>
              </a:rPr>
            </a:br>
            <a:r>
              <a:rPr lang="en-AU" sz="1600" dirty="0" smtClean="0">
                <a:sym typeface="Wingdings" panose="05000000000000000000" pitchFamily="2" charset="2"/>
              </a:rPr>
              <a:t>Fire hazard properties</a:t>
            </a:r>
            <a:endParaRPr lang="en-AU" sz="1600" dirty="0">
              <a:sym typeface="Wingdings" panose="05000000000000000000" pitchFamily="2" charset="2"/>
            </a:endParaRPr>
          </a:p>
        </p:txBody>
      </p:sp>
      <p:pic>
        <p:nvPicPr>
          <p:cNvPr id="40" name="Vol Two Logo">
            <a:extLst>
              <a:ext uri="{FF2B5EF4-FFF2-40B4-BE49-F238E27FC236}">
                <a16:creationId xmlns="" xmlns:a16="http://schemas.microsoft.com/office/drawing/2014/main" id="{C86FB943-93B3-4984-906E-236C96207E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3600" cy="1623600"/>
          </a:xfrm>
          <a:prstGeom prst="rect">
            <a:avLst/>
          </a:prstGeom>
        </p:spPr>
      </p:pic>
    </p:spTree>
    <p:custDataLst>
      <p:tags r:id="rId1"/>
    </p:custDataLst>
    <p:extLst>
      <p:ext uri="{BB962C8B-B14F-4D97-AF65-F5344CB8AC3E}">
        <p14:creationId xmlns:p14="http://schemas.microsoft.com/office/powerpoint/2010/main" val="3853720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3"/>
                                        </p:tgtEl>
                                      </p:cBhvr>
                                    </p:animEffect>
                                    <p:set>
                                      <p:cBhvr>
                                        <p:cTn id="55" dur="1" fill="hold">
                                          <p:stCondLst>
                                            <p:cond delay="499"/>
                                          </p:stCondLst>
                                        </p:cTn>
                                        <p:tgtEl>
                                          <p:spTgt spid="2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59" restart="whenNotActive" fill="hold" evtFilter="cancelBubble" nodeType="interactiveSeq">
                <p:stCondLst>
                  <p:cond evt="onClick" delay="0">
                    <p:tgtEl>
                      <p:spTgt spid="8"/>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0"/>
                                        </p:tgtEl>
                                      </p:cBhvr>
                                    </p:animEffect>
                                    <p:set>
                                      <p:cBhvr>
                                        <p:cTn id="6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28"/>
                    </p:tgtEl>
                  </p:cond>
                </p:stCondLst>
                <p:endSync evt="end" delay="0">
                  <p:rtn val="all"/>
                </p:endSync>
                <p:childTnLst>
                  <p:par>
                    <p:cTn id="71" fill="hold">
                      <p:stCondLst>
                        <p:cond delay="0"/>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5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32"/>
                                        </p:tgtEl>
                                      </p:cBhvr>
                                    </p:animEffect>
                                    <p:set>
                                      <p:cBhvr>
                                        <p:cTn id="80"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8" grpId="0" animBg="1"/>
      <p:bldP spid="8" grpId="1" animBg="1"/>
      <p:bldP spid="28" grpId="0" animBg="1"/>
      <p:bldP spid="28" grpId="1" animBg="1"/>
      <p:bldP spid="10" grpId="0"/>
      <p:bldP spid="10" grpId="1"/>
      <p:bldP spid="32" grpId="0"/>
      <p:bldP spid="32" grpId="1"/>
      <p:bldP spid="9" grpId="0" animBg="1"/>
      <p:bldP spid="9" grpId="1" animBg="1"/>
      <p:bldP spid="14" grpId="0"/>
      <p:bldP spid="1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502B3A9B-096D-4B45-91AB-DED9C8709818}"/>
              </a:ext>
            </a:extLst>
          </p:cNvPr>
          <p:cNvSpPr>
            <a:spLocks noGrp="1"/>
          </p:cNvSpPr>
          <p:nvPr>
            <p:ph type="body" sz="quarter" idx="11"/>
          </p:nvPr>
        </p:nvSpPr>
        <p:spPr/>
        <p:txBody>
          <a:bodyPr>
            <a:normAutofit lnSpcReduction="10000"/>
          </a:bodyPr>
          <a:lstStyle/>
          <a:p>
            <a:r>
              <a:rPr lang="en-AU" dirty="0"/>
              <a:t>Fire safety in NCC Volume </a:t>
            </a:r>
            <a:r>
              <a:rPr lang="en-AU" dirty="0" smtClean="0"/>
              <a:t>Two: DTS pathways for compliance </a:t>
            </a:r>
            <a:endParaRPr lang="en-AU" dirty="0"/>
          </a:p>
        </p:txBody>
      </p:sp>
      <p:sp>
        <p:nvSpPr>
          <p:cNvPr id="11" name="Volume Two box">
            <a:extLst>
              <a:ext uri="{FF2B5EF4-FFF2-40B4-BE49-F238E27FC236}">
                <a16:creationId xmlns="" xmlns:a16="http://schemas.microsoft.com/office/drawing/2014/main" id="{132AC7C2-898B-4E15-AC23-6C1D2F6B41FB}"/>
              </a:ext>
            </a:extLst>
          </p:cNvPr>
          <p:cNvSpPr/>
          <p:nvPr/>
        </p:nvSpPr>
        <p:spPr>
          <a:xfrm>
            <a:off x="1498309" y="1917021"/>
            <a:ext cx="2670879" cy="595499"/>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 </a:t>
            </a:r>
            <a:r>
              <a:rPr lang="en-AU" b="1" dirty="0" smtClean="0">
                <a:solidFill>
                  <a:schemeClr val="tx1"/>
                </a:solidFill>
              </a:rPr>
              <a:t>Volume Two</a:t>
            </a:r>
            <a:endParaRPr lang="en-AU" b="1" dirty="0">
              <a:solidFill>
                <a:schemeClr val="tx1"/>
              </a:solidFill>
            </a:endParaRPr>
          </a:p>
        </p:txBody>
      </p:sp>
      <p:sp>
        <p:nvSpPr>
          <p:cNvPr id="12" name="Housing provisions box">
            <a:extLst>
              <a:ext uri="{FF2B5EF4-FFF2-40B4-BE49-F238E27FC236}">
                <a16:creationId xmlns="" xmlns:a16="http://schemas.microsoft.com/office/drawing/2014/main" id="{5AA52061-81CB-4A65-A91E-956B2297FC38}"/>
              </a:ext>
            </a:extLst>
          </p:cNvPr>
          <p:cNvSpPr/>
          <p:nvPr/>
        </p:nvSpPr>
        <p:spPr>
          <a:xfrm>
            <a:off x="7923013" y="1917019"/>
            <a:ext cx="2670879" cy="595499"/>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Housing Provisions</a:t>
            </a:r>
            <a:endParaRPr lang="en-AU" b="1" dirty="0">
              <a:solidFill>
                <a:schemeClr val="tx1"/>
              </a:solidFill>
            </a:endParaRPr>
          </a:p>
        </p:txBody>
      </p:sp>
      <p:sp>
        <p:nvSpPr>
          <p:cNvPr id="9" name="Part H3 fire safety label">
            <a:extLst>
              <a:ext uri="{FF2B5EF4-FFF2-40B4-BE49-F238E27FC236}">
                <a16:creationId xmlns="" xmlns:a16="http://schemas.microsoft.com/office/drawing/2014/main" id="{9E4A03A5-07C8-44F5-A539-63A1BC99A48E}"/>
              </a:ext>
            </a:extLst>
          </p:cNvPr>
          <p:cNvSpPr txBox="1"/>
          <p:nvPr/>
        </p:nvSpPr>
        <p:spPr>
          <a:xfrm>
            <a:off x="197982" y="3152740"/>
            <a:ext cx="2597521" cy="338554"/>
          </a:xfrm>
          <a:prstGeom prst="rect">
            <a:avLst/>
          </a:prstGeom>
          <a:noFill/>
          <a:ln w="12700">
            <a:solidFill>
              <a:srgbClr val="11386A"/>
            </a:solidFill>
          </a:ln>
        </p:spPr>
        <p:txBody>
          <a:bodyPr wrap="square" rtlCol="0">
            <a:spAutoFit/>
          </a:bodyPr>
          <a:lstStyle/>
          <a:p>
            <a:pPr algn="ctr"/>
            <a:r>
              <a:rPr lang="en-AU" sz="1600" b="1" dirty="0"/>
              <a:t>Part </a:t>
            </a:r>
            <a:r>
              <a:rPr lang="en-AU" sz="1600" b="1" dirty="0" smtClean="0"/>
              <a:t>H3 </a:t>
            </a:r>
            <a:r>
              <a:rPr lang="en-AU" sz="1600" b="1" dirty="0"/>
              <a:t>Fire safety</a:t>
            </a:r>
          </a:p>
        </p:txBody>
      </p:sp>
      <p:cxnSp>
        <p:nvCxnSpPr>
          <p:cNvPr id="5" name="DTS to H3 arrow">
            <a:extLst>
              <a:ext uri="{FF2B5EF4-FFF2-40B4-BE49-F238E27FC236}">
                <a16:creationId xmlns="" xmlns:a16="http://schemas.microsoft.com/office/drawing/2014/main" id="{EBDC885B-A822-49F5-A1EC-1C8055805512}"/>
              </a:ext>
            </a:extLst>
          </p:cNvPr>
          <p:cNvCxnSpPr>
            <a:cxnSpLocks/>
            <a:stCxn id="11" idx="2"/>
            <a:endCxn id="9" idx="0"/>
          </p:cNvCxnSpPr>
          <p:nvPr/>
        </p:nvCxnSpPr>
        <p:spPr>
          <a:xfrm rot="5400000">
            <a:off x="1845136" y="2164127"/>
            <a:ext cx="640220" cy="1337006"/>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3" name="Part H7 label">
            <a:extLst>
              <a:ext uri="{FF2B5EF4-FFF2-40B4-BE49-F238E27FC236}">
                <a16:creationId xmlns="" xmlns:a16="http://schemas.microsoft.com/office/drawing/2014/main" id="{EE5AAD9B-8EAA-4056-B958-2E456408515B}"/>
              </a:ext>
            </a:extLst>
          </p:cNvPr>
          <p:cNvSpPr txBox="1"/>
          <p:nvPr/>
        </p:nvSpPr>
        <p:spPr>
          <a:xfrm>
            <a:off x="3026745" y="3152741"/>
            <a:ext cx="2850394" cy="830997"/>
          </a:xfrm>
          <a:prstGeom prst="rect">
            <a:avLst/>
          </a:prstGeom>
          <a:noFill/>
          <a:ln w="12700">
            <a:solidFill>
              <a:srgbClr val="11386A"/>
            </a:solidFill>
          </a:ln>
        </p:spPr>
        <p:txBody>
          <a:bodyPr wrap="square" rtlCol="0">
            <a:spAutoFit/>
          </a:bodyPr>
          <a:lstStyle/>
          <a:p>
            <a:pPr algn="ctr"/>
            <a:r>
              <a:rPr lang="en-AU" sz="1600" b="1" dirty="0"/>
              <a:t>Part </a:t>
            </a:r>
            <a:r>
              <a:rPr lang="en-AU" sz="1600" b="1" dirty="0" smtClean="0"/>
              <a:t>H7 </a:t>
            </a:r>
            <a:r>
              <a:rPr lang="en-AU" sz="1600" b="1" dirty="0">
                <a:sym typeface="Wingdings" panose="05000000000000000000" pitchFamily="2" charset="2"/>
              </a:rPr>
              <a:t>Ancillary provisions and additional construction requirements</a:t>
            </a:r>
            <a:endParaRPr lang="en-AU" sz="1600" b="1" dirty="0"/>
          </a:p>
        </p:txBody>
      </p:sp>
      <p:cxnSp>
        <p:nvCxnSpPr>
          <p:cNvPr id="25" name="DTS Soln to H7 arrow">
            <a:extLst>
              <a:ext uri="{FF2B5EF4-FFF2-40B4-BE49-F238E27FC236}">
                <a16:creationId xmlns="" xmlns:a16="http://schemas.microsoft.com/office/drawing/2014/main" id="{51F0F4E1-54BF-4959-BE28-54FDDC114A2C}"/>
              </a:ext>
            </a:extLst>
          </p:cNvPr>
          <p:cNvCxnSpPr/>
          <p:nvPr/>
        </p:nvCxnSpPr>
        <p:spPr>
          <a:xfrm rot="16200000" flipH="1">
            <a:off x="3313210" y="2023533"/>
            <a:ext cx="640221" cy="1618193"/>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Part H3 bullets">
            <a:extLst>
              <a:ext uri="{FF2B5EF4-FFF2-40B4-BE49-F238E27FC236}">
                <a16:creationId xmlns="" xmlns:a16="http://schemas.microsoft.com/office/drawing/2014/main" id="{C47001F4-F279-42D0-853D-780122E46FCA}"/>
              </a:ext>
            </a:extLst>
          </p:cNvPr>
          <p:cNvSpPr txBox="1"/>
          <p:nvPr/>
        </p:nvSpPr>
        <p:spPr>
          <a:xfrm>
            <a:off x="197983" y="3568239"/>
            <a:ext cx="2597521" cy="3005951"/>
          </a:xfrm>
          <a:prstGeom prst="rect">
            <a:avLst/>
          </a:prstGeom>
          <a:noFill/>
          <a:ln>
            <a:noFill/>
          </a:ln>
        </p:spPr>
        <p:txBody>
          <a:bodyPr wrap="square" rtlCol="0">
            <a:spAutoFit/>
          </a:bodyPr>
          <a:lstStyle/>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H3D2 </a:t>
            </a:r>
            <a:r>
              <a:rPr lang="en-AU" sz="1600" dirty="0">
                <a:sym typeface="Wingdings" panose="05000000000000000000" pitchFamily="2" charset="2"/>
              </a:rPr>
              <a:t>Fire </a:t>
            </a:r>
            <a:r>
              <a:rPr lang="en-AU" sz="1600" dirty="0" smtClean="0">
                <a:sym typeface="Wingdings" panose="05000000000000000000" pitchFamily="2" charset="2"/>
              </a:rPr>
              <a:t>hazard properties</a:t>
            </a:r>
            <a:endParaRPr lang="en-AU" sz="1600" dirty="0">
              <a:sym typeface="Wingdings" panose="05000000000000000000" pitchFamily="2" charset="2"/>
            </a:endParaRPr>
          </a:p>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H3D3 </a:t>
            </a:r>
            <a:r>
              <a:rPr lang="en-AU" sz="1600" dirty="0">
                <a:sym typeface="Wingdings" panose="05000000000000000000" pitchFamily="2" charset="2"/>
              </a:rPr>
              <a:t>Fire separation of external walls</a:t>
            </a:r>
          </a:p>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H3D4 </a:t>
            </a:r>
            <a:r>
              <a:rPr lang="en-AU" sz="1600" dirty="0">
                <a:sym typeface="Wingdings" panose="05000000000000000000" pitchFamily="2" charset="2"/>
              </a:rPr>
              <a:t>Fire protection of separating walls and floors</a:t>
            </a:r>
          </a:p>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H3D5 </a:t>
            </a:r>
            <a:r>
              <a:rPr lang="en-AU" sz="1600" dirty="0">
                <a:sym typeface="Wingdings" panose="05000000000000000000" pitchFamily="2" charset="2"/>
              </a:rPr>
              <a:t>Fire separation of garage top dwellings</a:t>
            </a:r>
          </a:p>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H3D6 </a:t>
            </a:r>
            <a:r>
              <a:rPr lang="en-AU" sz="1600" dirty="0">
                <a:sym typeface="Wingdings" panose="05000000000000000000" pitchFamily="2" charset="2"/>
              </a:rPr>
              <a:t>Smoke alarms and evacuation lighting</a:t>
            </a:r>
            <a:endParaRPr lang="en-AU" sz="1600" dirty="0"/>
          </a:p>
        </p:txBody>
      </p:sp>
      <p:sp>
        <p:nvSpPr>
          <p:cNvPr id="3" name="Part H7 bullets">
            <a:extLst>
              <a:ext uri="{FF2B5EF4-FFF2-40B4-BE49-F238E27FC236}">
                <a16:creationId xmlns="" xmlns:a16="http://schemas.microsoft.com/office/drawing/2014/main" id="{EF96F7E5-A010-46C6-87FA-B32DEF09704A}"/>
              </a:ext>
            </a:extLst>
          </p:cNvPr>
          <p:cNvSpPr txBox="1"/>
          <p:nvPr/>
        </p:nvSpPr>
        <p:spPr>
          <a:xfrm>
            <a:off x="3023866" y="4016430"/>
            <a:ext cx="2853273" cy="1918474"/>
          </a:xfrm>
          <a:prstGeom prst="rect">
            <a:avLst/>
          </a:prstGeom>
          <a:noFill/>
        </p:spPr>
        <p:txBody>
          <a:bodyPr wrap="square" rtlCol="0">
            <a:spAutoFit/>
          </a:bodyPr>
          <a:lstStyle/>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H7D3 </a:t>
            </a:r>
            <a:r>
              <a:rPr lang="en-AU" sz="1600" dirty="0">
                <a:sym typeface="Wingdings" panose="05000000000000000000" pitchFamily="2" charset="2"/>
              </a:rPr>
              <a:t>Construction in </a:t>
            </a:r>
            <a:br>
              <a:rPr lang="en-AU" sz="1600" dirty="0">
                <a:sym typeface="Wingdings" panose="05000000000000000000" pitchFamily="2" charset="2"/>
              </a:rPr>
            </a:br>
            <a:r>
              <a:rPr lang="en-AU" sz="1600" dirty="0">
                <a:sym typeface="Wingdings" panose="05000000000000000000" pitchFamily="2" charset="2"/>
              </a:rPr>
              <a:t>alpine areas</a:t>
            </a:r>
          </a:p>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H7D4 </a:t>
            </a:r>
            <a:r>
              <a:rPr lang="en-AU" sz="1600" dirty="0">
                <a:sym typeface="Wingdings" panose="05000000000000000000" pitchFamily="2" charset="2"/>
              </a:rPr>
              <a:t>Construction in bushfire prone areas</a:t>
            </a:r>
          </a:p>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H7D5 Heating </a:t>
            </a:r>
            <a:r>
              <a:rPr lang="en-AU" sz="1600" dirty="0">
                <a:sym typeface="Wingdings" panose="05000000000000000000" pitchFamily="2" charset="2"/>
              </a:rPr>
              <a:t>appliances, fireplaces, chimneys and flues</a:t>
            </a:r>
            <a:endParaRPr lang="en-AU" sz="1600" dirty="0"/>
          </a:p>
        </p:txBody>
      </p:sp>
      <p:cxnSp>
        <p:nvCxnSpPr>
          <p:cNvPr id="16" name="HP label to Part 9 arrow">
            <a:extLst>
              <a:ext uri="{FF2B5EF4-FFF2-40B4-BE49-F238E27FC236}">
                <a16:creationId xmlns="" xmlns:a16="http://schemas.microsoft.com/office/drawing/2014/main" id="{A1DB7E5C-1D6A-459C-AE42-EF4278D9BF66}"/>
              </a:ext>
            </a:extLst>
          </p:cNvPr>
          <p:cNvCxnSpPr>
            <a:stCxn id="12" idx="2"/>
            <a:endCxn id="68" idx="0"/>
          </p:cNvCxnSpPr>
          <p:nvPr/>
        </p:nvCxnSpPr>
        <p:spPr>
          <a:xfrm rot="5400000">
            <a:off x="8291206" y="2160841"/>
            <a:ext cx="615571" cy="1318925"/>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40" name="Vol Two Logo">
            <a:extLst>
              <a:ext uri="{FF2B5EF4-FFF2-40B4-BE49-F238E27FC236}">
                <a16:creationId xmlns="" xmlns:a16="http://schemas.microsoft.com/office/drawing/2014/main" id="{C86FB943-93B3-4984-906E-236C96207E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1952" y="75600"/>
            <a:ext cx="1623600" cy="1623600"/>
          </a:xfrm>
          <a:prstGeom prst="rect">
            <a:avLst/>
          </a:prstGeom>
        </p:spPr>
      </p:pic>
      <p:sp>
        <p:nvSpPr>
          <p:cNvPr id="67" name="Part 9 bullets">
            <a:extLst>
              <a:ext uri="{FF2B5EF4-FFF2-40B4-BE49-F238E27FC236}">
                <a16:creationId xmlns="" xmlns:a16="http://schemas.microsoft.com/office/drawing/2014/main" id="{EF96F7E5-A010-46C6-87FA-B32DEF09704A}"/>
              </a:ext>
            </a:extLst>
          </p:cNvPr>
          <p:cNvSpPr txBox="1"/>
          <p:nvPr/>
        </p:nvSpPr>
        <p:spPr>
          <a:xfrm>
            <a:off x="6636928" y="3568239"/>
            <a:ext cx="2605199" cy="2462213"/>
          </a:xfrm>
          <a:prstGeom prst="rect">
            <a:avLst/>
          </a:prstGeom>
          <a:noFill/>
        </p:spPr>
        <p:txBody>
          <a:bodyPr wrap="square" rtlCol="0">
            <a:spAutoFit/>
          </a:bodyPr>
          <a:lstStyle/>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Part 9.2 Fire separation of external walls</a:t>
            </a:r>
          </a:p>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Part 9.3 Fire protection of external walls</a:t>
            </a:r>
          </a:p>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Part 9.4 Fire protection of separating walls and floors</a:t>
            </a:r>
          </a:p>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Part 9.5 Smoke alarms and evacuation lighting</a:t>
            </a:r>
            <a:endParaRPr lang="en-AU" sz="1600" dirty="0"/>
          </a:p>
        </p:txBody>
      </p:sp>
      <p:sp>
        <p:nvSpPr>
          <p:cNvPr id="68" name="Part 9 label">
            <a:extLst>
              <a:ext uri="{FF2B5EF4-FFF2-40B4-BE49-F238E27FC236}">
                <a16:creationId xmlns="" xmlns:a16="http://schemas.microsoft.com/office/drawing/2014/main" id="{EE5AAD9B-8EAA-4056-B958-2E456408515B}"/>
              </a:ext>
            </a:extLst>
          </p:cNvPr>
          <p:cNvSpPr txBox="1"/>
          <p:nvPr/>
        </p:nvSpPr>
        <p:spPr>
          <a:xfrm>
            <a:off x="6658849" y="3128089"/>
            <a:ext cx="2561358" cy="338554"/>
          </a:xfrm>
          <a:prstGeom prst="rect">
            <a:avLst/>
          </a:prstGeom>
          <a:noFill/>
          <a:ln w="12700">
            <a:solidFill>
              <a:srgbClr val="11386A"/>
            </a:solidFill>
          </a:ln>
        </p:spPr>
        <p:txBody>
          <a:bodyPr wrap="square" rtlCol="0">
            <a:spAutoFit/>
          </a:bodyPr>
          <a:lstStyle/>
          <a:p>
            <a:pPr algn="ctr"/>
            <a:r>
              <a:rPr lang="en-AU" sz="1600" b="1" dirty="0"/>
              <a:t>Part </a:t>
            </a:r>
            <a:r>
              <a:rPr lang="en-AU" sz="1600" b="1" dirty="0" smtClean="0"/>
              <a:t>9 Fire safety</a:t>
            </a:r>
            <a:endParaRPr lang="en-AU" sz="1600" b="1" dirty="0"/>
          </a:p>
        </p:txBody>
      </p:sp>
      <p:sp>
        <p:nvSpPr>
          <p:cNvPr id="69" name="Part 12 label">
            <a:extLst>
              <a:ext uri="{FF2B5EF4-FFF2-40B4-BE49-F238E27FC236}">
                <a16:creationId xmlns="" xmlns:a16="http://schemas.microsoft.com/office/drawing/2014/main" id="{EE5AAD9B-8EAA-4056-B958-2E456408515B}"/>
              </a:ext>
            </a:extLst>
          </p:cNvPr>
          <p:cNvSpPr txBox="1"/>
          <p:nvPr/>
        </p:nvSpPr>
        <p:spPr>
          <a:xfrm>
            <a:off x="9345909" y="3128089"/>
            <a:ext cx="2473052" cy="584775"/>
          </a:xfrm>
          <a:prstGeom prst="rect">
            <a:avLst/>
          </a:prstGeom>
          <a:noFill/>
          <a:ln w="12700">
            <a:solidFill>
              <a:srgbClr val="11386A"/>
            </a:solidFill>
          </a:ln>
        </p:spPr>
        <p:txBody>
          <a:bodyPr wrap="square" rtlCol="0">
            <a:spAutoFit/>
          </a:bodyPr>
          <a:lstStyle/>
          <a:p>
            <a:pPr algn="ctr"/>
            <a:r>
              <a:rPr lang="en-AU" sz="1600" b="1" dirty="0"/>
              <a:t>Part </a:t>
            </a:r>
            <a:r>
              <a:rPr lang="en-AU" sz="1600" b="1" dirty="0" smtClean="0"/>
              <a:t>12 Ancillary provisions</a:t>
            </a:r>
            <a:endParaRPr lang="en-AU" sz="1600" b="1" dirty="0"/>
          </a:p>
        </p:txBody>
      </p:sp>
      <p:sp>
        <p:nvSpPr>
          <p:cNvPr id="70" name="Part 12 bullets">
            <a:extLst>
              <a:ext uri="{FF2B5EF4-FFF2-40B4-BE49-F238E27FC236}">
                <a16:creationId xmlns="" xmlns:a16="http://schemas.microsoft.com/office/drawing/2014/main" id="{EF96F7E5-A010-46C6-87FA-B32DEF09704A}"/>
              </a:ext>
            </a:extLst>
          </p:cNvPr>
          <p:cNvSpPr txBox="1"/>
          <p:nvPr/>
        </p:nvSpPr>
        <p:spPr>
          <a:xfrm>
            <a:off x="9345909" y="3809253"/>
            <a:ext cx="2605199" cy="1374735"/>
          </a:xfrm>
          <a:prstGeom prst="rect">
            <a:avLst/>
          </a:prstGeom>
          <a:noFill/>
        </p:spPr>
        <p:txBody>
          <a:bodyPr wrap="square" rtlCol="0">
            <a:spAutoFit/>
          </a:bodyPr>
          <a:lstStyle/>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Part 12.2 Construction in alpine areas</a:t>
            </a:r>
          </a:p>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Part 12.4 Heating appliances, fireplaces, chimneys and flues</a:t>
            </a:r>
            <a:endParaRPr lang="en-AU" sz="1600" dirty="0"/>
          </a:p>
        </p:txBody>
      </p:sp>
      <p:cxnSp>
        <p:nvCxnSpPr>
          <p:cNvPr id="73" name="HP to Part 12 arrow">
            <a:extLst>
              <a:ext uri="{FF2B5EF4-FFF2-40B4-BE49-F238E27FC236}">
                <a16:creationId xmlns="" xmlns:a16="http://schemas.microsoft.com/office/drawing/2014/main" id="{51F0F4E1-54BF-4959-BE28-54FDDC114A2C}"/>
              </a:ext>
            </a:extLst>
          </p:cNvPr>
          <p:cNvCxnSpPr>
            <a:stCxn id="12" idx="2"/>
            <a:endCxn id="69" idx="0"/>
          </p:cNvCxnSpPr>
          <p:nvPr/>
        </p:nvCxnSpPr>
        <p:spPr>
          <a:xfrm rot="16200000" flipH="1">
            <a:off x="9612659" y="2158312"/>
            <a:ext cx="615571" cy="1323982"/>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DTS to HP connector arrow"/>
          <p:cNvCxnSpPr/>
          <p:nvPr/>
        </p:nvCxnSpPr>
        <p:spPr>
          <a:xfrm>
            <a:off x="4442417" y="2214768"/>
            <a:ext cx="3202392" cy="0"/>
          </a:xfrm>
          <a:prstGeom prst="straightConnector1">
            <a:avLst/>
          </a:prstGeom>
          <a:ln w="25400">
            <a:solidFill>
              <a:srgbClr val="11386A"/>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19" name="Small V2 logo">
            <a:extLst>
              <a:ext uri="{FF2B5EF4-FFF2-40B4-BE49-F238E27FC236}">
                <a16:creationId xmlns="" xmlns:a16="http://schemas.microsoft.com/office/drawing/2014/main" id="{C86FB943-93B3-4984-906E-236C96207E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8361" y="1741350"/>
            <a:ext cx="835479" cy="835479"/>
          </a:xfrm>
          <a:prstGeom prst="rect">
            <a:avLst/>
          </a:prstGeom>
        </p:spPr>
      </p:pic>
    </p:spTree>
    <p:custDataLst>
      <p:tags r:id="rId1"/>
    </p:custDataLst>
    <p:extLst>
      <p:ext uri="{BB962C8B-B14F-4D97-AF65-F5344CB8AC3E}">
        <p14:creationId xmlns:p14="http://schemas.microsoft.com/office/powerpoint/2010/main" val="6627063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33"/>
                                        </p:tgtEl>
                                      </p:cBhvr>
                                    </p:animEffect>
                                    <p:set>
                                      <p:cBhvr>
                                        <p:cTn id="24" dur="1" fill="hold">
                                          <p:stCondLst>
                                            <p:cond delay="499"/>
                                          </p:stCondLst>
                                        </p:cTn>
                                        <p:tgtEl>
                                          <p:spTgt spid="3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25"/>
                                        </p:tgtEl>
                                      </p:cBhvr>
                                    </p:animEffect>
                                    <p:set>
                                      <p:cBhvr>
                                        <p:cTn id="27" dur="1" fill="hold">
                                          <p:stCondLst>
                                            <p:cond delay="499"/>
                                          </p:stCondLst>
                                        </p:cTn>
                                        <p:tgtEl>
                                          <p:spTgt spid="25"/>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4"/>
                                        </p:tgtEl>
                                      </p:cBhvr>
                                    </p:animEffect>
                                    <p:set>
                                      <p:cBhvr>
                                        <p:cTn id="4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33"/>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3"/>
                                        </p:tgtEl>
                                      </p:cBhvr>
                                    </p:animEffect>
                                    <p:set>
                                      <p:cBhvr>
                                        <p:cTn id="5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53" restart="whenNotActive" fill="hold" evtFilter="cancelBubble" nodeType="interactiveSeq">
                <p:stCondLst>
                  <p:cond evt="onClick" delay="0">
                    <p:tgtEl>
                      <p:spTgt spid="12"/>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500"/>
                                        <p:tgtEl>
                                          <p:spTgt spid="73"/>
                                        </p:tgtEl>
                                      </p:cBhvr>
                                    </p:animEffect>
                                  </p:childTnLst>
                                </p:cTn>
                              </p:par>
                              <p:par>
                                <p:cTn id="59" presetID="10"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fade">
                                      <p:cBhvr>
                                        <p:cTn id="64" dur="500"/>
                                        <p:tgtEl>
                                          <p:spTgt spid="6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500"/>
                                        <p:tgtEl>
                                          <p:spTgt spid="6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73"/>
                                        </p:tgtEl>
                                      </p:cBhvr>
                                    </p:animEffect>
                                    <p:set>
                                      <p:cBhvr>
                                        <p:cTn id="72" dur="1" fill="hold">
                                          <p:stCondLst>
                                            <p:cond delay="499"/>
                                          </p:stCondLst>
                                        </p:cTn>
                                        <p:tgtEl>
                                          <p:spTgt spid="73"/>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6"/>
                                        </p:tgtEl>
                                      </p:cBhvr>
                                    </p:animEffect>
                                    <p:set>
                                      <p:cBhvr>
                                        <p:cTn id="75" dur="1" fill="hold">
                                          <p:stCondLst>
                                            <p:cond delay="499"/>
                                          </p:stCondLst>
                                        </p:cTn>
                                        <p:tgtEl>
                                          <p:spTgt spid="16"/>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68"/>
                                        </p:tgtEl>
                                      </p:cBhvr>
                                    </p:animEffect>
                                    <p:set>
                                      <p:cBhvr>
                                        <p:cTn id="78" dur="1" fill="hold">
                                          <p:stCondLst>
                                            <p:cond delay="499"/>
                                          </p:stCondLst>
                                        </p:cTn>
                                        <p:tgtEl>
                                          <p:spTgt spid="68"/>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69"/>
                                        </p:tgtEl>
                                      </p:cBhvr>
                                    </p:animEffect>
                                    <p:set>
                                      <p:cBhvr>
                                        <p:cTn id="81"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2" restart="whenNotActive" fill="hold" evtFilter="cancelBubble" nodeType="interactiveSeq">
                <p:stCondLst>
                  <p:cond evt="onClick" delay="0">
                    <p:tgtEl>
                      <p:spTgt spid="68"/>
                    </p:tgtEl>
                  </p:cond>
                </p:stCondLst>
                <p:endSync evt="end" delay="0">
                  <p:rtn val="all"/>
                </p:endSync>
                <p:childTnLst>
                  <p:par>
                    <p:cTn id="83" fill="hold">
                      <p:stCondLst>
                        <p:cond delay="0"/>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500"/>
                                        <p:tgtEl>
                                          <p:spTgt spid="6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67"/>
                                        </p:tgtEl>
                                      </p:cBhvr>
                                    </p:animEffect>
                                    <p:set>
                                      <p:cBhvr>
                                        <p:cTn id="92"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93" restart="whenNotActive" fill="hold" evtFilter="cancelBubble" nodeType="interactiveSeq">
                <p:stCondLst>
                  <p:cond evt="onClick" delay="0">
                    <p:tgtEl>
                      <p:spTgt spid="69"/>
                    </p:tgtEl>
                  </p:cond>
                </p:stCondLst>
                <p:endSync evt="end" delay="0">
                  <p:rtn val="all"/>
                </p:endSync>
                <p:childTnLst>
                  <p:par>
                    <p:cTn id="94" fill="hold">
                      <p:stCondLst>
                        <p:cond delay="0"/>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fade">
                                      <p:cBhvr>
                                        <p:cTn id="98" dur="500"/>
                                        <p:tgtEl>
                                          <p:spTgt spid="70"/>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500"/>
                                        <p:tgtEl>
                                          <p:spTgt spid="70"/>
                                        </p:tgtEl>
                                      </p:cBhvr>
                                    </p:animEffect>
                                    <p:set>
                                      <p:cBhvr>
                                        <p:cTn id="103"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04" restart="whenNotActive" fill="hold" evtFilter="cancelBubble" nodeType="interactiveSeq">
                <p:stCondLst>
                  <p:cond evt="onClick" delay="0">
                    <p:tgtEl>
                      <p:spTgt spid="19"/>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19"/>
                                        </p:tgtEl>
                                      </p:cBhvr>
                                    </p:animEffect>
                                    <p:set>
                                      <p:cBhvr>
                                        <p:cTn id="109" dur="1" fill="hold">
                                          <p:stCondLst>
                                            <p:cond delay="499"/>
                                          </p:stCondLst>
                                        </p:cTn>
                                        <p:tgtEl>
                                          <p:spTgt spid="19"/>
                                        </p:tgtEl>
                                        <p:attrNameLst>
                                          <p:attrName>style.visibility</p:attrName>
                                        </p:attrNameLst>
                                      </p:cBhvr>
                                      <p:to>
                                        <p:strVal val="hidden"/>
                                      </p:to>
                                    </p:set>
                                  </p:childTnLst>
                                </p:cTn>
                              </p:par>
                              <p:par>
                                <p:cTn id="110" presetID="10" presetClass="entr" presetSubtype="0" fill="hold" nodeType="withEffect">
                                  <p:stCondLst>
                                    <p:cond delay="0"/>
                                  </p:stCondLst>
                                  <p:childTnLst>
                                    <p:set>
                                      <p:cBhvr>
                                        <p:cTn id="111" dur="1" fill="hold">
                                          <p:stCondLst>
                                            <p:cond delay="0"/>
                                          </p:stCondLst>
                                        </p:cTn>
                                        <p:tgtEl>
                                          <p:spTgt spid="91"/>
                                        </p:tgtEl>
                                        <p:attrNameLst>
                                          <p:attrName>style.visibility</p:attrName>
                                        </p:attrNameLst>
                                      </p:cBhvr>
                                      <p:to>
                                        <p:strVal val="visible"/>
                                      </p:to>
                                    </p:set>
                                    <p:animEffect transition="in" filter="fade">
                                      <p:cBhvr>
                                        <p:cTn id="112" dur="500"/>
                                        <p:tgtEl>
                                          <p:spTgt spid="91"/>
                                        </p:tgtEl>
                                      </p:cBhvr>
                                    </p:animEffect>
                                  </p:childTnLst>
                                </p:cTn>
                              </p:par>
                            </p:childTnLst>
                          </p:cTn>
                        </p:par>
                      </p:childTnLst>
                    </p:cTn>
                  </p:par>
                </p:childTnLst>
              </p:cTn>
              <p:nextCondLst>
                <p:cond evt="onClick" delay="0">
                  <p:tgtEl>
                    <p:spTgt spid="19"/>
                  </p:tgtEl>
                </p:cond>
              </p:nextCondLst>
            </p:seq>
            <p:seq concurrent="1" nextAc="seek">
              <p:cTn id="113" restart="whenNotActive" fill="hold" evtFilter="cancelBubble" nodeType="interactiveSeq">
                <p:stCondLst>
                  <p:cond evt="onClick" delay="0">
                    <p:tgtEl>
                      <p:spTgt spid="91"/>
                    </p:tgtEl>
                  </p:cond>
                </p:stCondLst>
                <p:endSync evt="end" delay="0">
                  <p:rtn val="all"/>
                </p:endSync>
                <p:childTnLst>
                  <p:par>
                    <p:cTn id="114" fill="hold">
                      <p:stCondLst>
                        <p:cond delay="0"/>
                      </p:stCondLst>
                      <p:childTnLst>
                        <p:par>
                          <p:cTn id="115" fill="hold">
                            <p:stCondLst>
                              <p:cond delay="0"/>
                            </p:stCondLst>
                            <p:childTnLst>
                              <p:par>
                                <p:cTn id="116" presetID="10" presetClass="exit" presetSubtype="0" fill="hold" nodeType="clickEffect">
                                  <p:stCondLst>
                                    <p:cond delay="0"/>
                                  </p:stCondLst>
                                  <p:childTnLst>
                                    <p:animEffect transition="out" filter="fade">
                                      <p:cBhvr>
                                        <p:cTn id="117" dur="500"/>
                                        <p:tgtEl>
                                          <p:spTgt spid="91"/>
                                        </p:tgtEl>
                                      </p:cBhvr>
                                    </p:animEffect>
                                    <p:set>
                                      <p:cBhvr>
                                        <p:cTn id="118" dur="1" fill="hold">
                                          <p:stCondLst>
                                            <p:cond delay="499"/>
                                          </p:stCondLst>
                                        </p:cTn>
                                        <p:tgtEl>
                                          <p:spTgt spid="91"/>
                                        </p:tgtEl>
                                        <p:attrNameLst>
                                          <p:attrName>style.visibility</p:attrName>
                                        </p:attrNameLst>
                                      </p:cBhvr>
                                      <p:to>
                                        <p:strVal val="hidden"/>
                                      </p:to>
                                    </p:set>
                                  </p:childTnLst>
                                </p:cTn>
                              </p:par>
                              <p:par>
                                <p:cTn id="119" presetID="10" presetClass="entr" presetSubtype="0" fill="hold" nodeType="with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fade">
                                      <p:cBhvr>
                                        <p:cTn id="121" dur="500"/>
                                        <p:tgtEl>
                                          <p:spTgt spid="19"/>
                                        </p:tgtEl>
                                      </p:cBhvr>
                                    </p:animEffect>
                                  </p:childTnLst>
                                </p:cTn>
                              </p:par>
                            </p:childTnLst>
                          </p:cTn>
                        </p:par>
                      </p:childTnLst>
                    </p:cTn>
                  </p:par>
                </p:childTnLst>
              </p:cTn>
              <p:nextCondLst>
                <p:cond evt="onClick" delay="0">
                  <p:tgtEl>
                    <p:spTgt spid="91"/>
                  </p:tgtEl>
                </p:cond>
              </p:nextCondLst>
            </p:seq>
          </p:childTnLst>
        </p:cTn>
      </p:par>
    </p:tnLst>
    <p:bldLst>
      <p:bldP spid="9" grpId="0" animBg="1"/>
      <p:bldP spid="9" grpId="1" animBg="1"/>
      <p:bldP spid="33" grpId="0" animBg="1"/>
      <p:bldP spid="33" grpId="1" animBg="1"/>
      <p:bldP spid="14" grpId="0"/>
      <p:bldP spid="14" grpId="1"/>
      <p:bldP spid="3" grpId="0"/>
      <p:bldP spid="3" grpId="1"/>
      <p:bldP spid="67" grpId="0"/>
      <p:bldP spid="67" grpId="1"/>
      <p:bldP spid="68" grpId="0" animBg="1"/>
      <p:bldP spid="68" grpId="1" animBg="1"/>
      <p:bldP spid="69" grpId="0" animBg="1"/>
      <p:bldP spid="69" grpId="1" animBg="1"/>
      <p:bldP spid="70" grpId="0"/>
      <p:bldP spid="7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3P1 Excerpt">
            <a:extLst>
              <a:ext uri="{FF2B5EF4-FFF2-40B4-BE49-F238E27FC236}">
                <a16:creationId xmlns="" xmlns:a16="http://schemas.microsoft.com/office/drawing/2014/main" id="{AAB8EB84-D590-484F-AD8A-72426C3080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416" y="2647306"/>
            <a:ext cx="8509915" cy="2733353"/>
          </a:xfrm>
          <a:prstGeom prst="rect">
            <a:avLst/>
          </a:prstGeom>
          <a:ln>
            <a:solidFill>
              <a:schemeClr val="accent5"/>
            </a:solidFill>
          </a:ln>
        </p:spPr>
      </p:pic>
      <p:sp>
        <p:nvSpPr>
          <p:cNvPr id="2" name="Slide Title">
            <a:extLst>
              <a:ext uri="{FF2B5EF4-FFF2-40B4-BE49-F238E27FC236}">
                <a16:creationId xmlns="" xmlns:a16="http://schemas.microsoft.com/office/drawing/2014/main" id="{502B3A9B-096D-4B45-91AB-DED9C8709818}"/>
              </a:ext>
            </a:extLst>
          </p:cNvPr>
          <p:cNvSpPr>
            <a:spLocks noGrp="1"/>
          </p:cNvSpPr>
          <p:nvPr>
            <p:ph type="body" sz="quarter" idx="11"/>
          </p:nvPr>
        </p:nvSpPr>
        <p:spPr/>
        <p:txBody>
          <a:bodyPr>
            <a:normAutofit lnSpcReduction="10000"/>
          </a:bodyPr>
          <a:lstStyle/>
          <a:p>
            <a:r>
              <a:rPr lang="en-AU" dirty="0"/>
              <a:t>Fire safety Performance Requirements in </a:t>
            </a:r>
            <a:r>
              <a:rPr lang="en-AU" dirty="0" smtClean="0"/>
              <a:t/>
            </a:r>
            <a:br>
              <a:rPr lang="en-AU" dirty="0" smtClean="0"/>
            </a:br>
            <a:r>
              <a:rPr lang="en-AU" dirty="0" smtClean="0"/>
              <a:t>Part H3 of </a:t>
            </a:r>
            <a:r>
              <a:rPr lang="en-AU" dirty="0"/>
              <a:t>NCC Volume Two</a:t>
            </a:r>
          </a:p>
        </p:txBody>
      </p:sp>
      <p:sp>
        <p:nvSpPr>
          <p:cNvPr id="5" name="H3P1 Spread of fire button" descr="Question 1 button&#10;">
            <a:extLst>
              <a:ext uri="{FF2B5EF4-FFF2-40B4-BE49-F238E27FC236}">
                <a16:creationId xmlns="" xmlns:a16="http://schemas.microsoft.com/office/drawing/2014/main" id="{239EC034-813E-411E-B456-A74947F5C851}"/>
              </a:ext>
            </a:extLst>
          </p:cNvPr>
          <p:cNvSpPr/>
          <p:nvPr/>
        </p:nvSpPr>
        <p:spPr>
          <a:xfrm>
            <a:off x="430416" y="1757922"/>
            <a:ext cx="5256000" cy="542633"/>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1"/>
                </a:solidFill>
              </a:rPr>
              <a:t>H3P1 </a:t>
            </a:r>
            <a:r>
              <a:rPr lang="en-AU" b="1" dirty="0">
                <a:solidFill>
                  <a:schemeClr val="bg1"/>
                </a:solidFill>
              </a:rPr>
              <a:t>Spread of fire</a:t>
            </a:r>
          </a:p>
        </p:txBody>
      </p:sp>
      <p:sp>
        <p:nvSpPr>
          <p:cNvPr id="6" name="H3P2 Warnings button" descr="Question 2 button">
            <a:extLst>
              <a:ext uri="{FF2B5EF4-FFF2-40B4-BE49-F238E27FC236}">
                <a16:creationId xmlns="" xmlns:a16="http://schemas.microsoft.com/office/drawing/2014/main" id="{3836162E-33F8-4D15-8258-91F66E81E53B}"/>
              </a:ext>
            </a:extLst>
          </p:cNvPr>
          <p:cNvSpPr/>
          <p:nvPr/>
        </p:nvSpPr>
        <p:spPr>
          <a:xfrm>
            <a:off x="6507276" y="1768868"/>
            <a:ext cx="5256000" cy="576000"/>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1"/>
                </a:solidFill>
              </a:rPr>
              <a:t>H3P2 </a:t>
            </a:r>
            <a:r>
              <a:rPr lang="en-AU" b="1" dirty="0">
                <a:solidFill>
                  <a:schemeClr val="bg1"/>
                </a:solidFill>
              </a:rPr>
              <a:t>Automatic warning for occupants</a:t>
            </a:r>
          </a:p>
        </p:txBody>
      </p:sp>
      <p:cxnSp>
        <p:nvCxnSpPr>
          <p:cNvPr id="21" name="H3P1 Class 1 building line">
            <a:extLst>
              <a:ext uri="{FF2B5EF4-FFF2-40B4-BE49-F238E27FC236}">
                <a16:creationId xmlns="" xmlns:a16="http://schemas.microsoft.com/office/drawing/2014/main" id="{93D8D2D4-8B6C-44C3-BB76-DE66B917AE37}"/>
              </a:ext>
            </a:extLst>
          </p:cNvPr>
          <p:cNvCxnSpPr/>
          <p:nvPr/>
        </p:nvCxnSpPr>
        <p:spPr>
          <a:xfrm flipV="1">
            <a:off x="1007165" y="3822814"/>
            <a:ext cx="1102989" cy="5024"/>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cxnSp>
        <p:nvCxnSpPr>
          <p:cNvPr id="41" name="H3P1 Associated Class 10 line">
            <a:extLst>
              <a:ext uri="{FF2B5EF4-FFF2-40B4-BE49-F238E27FC236}">
                <a16:creationId xmlns="" xmlns:a16="http://schemas.microsoft.com/office/drawing/2014/main" id="{C17EDC10-F1DD-48CD-9264-B1929F2C2233}"/>
              </a:ext>
            </a:extLst>
          </p:cNvPr>
          <p:cNvCxnSpPr/>
          <p:nvPr/>
        </p:nvCxnSpPr>
        <p:spPr>
          <a:xfrm>
            <a:off x="3293915" y="4473392"/>
            <a:ext cx="2022365" cy="2915"/>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cxnSp>
        <p:nvCxnSpPr>
          <p:cNvPr id="16" name="H3P1 Allotment bound line">
            <a:extLst>
              <a:ext uri="{FF2B5EF4-FFF2-40B4-BE49-F238E27FC236}">
                <a16:creationId xmlns="" xmlns:a16="http://schemas.microsoft.com/office/drawing/2014/main" id="{72C95F55-0196-4AC2-BD13-EEB6F31471A8}"/>
              </a:ext>
            </a:extLst>
          </p:cNvPr>
          <p:cNvCxnSpPr/>
          <p:nvPr/>
        </p:nvCxnSpPr>
        <p:spPr>
          <a:xfrm>
            <a:off x="1179443" y="4737434"/>
            <a:ext cx="1616766" cy="0"/>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cxnSp>
        <p:nvCxnSpPr>
          <p:cNvPr id="14" name="H3P1 Class 10a building line">
            <a:extLst>
              <a:ext uri="{FF2B5EF4-FFF2-40B4-BE49-F238E27FC236}">
                <a16:creationId xmlns="" xmlns:a16="http://schemas.microsoft.com/office/drawing/2014/main" id="{B828EA88-F08C-4EBA-B2ED-4B9D1C3433CB}"/>
              </a:ext>
            </a:extLst>
          </p:cNvPr>
          <p:cNvCxnSpPr>
            <a:cxnSpLocks/>
          </p:cNvCxnSpPr>
          <p:nvPr/>
        </p:nvCxnSpPr>
        <p:spPr>
          <a:xfrm>
            <a:off x="1007165" y="5030802"/>
            <a:ext cx="1245705" cy="0"/>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cxnSp>
        <p:nvCxnSpPr>
          <p:cNvPr id="15" name="H3P1 Figure H3P1 line">
            <a:extLst>
              <a:ext uri="{FF2B5EF4-FFF2-40B4-BE49-F238E27FC236}">
                <a16:creationId xmlns="" xmlns:a16="http://schemas.microsoft.com/office/drawing/2014/main" id="{357EB1E0-A043-4494-BB2E-A92EB1D47340}"/>
              </a:ext>
            </a:extLst>
          </p:cNvPr>
          <p:cNvCxnSpPr/>
          <p:nvPr/>
        </p:nvCxnSpPr>
        <p:spPr>
          <a:xfrm flipV="1">
            <a:off x="6710356" y="4757530"/>
            <a:ext cx="1201192" cy="9172"/>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sp>
        <p:nvSpPr>
          <p:cNvPr id="40" name="H3P1 Variations arrow">
            <a:extLst>
              <a:ext uri="{FF2B5EF4-FFF2-40B4-BE49-F238E27FC236}">
                <a16:creationId xmlns="" xmlns:a16="http://schemas.microsoft.com/office/drawing/2014/main" id="{6A134191-2BF6-4768-9E31-423639DEE59D}"/>
              </a:ext>
            </a:extLst>
          </p:cNvPr>
          <p:cNvSpPr/>
          <p:nvPr/>
        </p:nvSpPr>
        <p:spPr>
          <a:xfrm>
            <a:off x="132522" y="3312079"/>
            <a:ext cx="297894" cy="324000"/>
          </a:xfrm>
          <a:prstGeom prst="right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H3P1 Class 1 Building Bubble">
            <a:extLst>
              <a:ext uri="{FF2B5EF4-FFF2-40B4-BE49-F238E27FC236}">
                <a16:creationId xmlns="" xmlns:a16="http://schemas.microsoft.com/office/drawing/2014/main" id="{037867AB-1243-447A-A8A3-87CAF3E3880F}"/>
              </a:ext>
            </a:extLst>
          </p:cNvPr>
          <p:cNvSpPr/>
          <p:nvPr/>
        </p:nvSpPr>
        <p:spPr>
          <a:xfrm>
            <a:off x="9057503" y="2607276"/>
            <a:ext cx="2786270" cy="3805881"/>
          </a:xfrm>
          <a:prstGeom prst="wedgeRoundRectCallout">
            <a:avLst>
              <a:gd name="adj1" fmla="val -295236"/>
              <a:gd name="adj2" fmla="val -20219"/>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smtClean="0">
                <a:solidFill>
                  <a:schemeClr val="tx1"/>
                </a:solidFill>
              </a:rPr>
              <a:t>(1) </a:t>
            </a:r>
            <a:r>
              <a:rPr lang="en-AU" b="1" dirty="0">
                <a:solidFill>
                  <a:schemeClr val="tx1"/>
                </a:solidFill>
              </a:rPr>
              <a:t>applies only to a Class 1 building, not to Class 10 buildings</a:t>
            </a:r>
          </a:p>
          <a:p>
            <a:pPr marL="285750" indent="-285750">
              <a:spcBef>
                <a:spcPts val="200"/>
              </a:spcBef>
              <a:spcAft>
                <a:spcPts val="200"/>
              </a:spcAft>
              <a:buFont typeface="Arial" panose="020B0604020202020204" pitchFamily="34" charset="0"/>
              <a:buChar char="•"/>
            </a:pPr>
            <a:r>
              <a:rPr lang="en-AU" b="1" dirty="0">
                <a:solidFill>
                  <a:schemeClr val="tx1"/>
                </a:solidFill>
              </a:rPr>
              <a:t>May need to consider siting, materials and construction methods to reduce the risk that fire will spread to/from a building or boundary</a:t>
            </a:r>
          </a:p>
        </p:txBody>
      </p:sp>
      <p:sp>
        <p:nvSpPr>
          <p:cNvPr id="42" name="H3P1 Associated Class 10 Bubble">
            <a:extLst>
              <a:ext uri="{FF2B5EF4-FFF2-40B4-BE49-F238E27FC236}">
                <a16:creationId xmlns="" xmlns:a16="http://schemas.microsoft.com/office/drawing/2014/main" id="{C06C03B4-AE1D-4A8F-85D5-FD685E79F1FE}"/>
              </a:ext>
            </a:extLst>
          </p:cNvPr>
          <p:cNvSpPr/>
          <p:nvPr/>
        </p:nvSpPr>
        <p:spPr>
          <a:xfrm>
            <a:off x="9141790" y="2533135"/>
            <a:ext cx="2747620" cy="4102443"/>
          </a:xfrm>
          <a:prstGeom prst="wedgeRoundRectCallout">
            <a:avLst>
              <a:gd name="adj1" fmla="val -187340"/>
              <a:gd name="adj2" fmla="val -4374"/>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a:solidFill>
                  <a:schemeClr val="tx1"/>
                </a:solidFill>
              </a:rPr>
              <a:t>Protect Class 1 building from fire from another Class 1 building on same block, e.g. a granny flat or sleepout</a:t>
            </a:r>
          </a:p>
          <a:p>
            <a:pPr marL="285750" indent="-285750">
              <a:spcBef>
                <a:spcPts val="200"/>
              </a:spcBef>
              <a:spcAft>
                <a:spcPts val="200"/>
              </a:spcAft>
              <a:buFont typeface="Arial" panose="020B0604020202020204" pitchFamily="34" charset="0"/>
              <a:buChar char="•"/>
            </a:pPr>
            <a:r>
              <a:rPr lang="en-AU" b="1" dirty="0">
                <a:solidFill>
                  <a:schemeClr val="tx1"/>
                </a:solidFill>
              </a:rPr>
              <a:t>Does not apply to an associated Class 10 building, such as a garage, carport shed or fence on the same property</a:t>
            </a:r>
          </a:p>
        </p:txBody>
      </p:sp>
      <p:sp>
        <p:nvSpPr>
          <p:cNvPr id="20" name="H3P1 Allotment Boundary Bubble">
            <a:extLst>
              <a:ext uri="{FF2B5EF4-FFF2-40B4-BE49-F238E27FC236}">
                <a16:creationId xmlns="" xmlns:a16="http://schemas.microsoft.com/office/drawing/2014/main" id="{50737E31-F538-4438-B380-835E0DCF74B2}"/>
              </a:ext>
            </a:extLst>
          </p:cNvPr>
          <p:cNvSpPr/>
          <p:nvPr/>
        </p:nvSpPr>
        <p:spPr>
          <a:xfrm>
            <a:off x="9106930" y="2758000"/>
            <a:ext cx="2747620" cy="3430815"/>
          </a:xfrm>
          <a:prstGeom prst="wedgeRoundRectCallout">
            <a:avLst>
              <a:gd name="adj1" fmla="val -276321"/>
              <a:gd name="adj2" fmla="val 4934"/>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a:solidFill>
                  <a:schemeClr val="tx1"/>
                </a:solidFill>
              </a:rPr>
              <a:t>Legal edge of the property</a:t>
            </a:r>
          </a:p>
          <a:p>
            <a:pPr marL="285750" indent="-285750">
              <a:spcBef>
                <a:spcPts val="200"/>
              </a:spcBef>
              <a:spcAft>
                <a:spcPts val="200"/>
              </a:spcAft>
              <a:buFont typeface="Arial" panose="020B0604020202020204" pitchFamily="34" charset="0"/>
              <a:buChar char="•"/>
            </a:pPr>
            <a:r>
              <a:rPr lang="en-AU" b="1" dirty="0">
                <a:solidFill>
                  <a:schemeClr val="tx1"/>
                </a:solidFill>
              </a:rPr>
              <a:t>May or may not have a fence or other clear delineation</a:t>
            </a:r>
          </a:p>
          <a:p>
            <a:pPr marL="285750" indent="-285750">
              <a:spcBef>
                <a:spcPts val="200"/>
              </a:spcBef>
              <a:spcAft>
                <a:spcPts val="200"/>
              </a:spcAft>
              <a:buFont typeface="Arial" panose="020B0604020202020204" pitchFamily="34" charset="0"/>
              <a:buChar char="•"/>
            </a:pPr>
            <a:r>
              <a:rPr lang="en-AU" b="1" dirty="0">
                <a:solidFill>
                  <a:schemeClr val="tx1"/>
                </a:solidFill>
              </a:rPr>
              <a:t>Applies even if there are currently no buildings on the neighbouring property/ies</a:t>
            </a:r>
          </a:p>
        </p:txBody>
      </p:sp>
      <p:pic>
        <p:nvPicPr>
          <p:cNvPr id="32" name="H3P1 Figure 2.3.1 Bubble (image)" descr="Figure 2.3.1 from NCC Volume Two. The figure shows three buildings on an allotment - a Class 1 building, an associated Class 10 building and another building not associated with the Class 1 or 10 buildings. Dark lines on the allotment boundary and the other building indicate the areas of potential fire spread.">
            <a:extLst>
              <a:ext uri="{FF2B5EF4-FFF2-40B4-BE49-F238E27FC236}">
                <a16:creationId xmlns="" xmlns:a16="http://schemas.microsoft.com/office/drawing/2014/main" id="{9A2BC550-07A0-4FF9-A6A9-F816FE37F205}"/>
              </a:ext>
            </a:extLst>
          </p:cNvPr>
          <p:cNvPicPr>
            <a:picLocks noChangeAspect="1"/>
          </p:cNvPicPr>
          <p:nvPr/>
        </p:nvPicPr>
        <p:blipFill>
          <a:blip r:embed="rId5"/>
          <a:stretch>
            <a:fillRect/>
          </a:stretch>
        </p:blipFill>
        <p:spPr>
          <a:xfrm>
            <a:off x="6869848" y="3402495"/>
            <a:ext cx="4997622" cy="3083783"/>
          </a:xfrm>
          <a:prstGeom prst="rect">
            <a:avLst/>
          </a:prstGeom>
          <a:ln>
            <a:solidFill>
              <a:schemeClr val="accent5"/>
            </a:solidFill>
          </a:ln>
        </p:spPr>
      </p:pic>
      <p:sp>
        <p:nvSpPr>
          <p:cNvPr id="18" name="H3P1 Class 10 a Bubble">
            <a:extLst>
              <a:ext uri="{FF2B5EF4-FFF2-40B4-BE49-F238E27FC236}">
                <a16:creationId xmlns="" xmlns:a16="http://schemas.microsoft.com/office/drawing/2014/main" id="{070E70C0-646D-4AF6-927F-DC54CA9AE262}"/>
              </a:ext>
            </a:extLst>
          </p:cNvPr>
          <p:cNvSpPr/>
          <p:nvPr/>
        </p:nvSpPr>
        <p:spPr>
          <a:xfrm>
            <a:off x="9156356" y="3150973"/>
            <a:ext cx="2706811" cy="2855614"/>
          </a:xfrm>
          <a:prstGeom prst="wedgeRoundRectCallout">
            <a:avLst>
              <a:gd name="adj1" fmla="val -297950"/>
              <a:gd name="adj2" fmla="val -7072"/>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a:solidFill>
                  <a:schemeClr val="tx1"/>
                </a:solidFill>
              </a:rPr>
              <a:t>Applies to Class 10a building on the property, e.g. private garage, shed, carport</a:t>
            </a:r>
          </a:p>
          <a:p>
            <a:pPr marL="285750" indent="-285750">
              <a:spcBef>
                <a:spcPts val="200"/>
              </a:spcBef>
              <a:spcAft>
                <a:spcPts val="200"/>
              </a:spcAft>
              <a:buFont typeface="Arial" panose="020B0604020202020204" pitchFamily="34" charset="0"/>
              <a:buChar char="•"/>
            </a:pPr>
            <a:r>
              <a:rPr lang="en-AU" b="1" dirty="0">
                <a:solidFill>
                  <a:schemeClr val="tx1"/>
                </a:solidFill>
              </a:rPr>
              <a:t>Must not increase fire risk to nearby Class 2-9 buildings </a:t>
            </a:r>
          </a:p>
        </p:txBody>
      </p:sp>
      <p:sp>
        <p:nvSpPr>
          <p:cNvPr id="45" name="H3P11 Variation Bubble">
            <a:extLst>
              <a:ext uri="{FF2B5EF4-FFF2-40B4-BE49-F238E27FC236}">
                <a16:creationId xmlns="" xmlns:a16="http://schemas.microsoft.com/office/drawing/2014/main" id="{45485C31-4718-4E9F-83A9-E88DFB0EF5D0}"/>
              </a:ext>
            </a:extLst>
          </p:cNvPr>
          <p:cNvSpPr/>
          <p:nvPr/>
        </p:nvSpPr>
        <p:spPr>
          <a:xfrm>
            <a:off x="9256792" y="2690172"/>
            <a:ext cx="2647562" cy="3448495"/>
          </a:xfrm>
          <a:prstGeom prst="wedgeRoundRectCallout">
            <a:avLst>
              <a:gd name="adj1" fmla="val -330371"/>
              <a:gd name="adj2" fmla="val -27535"/>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a:solidFill>
                  <a:schemeClr val="tx1"/>
                </a:solidFill>
              </a:rPr>
              <a:t>Variation applies in South Australia only</a:t>
            </a:r>
          </a:p>
          <a:p>
            <a:pPr marL="285750" indent="-285750">
              <a:spcBef>
                <a:spcPts val="200"/>
              </a:spcBef>
              <a:spcAft>
                <a:spcPts val="200"/>
              </a:spcAft>
              <a:buFont typeface="Arial" panose="020B0604020202020204" pitchFamily="34" charset="0"/>
              <a:buChar char="•"/>
            </a:pPr>
            <a:r>
              <a:rPr lang="en-AU" b="1" dirty="0">
                <a:solidFill>
                  <a:schemeClr val="tx1"/>
                </a:solidFill>
              </a:rPr>
              <a:t>“A brush fence means a fence or gate that is primarily constructed of Broombrush (Melaleuca Uncinata)”</a:t>
            </a:r>
          </a:p>
        </p:txBody>
      </p:sp>
      <p:pic>
        <p:nvPicPr>
          <p:cNvPr id="47" name="H3P2 excerpt">
            <a:extLst>
              <a:ext uri="{FF2B5EF4-FFF2-40B4-BE49-F238E27FC236}">
                <a16:creationId xmlns="" xmlns:a16="http://schemas.microsoft.com/office/drawing/2014/main" id="{C7A3E3DD-FA37-4F7F-88BF-D5FC1BEA0B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070" y="2509968"/>
            <a:ext cx="8569853" cy="2934424"/>
          </a:xfrm>
          <a:prstGeom prst="rect">
            <a:avLst/>
          </a:prstGeom>
          <a:ln>
            <a:solidFill>
              <a:schemeClr val="accent5"/>
            </a:solidFill>
          </a:ln>
        </p:spPr>
      </p:pic>
      <p:cxnSp>
        <p:nvCxnSpPr>
          <p:cNvPr id="27" name="H3P2 Class 1 building line">
            <a:extLst>
              <a:ext uri="{FF2B5EF4-FFF2-40B4-BE49-F238E27FC236}">
                <a16:creationId xmlns="" xmlns:a16="http://schemas.microsoft.com/office/drawing/2014/main" id="{9F87B143-8D9B-4542-935C-35CF8D6840AB}"/>
              </a:ext>
            </a:extLst>
          </p:cNvPr>
          <p:cNvCxnSpPr/>
          <p:nvPr/>
        </p:nvCxnSpPr>
        <p:spPr>
          <a:xfrm flipV="1">
            <a:off x="931229" y="3528574"/>
            <a:ext cx="1116353" cy="5609"/>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sp>
        <p:nvSpPr>
          <p:cNvPr id="48" name="H3P2 Class 1 Building Bubble">
            <a:extLst>
              <a:ext uri="{FF2B5EF4-FFF2-40B4-BE49-F238E27FC236}">
                <a16:creationId xmlns="" xmlns:a16="http://schemas.microsoft.com/office/drawing/2014/main" id="{D7AD95F8-59B5-4788-A483-32C104D7FE7A}"/>
              </a:ext>
            </a:extLst>
          </p:cNvPr>
          <p:cNvSpPr/>
          <p:nvPr/>
        </p:nvSpPr>
        <p:spPr>
          <a:xfrm>
            <a:off x="471070" y="5691659"/>
            <a:ext cx="4659730" cy="869767"/>
          </a:xfrm>
          <a:prstGeom prst="wedgeRoundRectCallout">
            <a:avLst>
              <a:gd name="adj1" fmla="val -28109"/>
              <a:gd name="adj2" fmla="val -288677"/>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a:solidFill>
                  <a:schemeClr val="tx1"/>
                </a:solidFill>
              </a:rPr>
              <a:t>Applies only to a Class 1 building, not to Class 10 buildings/structures</a:t>
            </a:r>
          </a:p>
        </p:txBody>
      </p:sp>
      <p:cxnSp>
        <p:nvCxnSpPr>
          <p:cNvPr id="28" name="H3P2 automatic line">
            <a:extLst>
              <a:ext uri="{FF2B5EF4-FFF2-40B4-BE49-F238E27FC236}">
                <a16:creationId xmlns="" xmlns:a16="http://schemas.microsoft.com/office/drawing/2014/main" id="{8C573140-1412-4021-86B1-0784F8F210BF}"/>
              </a:ext>
            </a:extLst>
          </p:cNvPr>
          <p:cNvCxnSpPr/>
          <p:nvPr/>
        </p:nvCxnSpPr>
        <p:spPr>
          <a:xfrm>
            <a:off x="4542858" y="3528574"/>
            <a:ext cx="1285741" cy="0"/>
          </a:xfrm>
          <a:prstGeom prst="line">
            <a:avLst/>
          </a:prstGeom>
          <a:ln w="38100">
            <a:solidFill>
              <a:schemeClr val="accent5"/>
            </a:solidFill>
          </a:ln>
          <a:effectLst/>
        </p:spPr>
        <p:style>
          <a:lnRef idx="1">
            <a:schemeClr val="accent1"/>
          </a:lnRef>
          <a:fillRef idx="0">
            <a:schemeClr val="accent1"/>
          </a:fillRef>
          <a:effectRef idx="0">
            <a:schemeClr val="accent1"/>
          </a:effectRef>
          <a:fontRef idx="minor">
            <a:schemeClr val="tx1"/>
          </a:fontRef>
        </p:style>
      </p:cxnSp>
      <p:sp>
        <p:nvSpPr>
          <p:cNvPr id="34" name="H3P2 Automatic warning Bubble">
            <a:extLst>
              <a:ext uri="{FF2B5EF4-FFF2-40B4-BE49-F238E27FC236}">
                <a16:creationId xmlns="" xmlns:a16="http://schemas.microsoft.com/office/drawing/2014/main" id="{F0B86578-E316-4F17-905E-D98880F09E97}"/>
              </a:ext>
            </a:extLst>
          </p:cNvPr>
          <p:cNvSpPr/>
          <p:nvPr/>
        </p:nvSpPr>
        <p:spPr>
          <a:xfrm>
            <a:off x="9239534" y="2592136"/>
            <a:ext cx="2647666" cy="3781368"/>
          </a:xfrm>
          <a:prstGeom prst="wedgeRoundRectCallout">
            <a:avLst>
              <a:gd name="adj1" fmla="val -165363"/>
              <a:gd name="adj2" fmla="val -25686"/>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a:solidFill>
                  <a:schemeClr val="tx1"/>
                </a:solidFill>
              </a:rPr>
              <a:t>“Automatic means designed to operate when activated by heat, smoke or fire sensing device”</a:t>
            </a:r>
          </a:p>
          <a:p>
            <a:pPr marL="285750" indent="-285750">
              <a:spcBef>
                <a:spcPts val="200"/>
              </a:spcBef>
              <a:spcAft>
                <a:spcPts val="200"/>
              </a:spcAft>
              <a:buFont typeface="Arial" panose="020B0604020202020204" pitchFamily="34" charset="0"/>
              <a:buChar char="•"/>
            </a:pPr>
            <a:r>
              <a:rPr lang="en-AU" b="1" dirty="0">
                <a:solidFill>
                  <a:schemeClr val="tx1"/>
                </a:solidFill>
              </a:rPr>
              <a:t>Typically a smoke alarm, but this is not the only way of meeting this requirement</a:t>
            </a:r>
          </a:p>
        </p:txBody>
      </p:sp>
      <p:pic>
        <p:nvPicPr>
          <p:cNvPr id="24" name="Vol Two Logo">
            <a:extLst>
              <a:ext uri="{FF2B5EF4-FFF2-40B4-BE49-F238E27FC236}">
                <a16:creationId xmlns="" xmlns:a16="http://schemas.microsoft.com/office/drawing/2014/main" id="{C86FB943-93B3-4984-906E-236C96207E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15600" y="75600"/>
            <a:ext cx="1623600" cy="1623600"/>
          </a:xfrm>
          <a:prstGeom prst="rect">
            <a:avLst/>
          </a:prstGeom>
        </p:spPr>
      </p:pic>
    </p:spTree>
    <p:custDataLst>
      <p:tags r:id="rId1"/>
    </p:custDataLst>
    <p:extLst>
      <p:ext uri="{BB962C8B-B14F-4D97-AF65-F5344CB8AC3E}">
        <p14:creationId xmlns:p14="http://schemas.microsoft.com/office/powerpoint/2010/main" val="15621429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par>
                                <p:cTn id="13" presetID="9"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par>
                                <p:cTn id="16" presetID="9" presetClass="entr" presetSubtype="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dissolve">
                                      <p:cBhvr>
                                        <p:cTn id="18" dur="500"/>
                                        <p:tgtEl>
                                          <p:spTgt spid="41"/>
                                        </p:tgtEl>
                                      </p:cBhvr>
                                    </p:animEffect>
                                  </p:childTnLst>
                                </p:cTn>
                              </p:par>
                              <p:par>
                                <p:cTn id="19" presetID="9"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par>
                                <p:cTn id="22" presetID="9"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dissolve">
                                      <p:cBhvr>
                                        <p:cTn id="24" dur="500"/>
                                        <p:tgtEl>
                                          <p:spTgt spid="2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dissolv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9" presetClass="exit" presetSubtype="0" fill="hold" nodeType="withEffect">
                                  <p:stCondLst>
                                    <p:cond delay="0"/>
                                  </p:stCondLst>
                                  <p:childTnLst>
                                    <p:animEffect transition="out" filter="dissolv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par>
                                <p:cTn id="36" presetID="9" presetClass="exit" presetSubtype="0" fill="hold" nodeType="withEffect">
                                  <p:stCondLst>
                                    <p:cond delay="0"/>
                                  </p:stCondLst>
                                  <p:childTnLst>
                                    <p:animEffect transition="out" filter="dissolve">
                                      <p:cBhvr>
                                        <p:cTn id="37" dur="500"/>
                                        <p:tgtEl>
                                          <p:spTgt spid="41"/>
                                        </p:tgtEl>
                                      </p:cBhvr>
                                    </p:animEffect>
                                    <p:set>
                                      <p:cBhvr>
                                        <p:cTn id="38" dur="1" fill="hold">
                                          <p:stCondLst>
                                            <p:cond delay="499"/>
                                          </p:stCondLst>
                                        </p:cTn>
                                        <p:tgtEl>
                                          <p:spTgt spid="41"/>
                                        </p:tgtEl>
                                        <p:attrNameLst>
                                          <p:attrName>style.visibility</p:attrName>
                                        </p:attrNameLst>
                                      </p:cBhvr>
                                      <p:to>
                                        <p:strVal val="hidden"/>
                                      </p:to>
                                    </p:set>
                                  </p:childTnLst>
                                </p:cTn>
                              </p:par>
                              <p:par>
                                <p:cTn id="39" presetID="9" presetClass="exit" presetSubtype="0" fill="hold" nodeType="withEffect">
                                  <p:stCondLst>
                                    <p:cond delay="0"/>
                                  </p:stCondLst>
                                  <p:childTnLst>
                                    <p:animEffect transition="out" filter="dissolve">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par>
                                <p:cTn id="42" presetID="9" presetClass="exit" presetSubtype="0" fill="hold" nodeType="withEffect">
                                  <p:stCondLst>
                                    <p:cond delay="0"/>
                                  </p:stCondLst>
                                  <p:childTnLst>
                                    <p:animEffect transition="out" filter="dissolve">
                                      <p:cBhvr>
                                        <p:cTn id="43" dur="500"/>
                                        <p:tgtEl>
                                          <p:spTgt spid="16"/>
                                        </p:tgtEl>
                                      </p:cBhvr>
                                    </p:animEffect>
                                    <p:set>
                                      <p:cBhvr>
                                        <p:cTn id="44" dur="1" fill="hold">
                                          <p:stCondLst>
                                            <p:cond delay="499"/>
                                          </p:stCondLst>
                                        </p:cTn>
                                        <p:tgtEl>
                                          <p:spTgt spid="16"/>
                                        </p:tgtEl>
                                        <p:attrNameLst>
                                          <p:attrName>style.visibility</p:attrName>
                                        </p:attrNameLst>
                                      </p:cBhvr>
                                      <p:to>
                                        <p:strVal val="hidden"/>
                                      </p:to>
                                    </p:set>
                                  </p:childTnLst>
                                </p:cTn>
                              </p:par>
                              <p:par>
                                <p:cTn id="45" presetID="9" presetClass="exit" presetSubtype="0" fill="hold" nodeType="withEffect">
                                  <p:stCondLst>
                                    <p:cond delay="0"/>
                                  </p:stCondLst>
                                  <p:childTnLst>
                                    <p:animEffect transition="out" filter="dissolv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par>
                                <p:cTn id="48" presetID="9" presetClass="exit" presetSubtype="0" fill="hold" grpId="1" nodeType="withEffect">
                                  <p:stCondLst>
                                    <p:cond delay="0"/>
                                  </p:stCondLst>
                                  <p:childTnLst>
                                    <p:animEffect transition="out" filter="dissolve">
                                      <p:cBhvr>
                                        <p:cTn id="49" dur="500"/>
                                        <p:tgtEl>
                                          <p:spTgt spid="40"/>
                                        </p:tgtEl>
                                      </p:cBhvr>
                                    </p:animEffect>
                                    <p:set>
                                      <p:cBhvr>
                                        <p:cTn id="5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51" restart="whenNotActive" fill="hold" evtFilter="cancelBubble" nodeType="interactiveSeq">
                <p:stCondLst>
                  <p:cond evt="onClick" delay="0">
                    <p:tgtEl>
                      <p:spTgt spid="14"/>
                    </p:tgtEl>
                  </p:cond>
                </p:stCondLst>
                <p:endSync evt="end" delay="0">
                  <p:rtn val="all"/>
                </p:endSync>
                <p:childTnLst>
                  <p:par>
                    <p:cTn id="52" fill="hold">
                      <p:stCondLst>
                        <p:cond delay="0"/>
                      </p:stCondLst>
                      <p:childTnLst>
                        <p:par>
                          <p:cTn id="53" fill="hold">
                            <p:stCondLst>
                              <p:cond delay="0"/>
                            </p:stCondLst>
                            <p:childTnLst>
                              <p:par>
                                <p:cTn id="54" presetID="17" presetClass="entr" presetSubtype="10" fill="hold" grpId="1"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7" presetClass="exit" presetSubtype="10" fill="hold" grpId="0" nodeType="clickEffect">
                                  <p:stCondLst>
                                    <p:cond delay="0"/>
                                  </p:stCondLst>
                                  <p:childTnLst>
                                    <p:anim calcmode="lin" valueType="num">
                                      <p:cBhvr>
                                        <p:cTn id="61" dur="500"/>
                                        <p:tgtEl>
                                          <p:spTgt spid="18"/>
                                        </p:tgtEl>
                                        <p:attrNameLst>
                                          <p:attrName>ppt_w</p:attrName>
                                        </p:attrNameLst>
                                      </p:cBhvr>
                                      <p:tavLst>
                                        <p:tav tm="0">
                                          <p:val>
                                            <p:strVal val="ppt_w"/>
                                          </p:val>
                                        </p:tav>
                                        <p:tav tm="100000">
                                          <p:val>
                                            <p:fltVal val="0"/>
                                          </p:val>
                                        </p:tav>
                                      </p:tavLst>
                                    </p:anim>
                                    <p:anim calcmode="lin" valueType="num">
                                      <p:cBhvr>
                                        <p:cTn id="62" dur="500"/>
                                        <p:tgtEl>
                                          <p:spTgt spid="18"/>
                                        </p:tgtEl>
                                        <p:attrNameLst>
                                          <p:attrName>ppt_h</p:attrName>
                                        </p:attrNameLst>
                                      </p:cBhvr>
                                      <p:tavLst>
                                        <p:tav tm="0">
                                          <p:val>
                                            <p:strVal val="ppt_h"/>
                                          </p:val>
                                        </p:tav>
                                        <p:tav tm="100000">
                                          <p:val>
                                            <p:strVal val="ppt_h"/>
                                          </p:val>
                                        </p:tav>
                                      </p:tavLst>
                                    </p:anim>
                                    <p:set>
                                      <p:cBhvr>
                                        <p:cTn id="6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64" restart="whenNotActive" fill="hold" evtFilter="cancelBubble" nodeType="interactiveSeq">
                <p:stCondLst>
                  <p:cond evt="onClick" delay="0">
                    <p:tgtEl>
                      <p:spTgt spid="16"/>
                    </p:tgtEl>
                  </p:cond>
                </p:stCondLst>
                <p:endSync evt="end" delay="0">
                  <p:rtn val="all"/>
                </p:endSync>
                <p:childTnLst>
                  <p:par>
                    <p:cTn id="65" fill="hold">
                      <p:stCondLst>
                        <p:cond delay="0"/>
                      </p:stCondLst>
                      <p:childTnLst>
                        <p:par>
                          <p:cTn id="66" fill="hold">
                            <p:stCondLst>
                              <p:cond delay="0"/>
                            </p:stCondLst>
                            <p:childTnLst>
                              <p:par>
                                <p:cTn id="67" presetID="17" presetClass="entr" presetSubtype="10" fill="hold" grpId="1"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17" presetClass="exit" presetSubtype="10" fill="hold" grpId="0" nodeType="clickEffect">
                                  <p:stCondLst>
                                    <p:cond delay="0"/>
                                  </p:stCondLst>
                                  <p:childTnLst>
                                    <p:anim calcmode="lin" valueType="num">
                                      <p:cBhvr>
                                        <p:cTn id="74" dur="500"/>
                                        <p:tgtEl>
                                          <p:spTgt spid="20"/>
                                        </p:tgtEl>
                                        <p:attrNameLst>
                                          <p:attrName>ppt_w</p:attrName>
                                        </p:attrNameLst>
                                      </p:cBhvr>
                                      <p:tavLst>
                                        <p:tav tm="0">
                                          <p:val>
                                            <p:strVal val="ppt_w"/>
                                          </p:val>
                                        </p:tav>
                                        <p:tav tm="100000">
                                          <p:val>
                                            <p:fltVal val="0"/>
                                          </p:val>
                                        </p:tav>
                                      </p:tavLst>
                                    </p:anim>
                                    <p:anim calcmode="lin" valueType="num">
                                      <p:cBhvr>
                                        <p:cTn id="75" dur="500"/>
                                        <p:tgtEl>
                                          <p:spTgt spid="20"/>
                                        </p:tgtEl>
                                        <p:attrNameLst>
                                          <p:attrName>ppt_h</p:attrName>
                                        </p:attrNameLst>
                                      </p:cBhvr>
                                      <p:tavLst>
                                        <p:tav tm="0">
                                          <p:val>
                                            <p:strVal val="ppt_h"/>
                                          </p:val>
                                        </p:tav>
                                        <p:tav tm="100000">
                                          <p:val>
                                            <p:strVal val="ppt_h"/>
                                          </p:val>
                                        </p:tav>
                                      </p:tavLst>
                                    </p:anim>
                                    <p:set>
                                      <p:cBhvr>
                                        <p:cTn id="7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7" restart="whenNotActive" fill="hold" evtFilter="cancelBubble" nodeType="interactiveSeq">
                <p:stCondLst>
                  <p:cond evt="onClick" delay="0">
                    <p:tgtEl>
                      <p:spTgt spid="15"/>
                    </p:tgtEl>
                  </p:cond>
                </p:stCondLst>
                <p:endSync evt="end" delay="0">
                  <p:rtn val="all"/>
                </p:endSync>
                <p:childTnLst>
                  <p:par>
                    <p:cTn id="78" fill="hold">
                      <p:stCondLst>
                        <p:cond delay="0"/>
                      </p:stCondLst>
                      <p:childTnLst>
                        <p:par>
                          <p:cTn id="79" fill="hold">
                            <p:stCondLst>
                              <p:cond delay="0"/>
                            </p:stCondLst>
                            <p:childTnLst>
                              <p:par>
                                <p:cTn id="80" presetID="17" presetClass="entr" presetSubtype="10" fill="hold"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17" presetClass="exit" presetSubtype="10" fill="hold" nodeType="clickEffect">
                                  <p:stCondLst>
                                    <p:cond delay="0"/>
                                  </p:stCondLst>
                                  <p:childTnLst>
                                    <p:anim calcmode="lin" valueType="num">
                                      <p:cBhvr>
                                        <p:cTn id="87" dur="500"/>
                                        <p:tgtEl>
                                          <p:spTgt spid="32"/>
                                        </p:tgtEl>
                                        <p:attrNameLst>
                                          <p:attrName>ppt_w</p:attrName>
                                        </p:attrNameLst>
                                      </p:cBhvr>
                                      <p:tavLst>
                                        <p:tav tm="0">
                                          <p:val>
                                            <p:strVal val="ppt_w"/>
                                          </p:val>
                                        </p:tav>
                                        <p:tav tm="100000">
                                          <p:val>
                                            <p:fltVal val="0"/>
                                          </p:val>
                                        </p:tav>
                                      </p:tavLst>
                                    </p:anim>
                                    <p:anim calcmode="lin" valueType="num">
                                      <p:cBhvr>
                                        <p:cTn id="88" dur="500"/>
                                        <p:tgtEl>
                                          <p:spTgt spid="32"/>
                                        </p:tgtEl>
                                        <p:attrNameLst>
                                          <p:attrName>ppt_h</p:attrName>
                                        </p:attrNameLst>
                                      </p:cBhvr>
                                      <p:tavLst>
                                        <p:tav tm="0">
                                          <p:val>
                                            <p:strVal val="ppt_h"/>
                                          </p:val>
                                        </p:tav>
                                        <p:tav tm="100000">
                                          <p:val>
                                            <p:strVal val="ppt_h"/>
                                          </p:val>
                                        </p:tav>
                                      </p:tavLst>
                                    </p:anim>
                                    <p:set>
                                      <p:cBhvr>
                                        <p:cTn id="89"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90" restart="whenNotActive" fill="hold" evtFilter="cancelBubble" nodeType="interactiveSeq">
                <p:stCondLst>
                  <p:cond evt="onClick" delay="0">
                    <p:tgtEl>
                      <p:spTgt spid="21"/>
                    </p:tgtEl>
                  </p:cond>
                </p:stCondLst>
                <p:endSync evt="end" delay="0">
                  <p:rtn val="all"/>
                </p:endSync>
                <p:childTnLst>
                  <p:par>
                    <p:cTn id="91" fill="hold">
                      <p:stCondLst>
                        <p:cond delay="0"/>
                      </p:stCondLst>
                      <p:childTnLst>
                        <p:par>
                          <p:cTn id="92" fill="hold">
                            <p:stCondLst>
                              <p:cond delay="0"/>
                            </p:stCondLst>
                            <p:childTnLst>
                              <p:par>
                                <p:cTn id="93" presetID="17" presetClass="entr" presetSubtype="10" fill="hold" grpId="1" nodeType="clickEffect">
                                  <p:stCondLst>
                                    <p:cond delay="0"/>
                                  </p:stCondLst>
                                  <p:childTnLst>
                                    <p:set>
                                      <p:cBhvr>
                                        <p:cTn id="94" dur="1" fill="hold">
                                          <p:stCondLst>
                                            <p:cond delay="0"/>
                                          </p:stCondLst>
                                        </p:cTn>
                                        <p:tgtEl>
                                          <p:spTgt spid="22"/>
                                        </p:tgtEl>
                                        <p:attrNameLst>
                                          <p:attrName>style.visibility</p:attrName>
                                        </p:attrNameLst>
                                      </p:cBhvr>
                                      <p:to>
                                        <p:strVal val="visible"/>
                                      </p:to>
                                    </p:set>
                                    <p:anim calcmode="lin" valueType="num">
                                      <p:cBhvr>
                                        <p:cTn id="95" dur="500" fill="hold"/>
                                        <p:tgtEl>
                                          <p:spTgt spid="22"/>
                                        </p:tgtEl>
                                        <p:attrNameLst>
                                          <p:attrName>ppt_w</p:attrName>
                                        </p:attrNameLst>
                                      </p:cBhvr>
                                      <p:tavLst>
                                        <p:tav tm="0">
                                          <p:val>
                                            <p:fltVal val="0"/>
                                          </p:val>
                                        </p:tav>
                                        <p:tav tm="100000">
                                          <p:val>
                                            <p:strVal val="#ppt_w"/>
                                          </p:val>
                                        </p:tav>
                                      </p:tavLst>
                                    </p:anim>
                                    <p:anim calcmode="lin" valueType="num">
                                      <p:cBhvr>
                                        <p:cTn id="96"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7" presetClass="exit" presetSubtype="10" fill="hold" grpId="0" nodeType="clickEffect">
                                  <p:stCondLst>
                                    <p:cond delay="0"/>
                                  </p:stCondLst>
                                  <p:childTnLst>
                                    <p:anim calcmode="lin" valueType="num">
                                      <p:cBhvr>
                                        <p:cTn id="100" dur="500"/>
                                        <p:tgtEl>
                                          <p:spTgt spid="22"/>
                                        </p:tgtEl>
                                        <p:attrNameLst>
                                          <p:attrName>ppt_w</p:attrName>
                                        </p:attrNameLst>
                                      </p:cBhvr>
                                      <p:tavLst>
                                        <p:tav tm="0">
                                          <p:val>
                                            <p:strVal val="ppt_w"/>
                                          </p:val>
                                        </p:tav>
                                        <p:tav tm="100000">
                                          <p:val>
                                            <p:fltVal val="0"/>
                                          </p:val>
                                        </p:tav>
                                      </p:tavLst>
                                    </p:anim>
                                    <p:anim calcmode="lin" valueType="num">
                                      <p:cBhvr>
                                        <p:cTn id="101" dur="500"/>
                                        <p:tgtEl>
                                          <p:spTgt spid="22"/>
                                        </p:tgtEl>
                                        <p:attrNameLst>
                                          <p:attrName>ppt_h</p:attrName>
                                        </p:attrNameLst>
                                      </p:cBhvr>
                                      <p:tavLst>
                                        <p:tav tm="0">
                                          <p:val>
                                            <p:strVal val="ppt_h"/>
                                          </p:val>
                                        </p:tav>
                                        <p:tav tm="100000">
                                          <p:val>
                                            <p:strVal val="ppt_h"/>
                                          </p:val>
                                        </p:tav>
                                      </p:tavLst>
                                    </p:anim>
                                    <p:set>
                                      <p:cBhvr>
                                        <p:cTn id="102"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03" restart="whenNotActive" fill="hold" evtFilter="cancelBubble" nodeType="interactiveSeq">
                <p:stCondLst>
                  <p:cond evt="onClick" delay="0">
                    <p:tgtEl>
                      <p:spTgt spid="6"/>
                    </p:tgtEl>
                  </p:cond>
                </p:stCondLst>
                <p:endSync evt="end" delay="0">
                  <p:rtn val="all"/>
                </p:endSync>
                <p:childTnLst>
                  <p:par>
                    <p:cTn id="104" fill="hold">
                      <p:stCondLst>
                        <p:cond delay="0"/>
                      </p:stCondLst>
                      <p:childTnLst>
                        <p:par>
                          <p:cTn id="105" fill="hold">
                            <p:stCondLst>
                              <p:cond delay="0"/>
                            </p:stCondLst>
                            <p:childTnLst>
                              <p:par>
                                <p:cTn id="106" presetID="9" presetClass="entr" presetSubtype="0" fill="hold"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dissolve">
                                      <p:cBhvr>
                                        <p:cTn id="108" dur="500"/>
                                        <p:tgtEl>
                                          <p:spTgt spid="47"/>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nodeType="click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dissolve">
                                      <p:cBhvr>
                                        <p:cTn id="113" dur="500"/>
                                        <p:tgtEl>
                                          <p:spTgt spid="27"/>
                                        </p:tgtEl>
                                      </p:cBhvr>
                                    </p:animEffect>
                                  </p:childTnLst>
                                </p:cTn>
                              </p:par>
                              <p:par>
                                <p:cTn id="114" presetID="9" presetClass="entr" presetSubtype="0" fill="hold" nodeType="with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dissolve">
                                      <p:cBhvr>
                                        <p:cTn id="116" dur="500"/>
                                        <p:tgtEl>
                                          <p:spTgt spid="28"/>
                                        </p:tgtEl>
                                      </p:cBhvr>
                                    </p:animEffect>
                                  </p:childTnLst>
                                </p:cTn>
                              </p:par>
                            </p:childTnLst>
                          </p:cTn>
                        </p:par>
                      </p:childTnLst>
                    </p:cTn>
                  </p:par>
                  <p:par>
                    <p:cTn id="117" fill="hold">
                      <p:stCondLst>
                        <p:cond delay="indefinite"/>
                      </p:stCondLst>
                      <p:childTnLst>
                        <p:par>
                          <p:cTn id="118" fill="hold">
                            <p:stCondLst>
                              <p:cond delay="0"/>
                            </p:stCondLst>
                            <p:childTnLst>
                              <p:par>
                                <p:cTn id="119" presetID="9" presetClass="exit" presetSubtype="0" fill="hold" nodeType="clickEffect">
                                  <p:stCondLst>
                                    <p:cond delay="0"/>
                                  </p:stCondLst>
                                  <p:childTnLst>
                                    <p:animEffect transition="out" filter="dissolve">
                                      <p:cBhvr>
                                        <p:cTn id="120" dur="500"/>
                                        <p:tgtEl>
                                          <p:spTgt spid="47"/>
                                        </p:tgtEl>
                                      </p:cBhvr>
                                    </p:animEffect>
                                    <p:set>
                                      <p:cBhvr>
                                        <p:cTn id="121" dur="1" fill="hold">
                                          <p:stCondLst>
                                            <p:cond delay="499"/>
                                          </p:stCondLst>
                                        </p:cTn>
                                        <p:tgtEl>
                                          <p:spTgt spid="47"/>
                                        </p:tgtEl>
                                        <p:attrNameLst>
                                          <p:attrName>style.visibility</p:attrName>
                                        </p:attrNameLst>
                                      </p:cBhvr>
                                      <p:to>
                                        <p:strVal val="hidden"/>
                                      </p:to>
                                    </p:set>
                                  </p:childTnLst>
                                </p:cTn>
                              </p:par>
                              <p:par>
                                <p:cTn id="122" presetID="9" presetClass="exit" presetSubtype="0" fill="hold" nodeType="withEffect">
                                  <p:stCondLst>
                                    <p:cond delay="0"/>
                                  </p:stCondLst>
                                  <p:childTnLst>
                                    <p:animEffect transition="out" filter="dissolve">
                                      <p:cBhvr>
                                        <p:cTn id="123" dur="500"/>
                                        <p:tgtEl>
                                          <p:spTgt spid="27"/>
                                        </p:tgtEl>
                                      </p:cBhvr>
                                    </p:animEffect>
                                    <p:set>
                                      <p:cBhvr>
                                        <p:cTn id="124" dur="1" fill="hold">
                                          <p:stCondLst>
                                            <p:cond delay="499"/>
                                          </p:stCondLst>
                                        </p:cTn>
                                        <p:tgtEl>
                                          <p:spTgt spid="27"/>
                                        </p:tgtEl>
                                        <p:attrNameLst>
                                          <p:attrName>style.visibility</p:attrName>
                                        </p:attrNameLst>
                                      </p:cBhvr>
                                      <p:to>
                                        <p:strVal val="hidden"/>
                                      </p:to>
                                    </p:set>
                                  </p:childTnLst>
                                </p:cTn>
                              </p:par>
                              <p:par>
                                <p:cTn id="125" presetID="9" presetClass="exit" presetSubtype="0" fill="hold" nodeType="withEffect">
                                  <p:stCondLst>
                                    <p:cond delay="0"/>
                                  </p:stCondLst>
                                  <p:childTnLst>
                                    <p:animEffect transition="out" filter="dissolve">
                                      <p:cBhvr>
                                        <p:cTn id="126" dur="500"/>
                                        <p:tgtEl>
                                          <p:spTgt spid="28"/>
                                        </p:tgtEl>
                                      </p:cBhvr>
                                    </p:animEffect>
                                    <p:set>
                                      <p:cBhvr>
                                        <p:cTn id="12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28" restart="whenNotActive" fill="hold" evtFilter="cancelBubble" nodeType="interactiveSeq">
                <p:stCondLst>
                  <p:cond evt="onClick" delay="0">
                    <p:tgtEl>
                      <p:spTgt spid="28"/>
                    </p:tgtEl>
                  </p:cond>
                </p:stCondLst>
                <p:endSync evt="end" delay="0">
                  <p:rtn val="all"/>
                </p:endSync>
                <p:childTnLst>
                  <p:par>
                    <p:cTn id="129" fill="hold">
                      <p:stCondLst>
                        <p:cond delay="0"/>
                      </p:stCondLst>
                      <p:childTnLst>
                        <p:par>
                          <p:cTn id="130" fill="hold">
                            <p:stCondLst>
                              <p:cond delay="0"/>
                            </p:stCondLst>
                            <p:childTnLst>
                              <p:par>
                                <p:cTn id="131" presetID="17" presetClass="entr" presetSubtype="10" fill="hold" grpId="1" nodeType="click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500" fill="hold"/>
                                        <p:tgtEl>
                                          <p:spTgt spid="34"/>
                                        </p:tgtEl>
                                        <p:attrNameLst>
                                          <p:attrName>ppt_w</p:attrName>
                                        </p:attrNameLst>
                                      </p:cBhvr>
                                      <p:tavLst>
                                        <p:tav tm="0">
                                          <p:val>
                                            <p:fltVal val="0"/>
                                          </p:val>
                                        </p:tav>
                                        <p:tav tm="100000">
                                          <p:val>
                                            <p:strVal val="#ppt_w"/>
                                          </p:val>
                                        </p:tav>
                                      </p:tavLst>
                                    </p:anim>
                                    <p:anim calcmode="lin" valueType="num">
                                      <p:cBhvr>
                                        <p:cTn id="134"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135" fill="hold">
                      <p:stCondLst>
                        <p:cond delay="indefinite"/>
                      </p:stCondLst>
                      <p:childTnLst>
                        <p:par>
                          <p:cTn id="136" fill="hold">
                            <p:stCondLst>
                              <p:cond delay="0"/>
                            </p:stCondLst>
                            <p:childTnLst>
                              <p:par>
                                <p:cTn id="137" presetID="17" presetClass="exit" presetSubtype="10" fill="hold" grpId="0" nodeType="clickEffect">
                                  <p:stCondLst>
                                    <p:cond delay="0"/>
                                  </p:stCondLst>
                                  <p:childTnLst>
                                    <p:anim calcmode="lin" valueType="num">
                                      <p:cBhvr>
                                        <p:cTn id="138" dur="500"/>
                                        <p:tgtEl>
                                          <p:spTgt spid="34"/>
                                        </p:tgtEl>
                                        <p:attrNameLst>
                                          <p:attrName>ppt_w</p:attrName>
                                        </p:attrNameLst>
                                      </p:cBhvr>
                                      <p:tavLst>
                                        <p:tav tm="0">
                                          <p:val>
                                            <p:strVal val="ppt_w"/>
                                          </p:val>
                                        </p:tav>
                                        <p:tav tm="100000">
                                          <p:val>
                                            <p:fltVal val="0"/>
                                          </p:val>
                                        </p:tav>
                                      </p:tavLst>
                                    </p:anim>
                                    <p:anim calcmode="lin" valueType="num">
                                      <p:cBhvr>
                                        <p:cTn id="139" dur="500"/>
                                        <p:tgtEl>
                                          <p:spTgt spid="34"/>
                                        </p:tgtEl>
                                        <p:attrNameLst>
                                          <p:attrName>ppt_h</p:attrName>
                                        </p:attrNameLst>
                                      </p:cBhvr>
                                      <p:tavLst>
                                        <p:tav tm="0">
                                          <p:val>
                                            <p:strVal val="ppt_h"/>
                                          </p:val>
                                        </p:tav>
                                        <p:tav tm="100000">
                                          <p:val>
                                            <p:strVal val="ppt_h"/>
                                          </p:val>
                                        </p:tav>
                                      </p:tavLst>
                                    </p:anim>
                                    <p:set>
                                      <p:cBhvr>
                                        <p:cTn id="140"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1" restart="whenNotActive" fill="hold" evtFilter="cancelBubble" nodeType="interactiveSeq">
                <p:stCondLst>
                  <p:cond evt="onClick" delay="0">
                    <p:tgtEl>
                      <p:spTgt spid="41"/>
                    </p:tgtEl>
                  </p:cond>
                </p:stCondLst>
                <p:endSync evt="end" delay="0">
                  <p:rtn val="all"/>
                </p:endSync>
                <p:childTnLst>
                  <p:par>
                    <p:cTn id="142" fill="hold">
                      <p:stCondLst>
                        <p:cond delay="0"/>
                      </p:stCondLst>
                      <p:childTnLst>
                        <p:par>
                          <p:cTn id="143" fill="hold">
                            <p:stCondLst>
                              <p:cond delay="0"/>
                            </p:stCondLst>
                            <p:childTnLst>
                              <p:par>
                                <p:cTn id="144" presetID="17" presetClass="entr" presetSubtype="10" fill="hold" grpId="1" nodeType="clickEffect">
                                  <p:stCondLst>
                                    <p:cond delay="0"/>
                                  </p:stCondLst>
                                  <p:childTnLst>
                                    <p:set>
                                      <p:cBhvr>
                                        <p:cTn id="145" dur="1" fill="hold">
                                          <p:stCondLst>
                                            <p:cond delay="0"/>
                                          </p:stCondLst>
                                        </p:cTn>
                                        <p:tgtEl>
                                          <p:spTgt spid="42"/>
                                        </p:tgtEl>
                                        <p:attrNameLst>
                                          <p:attrName>style.visibility</p:attrName>
                                        </p:attrNameLst>
                                      </p:cBhvr>
                                      <p:to>
                                        <p:strVal val="visible"/>
                                      </p:to>
                                    </p:set>
                                    <p:anim calcmode="lin" valueType="num">
                                      <p:cBhvr>
                                        <p:cTn id="146" dur="500" fill="hold"/>
                                        <p:tgtEl>
                                          <p:spTgt spid="42"/>
                                        </p:tgtEl>
                                        <p:attrNameLst>
                                          <p:attrName>ppt_w</p:attrName>
                                        </p:attrNameLst>
                                      </p:cBhvr>
                                      <p:tavLst>
                                        <p:tav tm="0">
                                          <p:val>
                                            <p:fltVal val="0"/>
                                          </p:val>
                                        </p:tav>
                                        <p:tav tm="100000">
                                          <p:val>
                                            <p:strVal val="#ppt_w"/>
                                          </p:val>
                                        </p:tav>
                                      </p:tavLst>
                                    </p:anim>
                                    <p:anim calcmode="lin" valueType="num">
                                      <p:cBhvr>
                                        <p:cTn id="147" dur="5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148" fill="hold">
                      <p:stCondLst>
                        <p:cond delay="indefinite"/>
                      </p:stCondLst>
                      <p:childTnLst>
                        <p:par>
                          <p:cTn id="149" fill="hold">
                            <p:stCondLst>
                              <p:cond delay="0"/>
                            </p:stCondLst>
                            <p:childTnLst>
                              <p:par>
                                <p:cTn id="150" presetID="17" presetClass="exit" presetSubtype="10" fill="hold" grpId="0" nodeType="clickEffect">
                                  <p:stCondLst>
                                    <p:cond delay="0"/>
                                  </p:stCondLst>
                                  <p:childTnLst>
                                    <p:anim calcmode="lin" valueType="num">
                                      <p:cBhvr>
                                        <p:cTn id="151" dur="500"/>
                                        <p:tgtEl>
                                          <p:spTgt spid="42"/>
                                        </p:tgtEl>
                                        <p:attrNameLst>
                                          <p:attrName>ppt_w</p:attrName>
                                        </p:attrNameLst>
                                      </p:cBhvr>
                                      <p:tavLst>
                                        <p:tav tm="0">
                                          <p:val>
                                            <p:strVal val="ppt_w"/>
                                          </p:val>
                                        </p:tav>
                                        <p:tav tm="100000">
                                          <p:val>
                                            <p:fltVal val="0"/>
                                          </p:val>
                                        </p:tav>
                                      </p:tavLst>
                                    </p:anim>
                                    <p:anim calcmode="lin" valueType="num">
                                      <p:cBhvr>
                                        <p:cTn id="152" dur="500"/>
                                        <p:tgtEl>
                                          <p:spTgt spid="42"/>
                                        </p:tgtEl>
                                        <p:attrNameLst>
                                          <p:attrName>ppt_h</p:attrName>
                                        </p:attrNameLst>
                                      </p:cBhvr>
                                      <p:tavLst>
                                        <p:tav tm="0">
                                          <p:val>
                                            <p:strVal val="ppt_h"/>
                                          </p:val>
                                        </p:tav>
                                        <p:tav tm="100000">
                                          <p:val>
                                            <p:strVal val="ppt_h"/>
                                          </p:val>
                                        </p:tav>
                                      </p:tavLst>
                                    </p:anim>
                                    <p:set>
                                      <p:cBhvr>
                                        <p:cTn id="15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54" restart="whenNotActive" fill="hold" evtFilter="cancelBubble" nodeType="interactiveSeq">
                <p:stCondLst>
                  <p:cond evt="onClick" delay="0">
                    <p:tgtEl>
                      <p:spTgt spid="40"/>
                    </p:tgtEl>
                  </p:cond>
                </p:stCondLst>
                <p:endSync evt="end" delay="0">
                  <p:rtn val="all"/>
                </p:endSync>
                <p:childTnLst>
                  <p:par>
                    <p:cTn id="155" fill="hold">
                      <p:stCondLst>
                        <p:cond delay="0"/>
                      </p:stCondLst>
                      <p:childTnLst>
                        <p:par>
                          <p:cTn id="156" fill="hold">
                            <p:stCondLst>
                              <p:cond delay="0"/>
                            </p:stCondLst>
                            <p:childTnLst>
                              <p:par>
                                <p:cTn id="157" presetID="17" presetClass="entr" presetSubtype="10" fill="hold" grpId="1" nodeType="clickEffect">
                                  <p:stCondLst>
                                    <p:cond delay="0"/>
                                  </p:stCondLst>
                                  <p:childTnLst>
                                    <p:set>
                                      <p:cBhvr>
                                        <p:cTn id="158" dur="1" fill="hold">
                                          <p:stCondLst>
                                            <p:cond delay="0"/>
                                          </p:stCondLst>
                                        </p:cTn>
                                        <p:tgtEl>
                                          <p:spTgt spid="45"/>
                                        </p:tgtEl>
                                        <p:attrNameLst>
                                          <p:attrName>style.visibility</p:attrName>
                                        </p:attrNameLst>
                                      </p:cBhvr>
                                      <p:to>
                                        <p:strVal val="visible"/>
                                      </p:to>
                                    </p:set>
                                    <p:anim calcmode="lin" valueType="num">
                                      <p:cBhvr>
                                        <p:cTn id="159" dur="500" fill="hold"/>
                                        <p:tgtEl>
                                          <p:spTgt spid="45"/>
                                        </p:tgtEl>
                                        <p:attrNameLst>
                                          <p:attrName>ppt_w</p:attrName>
                                        </p:attrNameLst>
                                      </p:cBhvr>
                                      <p:tavLst>
                                        <p:tav tm="0">
                                          <p:val>
                                            <p:fltVal val="0"/>
                                          </p:val>
                                        </p:tav>
                                        <p:tav tm="100000">
                                          <p:val>
                                            <p:strVal val="#ppt_w"/>
                                          </p:val>
                                        </p:tav>
                                      </p:tavLst>
                                    </p:anim>
                                    <p:anim calcmode="lin" valueType="num">
                                      <p:cBhvr>
                                        <p:cTn id="160" dur="5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161" fill="hold">
                      <p:stCondLst>
                        <p:cond delay="indefinite"/>
                      </p:stCondLst>
                      <p:childTnLst>
                        <p:par>
                          <p:cTn id="162" fill="hold">
                            <p:stCondLst>
                              <p:cond delay="0"/>
                            </p:stCondLst>
                            <p:childTnLst>
                              <p:par>
                                <p:cTn id="163" presetID="17" presetClass="exit" presetSubtype="10" fill="hold" grpId="0" nodeType="clickEffect">
                                  <p:stCondLst>
                                    <p:cond delay="0"/>
                                  </p:stCondLst>
                                  <p:childTnLst>
                                    <p:anim calcmode="lin" valueType="num">
                                      <p:cBhvr>
                                        <p:cTn id="164" dur="500"/>
                                        <p:tgtEl>
                                          <p:spTgt spid="45"/>
                                        </p:tgtEl>
                                        <p:attrNameLst>
                                          <p:attrName>ppt_w</p:attrName>
                                        </p:attrNameLst>
                                      </p:cBhvr>
                                      <p:tavLst>
                                        <p:tav tm="0">
                                          <p:val>
                                            <p:strVal val="ppt_w"/>
                                          </p:val>
                                        </p:tav>
                                        <p:tav tm="100000">
                                          <p:val>
                                            <p:fltVal val="0"/>
                                          </p:val>
                                        </p:tav>
                                      </p:tavLst>
                                    </p:anim>
                                    <p:anim calcmode="lin" valueType="num">
                                      <p:cBhvr>
                                        <p:cTn id="165" dur="500"/>
                                        <p:tgtEl>
                                          <p:spTgt spid="45"/>
                                        </p:tgtEl>
                                        <p:attrNameLst>
                                          <p:attrName>ppt_h</p:attrName>
                                        </p:attrNameLst>
                                      </p:cBhvr>
                                      <p:tavLst>
                                        <p:tav tm="0">
                                          <p:val>
                                            <p:strVal val="ppt_h"/>
                                          </p:val>
                                        </p:tav>
                                        <p:tav tm="100000">
                                          <p:val>
                                            <p:strVal val="ppt_h"/>
                                          </p:val>
                                        </p:tav>
                                      </p:tavLst>
                                    </p:anim>
                                    <p:set>
                                      <p:cBhvr>
                                        <p:cTn id="166"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67" restart="whenNotActive" fill="hold" evtFilter="cancelBubble" nodeType="interactiveSeq">
                <p:stCondLst>
                  <p:cond evt="onClick" delay="0">
                    <p:tgtEl>
                      <p:spTgt spid="27"/>
                    </p:tgtEl>
                  </p:cond>
                </p:stCondLst>
                <p:endSync evt="end" delay="0">
                  <p:rtn val="all"/>
                </p:endSync>
                <p:childTnLst>
                  <p:par>
                    <p:cTn id="168" fill="hold">
                      <p:stCondLst>
                        <p:cond delay="0"/>
                      </p:stCondLst>
                      <p:childTnLst>
                        <p:par>
                          <p:cTn id="169" fill="hold">
                            <p:stCondLst>
                              <p:cond delay="0"/>
                            </p:stCondLst>
                            <p:childTnLst>
                              <p:par>
                                <p:cTn id="170" presetID="17" presetClass="entr" presetSubtype="10" fill="hold" grpId="1" nodeType="clickEffect">
                                  <p:stCondLst>
                                    <p:cond delay="0"/>
                                  </p:stCondLst>
                                  <p:childTnLst>
                                    <p:set>
                                      <p:cBhvr>
                                        <p:cTn id="171" dur="1" fill="hold">
                                          <p:stCondLst>
                                            <p:cond delay="0"/>
                                          </p:stCondLst>
                                        </p:cTn>
                                        <p:tgtEl>
                                          <p:spTgt spid="48"/>
                                        </p:tgtEl>
                                        <p:attrNameLst>
                                          <p:attrName>style.visibility</p:attrName>
                                        </p:attrNameLst>
                                      </p:cBhvr>
                                      <p:to>
                                        <p:strVal val="visible"/>
                                      </p:to>
                                    </p:set>
                                    <p:anim calcmode="lin" valueType="num">
                                      <p:cBhvr>
                                        <p:cTn id="172" dur="500" fill="hold"/>
                                        <p:tgtEl>
                                          <p:spTgt spid="48"/>
                                        </p:tgtEl>
                                        <p:attrNameLst>
                                          <p:attrName>ppt_w</p:attrName>
                                        </p:attrNameLst>
                                      </p:cBhvr>
                                      <p:tavLst>
                                        <p:tav tm="0">
                                          <p:val>
                                            <p:fltVal val="0"/>
                                          </p:val>
                                        </p:tav>
                                        <p:tav tm="100000">
                                          <p:val>
                                            <p:strVal val="#ppt_w"/>
                                          </p:val>
                                        </p:tav>
                                      </p:tavLst>
                                    </p:anim>
                                    <p:anim calcmode="lin" valueType="num">
                                      <p:cBhvr>
                                        <p:cTn id="173" dur="500" fill="hold"/>
                                        <p:tgtEl>
                                          <p:spTgt spid="48"/>
                                        </p:tgtEl>
                                        <p:attrNameLst>
                                          <p:attrName>ppt_h</p:attrName>
                                        </p:attrNameLst>
                                      </p:cBhvr>
                                      <p:tavLst>
                                        <p:tav tm="0">
                                          <p:val>
                                            <p:strVal val="#ppt_h"/>
                                          </p:val>
                                        </p:tav>
                                        <p:tav tm="100000">
                                          <p:val>
                                            <p:strVal val="#ppt_h"/>
                                          </p:val>
                                        </p:tav>
                                      </p:tavLst>
                                    </p:anim>
                                  </p:childTnLst>
                                </p:cTn>
                              </p:par>
                            </p:childTnLst>
                          </p:cTn>
                        </p:par>
                      </p:childTnLst>
                    </p:cTn>
                  </p:par>
                  <p:par>
                    <p:cTn id="174" fill="hold">
                      <p:stCondLst>
                        <p:cond delay="indefinite"/>
                      </p:stCondLst>
                      <p:childTnLst>
                        <p:par>
                          <p:cTn id="175" fill="hold">
                            <p:stCondLst>
                              <p:cond delay="0"/>
                            </p:stCondLst>
                            <p:childTnLst>
                              <p:par>
                                <p:cTn id="176" presetID="17" presetClass="exit" presetSubtype="10" fill="hold" grpId="0" nodeType="clickEffect">
                                  <p:stCondLst>
                                    <p:cond delay="0"/>
                                  </p:stCondLst>
                                  <p:childTnLst>
                                    <p:anim calcmode="lin" valueType="num">
                                      <p:cBhvr>
                                        <p:cTn id="177" dur="500"/>
                                        <p:tgtEl>
                                          <p:spTgt spid="48"/>
                                        </p:tgtEl>
                                        <p:attrNameLst>
                                          <p:attrName>ppt_w</p:attrName>
                                        </p:attrNameLst>
                                      </p:cBhvr>
                                      <p:tavLst>
                                        <p:tav tm="0">
                                          <p:val>
                                            <p:strVal val="ppt_w"/>
                                          </p:val>
                                        </p:tav>
                                        <p:tav tm="100000">
                                          <p:val>
                                            <p:fltVal val="0"/>
                                          </p:val>
                                        </p:tav>
                                      </p:tavLst>
                                    </p:anim>
                                    <p:anim calcmode="lin" valueType="num">
                                      <p:cBhvr>
                                        <p:cTn id="178" dur="500"/>
                                        <p:tgtEl>
                                          <p:spTgt spid="48"/>
                                        </p:tgtEl>
                                        <p:attrNameLst>
                                          <p:attrName>ppt_h</p:attrName>
                                        </p:attrNameLst>
                                      </p:cBhvr>
                                      <p:tavLst>
                                        <p:tav tm="0">
                                          <p:val>
                                            <p:strVal val="ppt_h"/>
                                          </p:val>
                                        </p:tav>
                                        <p:tav tm="100000">
                                          <p:val>
                                            <p:strVal val="ppt_h"/>
                                          </p:val>
                                        </p:tav>
                                      </p:tavLst>
                                    </p:anim>
                                    <p:set>
                                      <p:cBhvr>
                                        <p:cTn id="179"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40" grpId="0" animBg="1"/>
      <p:bldP spid="40" grpId="1" animBg="1"/>
      <p:bldP spid="22" grpId="0" animBg="1"/>
      <p:bldP spid="22" grpId="1" animBg="1"/>
      <p:bldP spid="42" grpId="0" animBg="1"/>
      <p:bldP spid="42" grpId="1" animBg="1"/>
      <p:bldP spid="20" grpId="0" animBg="1"/>
      <p:bldP spid="20" grpId="1" animBg="1"/>
      <p:bldP spid="18" grpId="0" animBg="1"/>
      <p:bldP spid="18" grpId="1" animBg="1"/>
      <p:bldP spid="45" grpId="0" animBg="1"/>
      <p:bldP spid="45" grpId="1" animBg="1"/>
      <p:bldP spid="48" grpId="0" animBg="1"/>
      <p:bldP spid="48" grpId="1" animBg="1"/>
      <p:bldP spid="34" grpId="0" animBg="1"/>
      <p:bldP spid="3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ontents textbox">
            <a:extLst>
              <a:ext uri="{FF2B5EF4-FFF2-40B4-BE49-F238E27FC236}">
                <a16:creationId xmlns="" xmlns:a16="http://schemas.microsoft.com/office/drawing/2014/main" id="{41702FE2-3487-4455-9ECF-8DF34FC12099}"/>
              </a:ext>
            </a:extLst>
          </p:cNvPr>
          <p:cNvSpPr txBox="1"/>
          <p:nvPr/>
        </p:nvSpPr>
        <p:spPr>
          <a:xfrm>
            <a:off x="238325" y="1879806"/>
            <a:ext cx="4597689" cy="4708981"/>
          </a:xfrm>
          <a:prstGeom prst="rect">
            <a:avLst/>
          </a:prstGeom>
          <a:noFill/>
        </p:spPr>
        <p:txBody>
          <a:bodyPr wrap="square">
            <a:spAutoFit/>
          </a:bodyPr>
          <a:lstStyle/>
          <a:p>
            <a:pPr>
              <a:spcBef>
                <a:spcPts val="1200"/>
              </a:spcBef>
              <a:spcAft>
                <a:spcPts val="1200"/>
              </a:spcAft>
              <a:buClr>
                <a:schemeClr val="accent1"/>
              </a:buClr>
              <a:buFont typeface="Wingdings" panose="05000000000000000000" pitchFamily="2" charset="2"/>
              <a:buChar char="Ø"/>
              <a:tabLst>
                <a:tab pos="1166813" algn="l"/>
              </a:tabLst>
            </a:pPr>
            <a:r>
              <a:rPr lang="en-AU" sz="2000" dirty="0" smtClean="0"/>
              <a:t>H3D2</a:t>
            </a:r>
            <a:r>
              <a:rPr lang="en-AU" sz="2000" dirty="0"/>
              <a:t>	Fire </a:t>
            </a:r>
            <a:r>
              <a:rPr lang="en-AU" sz="2000" dirty="0" smtClean="0"/>
              <a:t>hazard properties and 	non-combustible building 	elements </a:t>
            </a:r>
            <a:endParaRPr lang="en-AU" sz="2000" dirty="0"/>
          </a:p>
          <a:p>
            <a:pPr>
              <a:spcBef>
                <a:spcPts val="1200"/>
              </a:spcBef>
              <a:spcAft>
                <a:spcPts val="1200"/>
              </a:spcAft>
              <a:buClr>
                <a:schemeClr val="accent1"/>
              </a:buClr>
              <a:buFont typeface="Wingdings" panose="05000000000000000000" pitchFamily="2" charset="2"/>
              <a:buChar char="Ø"/>
              <a:tabLst>
                <a:tab pos="1166813" algn="l"/>
              </a:tabLst>
            </a:pPr>
            <a:r>
              <a:rPr lang="en-AU" sz="2000" dirty="0" smtClean="0"/>
              <a:t>H3D3</a:t>
            </a:r>
            <a:r>
              <a:rPr lang="en-AU" sz="2000" dirty="0"/>
              <a:t>	Fire separation of </a:t>
            </a:r>
            <a:br>
              <a:rPr lang="en-AU" sz="2000" dirty="0"/>
            </a:br>
            <a:r>
              <a:rPr lang="en-AU" sz="2000" dirty="0"/>
              <a:t>	external walls</a:t>
            </a:r>
          </a:p>
          <a:p>
            <a:pPr>
              <a:spcBef>
                <a:spcPts val="1200"/>
              </a:spcBef>
              <a:spcAft>
                <a:spcPts val="1200"/>
              </a:spcAft>
              <a:buClr>
                <a:schemeClr val="accent1"/>
              </a:buClr>
              <a:buFont typeface="Wingdings" panose="05000000000000000000" pitchFamily="2" charset="2"/>
              <a:buChar char="Ø"/>
              <a:tabLst>
                <a:tab pos="1166813" algn="l"/>
              </a:tabLst>
            </a:pPr>
            <a:r>
              <a:rPr lang="en-AU" sz="2000" dirty="0" smtClean="0"/>
              <a:t>H3D4</a:t>
            </a:r>
            <a:r>
              <a:rPr lang="en-AU" sz="2000" dirty="0"/>
              <a:t>	Fire protection of </a:t>
            </a:r>
            <a:br>
              <a:rPr lang="en-AU" sz="2000" dirty="0"/>
            </a:br>
            <a:r>
              <a:rPr lang="en-AU" sz="2000" dirty="0"/>
              <a:t>	separating walls and floors</a:t>
            </a:r>
          </a:p>
          <a:p>
            <a:pPr>
              <a:spcBef>
                <a:spcPts val="1200"/>
              </a:spcBef>
              <a:spcAft>
                <a:spcPts val="1200"/>
              </a:spcAft>
              <a:buClr>
                <a:schemeClr val="accent1"/>
              </a:buClr>
              <a:buFont typeface="Wingdings" panose="05000000000000000000" pitchFamily="2" charset="2"/>
              <a:buChar char="Ø"/>
              <a:tabLst>
                <a:tab pos="1166813" algn="l"/>
              </a:tabLst>
            </a:pPr>
            <a:r>
              <a:rPr lang="en-AU" sz="2000" dirty="0" smtClean="0"/>
              <a:t>H3D5</a:t>
            </a:r>
            <a:r>
              <a:rPr lang="en-AU" sz="2000" dirty="0"/>
              <a:t>	Fire separation of </a:t>
            </a:r>
            <a:br>
              <a:rPr lang="en-AU" sz="2000" dirty="0"/>
            </a:br>
            <a:r>
              <a:rPr lang="en-AU" sz="2000" dirty="0"/>
              <a:t>	garage top dwellings</a:t>
            </a:r>
          </a:p>
          <a:p>
            <a:pPr>
              <a:spcBef>
                <a:spcPts val="1200"/>
              </a:spcBef>
              <a:spcAft>
                <a:spcPts val="1200"/>
              </a:spcAft>
              <a:buClr>
                <a:schemeClr val="accent1"/>
              </a:buClr>
              <a:buFont typeface="Wingdings" panose="05000000000000000000" pitchFamily="2" charset="2"/>
              <a:buChar char="Ø"/>
              <a:tabLst>
                <a:tab pos="1166813" algn="l"/>
              </a:tabLst>
            </a:pPr>
            <a:r>
              <a:rPr lang="en-AU" sz="2000" dirty="0" smtClean="0"/>
              <a:t>H3D6</a:t>
            </a:r>
            <a:r>
              <a:rPr lang="en-AU" sz="2000" dirty="0"/>
              <a:t>	Smoke alarms and</a:t>
            </a:r>
            <a:br>
              <a:rPr lang="en-AU" sz="2000" dirty="0"/>
            </a:br>
            <a:r>
              <a:rPr lang="en-AU" sz="2000" dirty="0"/>
              <a:t>	evacuation lighting</a:t>
            </a:r>
          </a:p>
        </p:txBody>
      </p:sp>
      <p:sp>
        <p:nvSpPr>
          <p:cNvPr id="2" name="Slide Title">
            <a:extLst>
              <a:ext uri="{FF2B5EF4-FFF2-40B4-BE49-F238E27FC236}">
                <a16:creationId xmlns="" xmlns:a16="http://schemas.microsoft.com/office/drawing/2014/main" id="{502B3A9B-096D-4B45-91AB-DED9C8709818}"/>
              </a:ext>
            </a:extLst>
          </p:cNvPr>
          <p:cNvSpPr>
            <a:spLocks noGrp="1"/>
          </p:cNvSpPr>
          <p:nvPr>
            <p:ph type="body" sz="quarter" idx="11"/>
          </p:nvPr>
        </p:nvSpPr>
        <p:spPr>
          <a:xfrm>
            <a:off x="334961" y="314325"/>
            <a:ext cx="9841971" cy="981075"/>
          </a:xfrm>
        </p:spPr>
        <p:txBody>
          <a:bodyPr>
            <a:normAutofit lnSpcReduction="10000"/>
          </a:bodyPr>
          <a:lstStyle/>
          <a:p>
            <a:r>
              <a:rPr lang="en-AU" dirty="0"/>
              <a:t>What are the DTS Provisions in </a:t>
            </a:r>
            <a:r>
              <a:rPr lang="en-AU" dirty="0" smtClean="0"/>
              <a:t/>
            </a:r>
            <a:br>
              <a:rPr lang="en-AU" dirty="0" smtClean="0"/>
            </a:br>
            <a:r>
              <a:rPr lang="en-AU" dirty="0" smtClean="0"/>
              <a:t>Part H3 Fire </a:t>
            </a:r>
            <a:r>
              <a:rPr lang="en-AU" dirty="0"/>
              <a:t>safety?</a:t>
            </a:r>
          </a:p>
        </p:txBody>
      </p:sp>
      <p:cxnSp>
        <p:nvCxnSpPr>
          <p:cNvPr id="44" name="Dividing Line">
            <a:extLst>
              <a:ext uri="{FF2B5EF4-FFF2-40B4-BE49-F238E27FC236}">
                <a16:creationId xmlns="" xmlns:a16="http://schemas.microsoft.com/office/drawing/2014/main" id="{573B4FEC-B7B9-4094-BDB4-7A9012F22EE6}"/>
              </a:ext>
            </a:extLst>
          </p:cNvPr>
          <p:cNvCxnSpPr>
            <a:cxnSpLocks/>
          </p:cNvCxnSpPr>
          <p:nvPr/>
        </p:nvCxnSpPr>
        <p:spPr>
          <a:xfrm>
            <a:off x="4947137" y="1952081"/>
            <a:ext cx="0" cy="4401205"/>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4" name="H3D2 Hotspot">
            <a:extLst>
              <a:ext uri="{FF2B5EF4-FFF2-40B4-BE49-F238E27FC236}">
                <a16:creationId xmlns="" xmlns:a16="http://schemas.microsoft.com/office/drawing/2014/main" id="{779CA185-D4FB-42DC-A522-B8712C9E7A90}"/>
              </a:ext>
            </a:extLst>
          </p:cNvPr>
          <p:cNvSpPr/>
          <p:nvPr/>
        </p:nvSpPr>
        <p:spPr>
          <a:xfrm>
            <a:off x="238326" y="1846603"/>
            <a:ext cx="4318235" cy="1033075"/>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40" name="H3D3 Hotspot">
            <a:extLst>
              <a:ext uri="{FF2B5EF4-FFF2-40B4-BE49-F238E27FC236}">
                <a16:creationId xmlns="" xmlns:a16="http://schemas.microsoft.com/office/drawing/2014/main" id="{5C6E0621-44E1-4D08-A396-88CA85FB8956}"/>
              </a:ext>
            </a:extLst>
          </p:cNvPr>
          <p:cNvSpPr/>
          <p:nvPr/>
        </p:nvSpPr>
        <p:spPr>
          <a:xfrm>
            <a:off x="271513" y="3029802"/>
            <a:ext cx="4285980" cy="81792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41" name="H3D4 Hotspot">
            <a:extLst>
              <a:ext uri="{FF2B5EF4-FFF2-40B4-BE49-F238E27FC236}">
                <a16:creationId xmlns="" xmlns:a16="http://schemas.microsoft.com/office/drawing/2014/main" id="{05CFBB4E-4049-4337-A4AA-720F78FC1354}"/>
              </a:ext>
            </a:extLst>
          </p:cNvPr>
          <p:cNvSpPr/>
          <p:nvPr/>
        </p:nvSpPr>
        <p:spPr>
          <a:xfrm>
            <a:off x="271513" y="4024905"/>
            <a:ext cx="4312988" cy="71086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42" name="H3D5 Hotspot">
            <a:extLst>
              <a:ext uri="{FF2B5EF4-FFF2-40B4-BE49-F238E27FC236}">
                <a16:creationId xmlns="" xmlns:a16="http://schemas.microsoft.com/office/drawing/2014/main" id="{27C73145-B8FC-4753-B5C6-DF646BF840BC}"/>
              </a:ext>
            </a:extLst>
          </p:cNvPr>
          <p:cNvSpPr/>
          <p:nvPr/>
        </p:nvSpPr>
        <p:spPr>
          <a:xfrm>
            <a:off x="251505" y="4948320"/>
            <a:ext cx="4293605" cy="67614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45" name="H3D6 Hotspot">
            <a:extLst>
              <a:ext uri="{FF2B5EF4-FFF2-40B4-BE49-F238E27FC236}">
                <a16:creationId xmlns="" xmlns:a16="http://schemas.microsoft.com/office/drawing/2014/main" id="{052F76CB-2981-4ADD-88D1-009B71D23C50}"/>
              </a:ext>
            </a:extLst>
          </p:cNvPr>
          <p:cNvSpPr/>
          <p:nvPr/>
        </p:nvSpPr>
        <p:spPr>
          <a:xfrm>
            <a:off x="195171" y="5874784"/>
            <a:ext cx="4225552" cy="67614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grpSp>
        <p:nvGrpSpPr>
          <p:cNvPr id="26" name="General Description">
            <a:extLst>
              <a:ext uri="{FF2B5EF4-FFF2-40B4-BE49-F238E27FC236}">
                <a16:creationId xmlns="" xmlns:a16="http://schemas.microsoft.com/office/drawing/2014/main" id="{DE8FCA55-7782-46C8-8F88-2BF659D1DA31}"/>
              </a:ext>
            </a:extLst>
          </p:cNvPr>
          <p:cNvGrpSpPr/>
          <p:nvPr/>
        </p:nvGrpSpPr>
        <p:grpSpPr>
          <a:xfrm>
            <a:off x="5253867" y="1858839"/>
            <a:ext cx="6586016" cy="4552525"/>
            <a:chOff x="5029200" y="1697961"/>
            <a:chExt cx="7086153" cy="5032363"/>
          </a:xfrm>
        </p:grpSpPr>
        <p:sp>
          <p:nvSpPr>
            <p:cNvPr id="27" name="White background box">
              <a:extLst>
                <a:ext uri="{FF2B5EF4-FFF2-40B4-BE49-F238E27FC236}">
                  <a16:creationId xmlns="" xmlns:a16="http://schemas.microsoft.com/office/drawing/2014/main" id="{3AC16F69-1994-4068-9F67-9C11C1F5015A}"/>
                </a:ext>
              </a:extLst>
            </p:cNvPr>
            <p:cNvSpPr/>
            <p:nvPr/>
          </p:nvSpPr>
          <p:spPr>
            <a:xfrm>
              <a:off x="5029200" y="1697961"/>
              <a:ext cx="7070890" cy="4974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0"/>
                </a:spcBef>
                <a:spcAft>
                  <a:spcPts val="200"/>
                </a:spcAft>
              </a:pPr>
              <a:endParaRPr lang="en-AU" dirty="0"/>
            </a:p>
          </p:txBody>
        </p:sp>
        <p:sp>
          <p:nvSpPr>
            <p:cNvPr id="28" name="General description">
              <a:extLst>
                <a:ext uri="{FF2B5EF4-FFF2-40B4-BE49-F238E27FC236}">
                  <a16:creationId xmlns="" xmlns:a16="http://schemas.microsoft.com/office/drawing/2014/main" id="{1E36D2D6-2E30-47A6-9141-CAB7DC121AB5}"/>
                </a:ext>
              </a:extLst>
            </p:cNvPr>
            <p:cNvSpPr txBox="1">
              <a:spLocks/>
            </p:cNvSpPr>
            <p:nvPr/>
          </p:nvSpPr>
          <p:spPr>
            <a:xfrm>
              <a:off x="5029200" y="1764284"/>
              <a:ext cx="7086153" cy="4966040"/>
            </a:xfrm>
            <a:prstGeom prst="rect">
              <a:avLst/>
            </a:prstGeom>
          </p:spPr>
          <p:txBody>
            <a:bodyPr>
              <a:normAutofit fontScale="92500" lnSpcReduction="10000"/>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spcAft>
                  <a:spcPts val="400"/>
                </a:spcAft>
              </a:pPr>
              <a:r>
                <a:rPr lang="en-US" sz="2200" dirty="0"/>
                <a:t>Part </a:t>
              </a:r>
              <a:r>
                <a:rPr lang="en-US" sz="2200" dirty="0" smtClean="0"/>
                <a:t>H3 </a:t>
              </a:r>
              <a:r>
                <a:rPr lang="en-US" sz="2200" dirty="0"/>
                <a:t>Fire safety contains </a:t>
              </a:r>
              <a:r>
                <a:rPr lang="en-US" sz="2200" dirty="0" smtClean="0"/>
                <a:t>both Performance Requirements and DTS </a:t>
              </a:r>
              <a:r>
                <a:rPr lang="en-US" sz="2200" dirty="0"/>
                <a:t>Provisions </a:t>
              </a:r>
              <a:r>
                <a:rPr lang="en-US" sz="2200" dirty="0" smtClean="0"/>
                <a:t>for compliance with NCC fire safety requirements for Class 1 and 10 buildings.</a:t>
              </a:r>
            </a:p>
            <a:p>
              <a:pPr>
                <a:spcBef>
                  <a:spcPts val="400"/>
                </a:spcBef>
                <a:spcAft>
                  <a:spcPts val="400"/>
                </a:spcAft>
              </a:pPr>
              <a:r>
                <a:rPr lang="en-US" sz="2200" dirty="0" smtClean="0"/>
                <a:t>Part H3 DTS Provisions also reference the Housing Provisions for further fire safety related DTS Provisions. </a:t>
              </a:r>
              <a:endParaRPr lang="en-US" sz="2200" dirty="0"/>
            </a:p>
            <a:p>
              <a:pPr>
                <a:spcBef>
                  <a:spcPts val="400"/>
                </a:spcBef>
                <a:spcAft>
                  <a:spcPts val="400"/>
                </a:spcAft>
              </a:pPr>
              <a:r>
                <a:rPr lang="en-US" sz="2200" dirty="0">
                  <a:effectLst/>
                  <a:ea typeface="Calibri" panose="020F0502020204030204" pitchFamily="34" charset="0"/>
                  <a:cs typeface="Arial" panose="020B0604020202020204" pitchFamily="34" charset="0"/>
                </a:rPr>
                <a:t>Fire hazard properties for materials</a:t>
              </a:r>
            </a:p>
            <a:p>
              <a:pPr>
                <a:spcBef>
                  <a:spcPts val="400"/>
                </a:spcBef>
                <a:spcAft>
                  <a:spcPts val="400"/>
                </a:spcAft>
              </a:pPr>
              <a:r>
                <a:rPr lang="en-US" sz="2200" dirty="0">
                  <a:ea typeface="Calibri" panose="020F0502020204030204" pitchFamily="34" charset="0"/>
                  <a:cs typeface="Arial" panose="020B0604020202020204" pitchFamily="34" charset="0"/>
                </a:rPr>
                <a:t>Fire separation for external walls and garage top dwellings to limit the spread of fire</a:t>
              </a:r>
            </a:p>
            <a:p>
              <a:pPr>
                <a:spcBef>
                  <a:spcPts val="400"/>
                </a:spcBef>
                <a:spcAft>
                  <a:spcPts val="400"/>
                </a:spcAft>
              </a:pPr>
              <a:r>
                <a:rPr lang="en-US" sz="2200" dirty="0">
                  <a:effectLst/>
                  <a:ea typeface="Calibri" panose="020F0502020204030204" pitchFamily="34" charset="0"/>
                  <a:cs typeface="Arial" panose="020B0604020202020204" pitchFamily="34" charset="0"/>
                </a:rPr>
                <a:t>Fire protection for separating walls to limit the spread of fire from one single occupancy unit to another</a:t>
              </a:r>
            </a:p>
            <a:p>
              <a:pPr>
                <a:spcBef>
                  <a:spcPts val="400"/>
                </a:spcBef>
                <a:spcAft>
                  <a:spcPts val="400"/>
                </a:spcAft>
              </a:pPr>
              <a:r>
                <a:rPr lang="en-US" sz="2200" dirty="0">
                  <a:ea typeface="Calibri" panose="020F0502020204030204" pitchFamily="34" charset="0"/>
                  <a:cs typeface="Arial" panose="020B0604020202020204" pitchFamily="34" charset="0"/>
                </a:rPr>
                <a:t>Requirements for smoke alarms and evacuation lighting</a:t>
              </a:r>
              <a:endParaRPr lang="en-US" sz="2200" dirty="0">
                <a:effectLst/>
                <a:ea typeface="Calibri" panose="020F0502020204030204" pitchFamily="34" charset="0"/>
                <a:cs typeface="Arial" panose="020B0604020202020204" pitchFamily="34" charset="0"/>
              </a:endParaRPr>
            </a:p>
          </p:txBody>
        </p:sp>
      </p:grpSp>
      <p:grpSp>
        <p:nvGrpSpPr>
          <p:cNvPr id="23" name="H3D2 Description">
            <a:extLst>
              <a:ext uri="{FF2B5EF4-FFF2-40B4-BE49-F238E27FC236}">
                <a16:creationId xmlns="" xmlns:a16="http://schemas.microsoft.com/office/drawing/2014/main" id="{4ED0329A-82A7-4F13-9442-ACD4A4AE53A6}"/>
              </a:ext>
            </a:extLst>
          </p:cNvPr>
          <p:cNvGrpSpPr/>
          <p:nvPr/>
        </p:nvGrpSpPr>
        <p:grpSpPr>
          <a:xfrm>
            <a:off x="5263209" y="1856914"/>
            <a:ext cx="6562488" cy="4527662"/>
            <a:chOff x="4403131" y="1697961"/>
            <a:chExt cx="7781592" cy="5004879"/>
          </a:xfrm>
        </p:grpSpPr>
        <p:sp>
          <p:nvSpPr>
            <p:cNvPr id="21" name="White background box">
              <a:extLst>
                <a:ext uri="{FF2B5EF4-FFF2-40B4-BE49-F238E27FC236}">
                  <a16:creationId xmlns="" xmlns:a16="http://schemas.microsoft.com/office/drawing/2014/main" id="{025BF0B1-4AD6-43F7-9C3B-BE4B93260BE9}"/>
                </a:ext>
              </a:extLst>
            </p:cNvPr>
            <p:cNvSpPr/>
            <p:nvPr/>
          </p:nvSpPr>
          <p:spPr>
            <a:xfrm>
              <a:off x="5029200" y="1697961"/>
              <a:ext cx="7000777" cy="4974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0"/>
                </a:spcBef>
                <a:spcAft>
                  <a:spcPts val="200"/>
                </a:spcAft>
              </a:pPr>
              <a:endParaRPr lang="en-AU" dirty="0"/>
            </a:p>
          </p:txBody>
        </p:sp>
        <p:sp>
          <p:nvSpPr>
            <p:cNvPr id="46" name="Section H description">
              <a:extLst>
                <a:ext uri="{FF2B5EF4-FFF2-40B4-BE49-F238E27FC236}">
                  <a16:creationId xmlns="" xmlns:a16="http://schemas.microsoft.com/office/drawing/2014/main" id="{943AE6D3-9134-4BB4-B72F-6556B94C9456}"/>
                </a:ext>
              </a:extLst>
            </p:cNvPr>
            <p:cNvSpPr txBox="1">
              <a:spLocks/>
            </p:cNvSpPr>
            <p:nvPr/>
          </p:nvSpPr>
          <p:spPr>
            <a:xfrm>
              <a:off x="4403131" y="1736800"/>
              <a:ext cx="7781592" cy="4966040"/>
            </a:xfrm>
            <a:prstGeom prst="rect">
              <a:avLst/>
            </a:prstGeom>
          </p:spPr>
          <p:txBody>
            <a:bodyPr>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AU" sz="2200" b="1" dirty="0" smtClean="0">
                  <a:solidFill>
                    <a:schemeClr val="accent3"/>
                  </a:solidFill>
                </a:rPr>
                <a:t>H3D2 </a:t>
              </a:r>
              <a:r>
                <a:rPr lang="en-AU" sz="2200" b="1" dirty="0">
                  <a:solidFill>
                    <a:schemeClr val="accent3"/>
                  </a:solidFill>
                </a:rPr>
                <a:t>Fire </a:t>
              </a:r>
              <a:r>
                <a:rPr lang="en-AU" sz="2200" b="1" dirty="0" smtClean="0">
                  <a:solidFill>
                    <a:schemeClr val="accent3"/>
                  </a:solidFill>
                </a:rPr>
                <a:t>hazard properties and </a:t>
              </a:r>
              <a:br>
                <a:rPr lang="en-AU" sz="2200" b="1" dirty="0" smtClean="0">
                  <a:solidFill>
                    <a:schemeClr val="accent3"/>
                  </a:solidFill>
                </a:rPr>
              </a:br>
              <a:r>
                <a:rPr lang="en-AU" sz="2200" b="1" dirty="0" smtClean="0">
                  <a:solidFill>
                    <a:schemeClr val="accent3"/>
                  </a:solidFill>
                </a:rPr>
                <a:t>non-combustible building elements</a:t>
              </a:r>
              <a:endParaRPr lang="en-AU" sz="2200" b="1" dirty="0">
                <a:solidFill>
                  <a:schemeClr val="accent3"/>
                </a:solidFill>
              </a:endParaRPr>
            </a:p>
            <a:p>
              <a:pPr marL="0" indent="0" algn="ctr">
                <a:spcAft>
                  <a:spcPts val="1200"/>
                </a:spcAft>
                <a:buNone/>
              </a:pPr>
              <a:r>
                <a:rPr lang="en-US" sz="2200" dirty="0" smtClean="0"/>
                <a:t>General </a:t>
              </a:r>
              <a:r>
                <a:rPr lang="en-US" sz="2200" dirty="0"/>
                <a:t>concession for </a:t>
              </a:r>
              <a:r>
                <a:rPr lang="en-US" sz="2200" dirty="0" smtClean="0"/>
                <a:t>use of combustible materials where non-combustible materials are required to be used. </a:t>
              </a:r>
              <a:endParaRPr lang="en-US" sz="2200" dirty="0"/>
            </a:p>
            <a:p>
              <a:pPr>
                <a:spcBef>
                  <a:spcPts val="300"/>
                </a:spcBef>
                <a:spcAft>
                  <a:spcPts val="300"/>
                </a:spcAft>
              </a:pPr>
              <a:r>
                <a:rPr lang="en-US" sz="2200" dirty="0">
                  <a:effectLst/>
                  <a:ea typeface="Calibri" panose="020F0502020204030204" pitchFamily="34" charset="0"/>
                  <a:cs typeface="Arial" panose="020B0604020202020204" pitchFamily="34" charset="0"/>
                </a:rPr>
                <a:t>Requirements for fire hazard properties for:</a:t>
              </a:r>
            </a:p>
            <a:p>
              <a:pPr lvl="1">
                <a:spcBef>
                  <a:spcPts val="300"/>
                </a:spcBef>
                <a:spcAft>
                  <a:spcPts val="300"/>
                </a:spcAft>
              </a:pPr>
              <a:r>
                <a:rPr lang="en-US" sz="2200" dirty="0">
                  <a:ea typeface="Calibri" panose="020F0502020204030204" pitchFamily="34" charset="0"/>
                  <a:cs typeface="Arial" panose="020B0604020202020204" pitchFamily="34" charset="0"/>
                </a:rPr>
                <a:t>Sarking-type materials used in a roof</a:t>
              </a:r>
            </a:p>
            <a:p>
              <a:pPr lvl="1">
                <a:spcBef>
                  <a:spcPts val="300"/>
                </a:spcBef>
                <a:spcAft>
                  <a:spcPts val="300"/>
                </a:spcAft>
              </a:pPr>
              <a:r>
                <a:rPr lang="en-US" sz="2200" dirty="0">
                  <a:effectLst/>
                  <a:ea typeface="Calibri" panose="020F0502020204030204" pitchFamily="34" charset="0"/>
                  <a:cs typeface="Arial" panose="020B0604020202020204" pitchFamily="34" charset="0"/>
                </a:rPr>
                <a:t>Flexible ductwork used for the transfer of products initiating from a heat source that contains a flame</a:t>
              </a:r>
              <a:endParaRPr lang="en-AU" sz="2200" dirty="0">
                <a:effectLst/>
                <a:ea typeface="Calibri" panose="020F0502020204030204" pitchFamily="34" charset="0"/>
                <a:cs typeface="Arial" panose="020B0604020202020204" pitchFamily="34" charset="0"/>
              </a:endParaRPr>
            </a:p>
          </p:txBody>
        </p:sp>
      </p:grpSp>
      <p:grpSp>
        <p:nvGrpSpPr>
          <p:cNvPr id="52" name="H3D3 Description">
            <a:extLst>
              <a:ext uri="{FF2B5EF4-FFF2-40B4-BE49-F238E27FC236}">
                <a16:creationId xmlns="" xmlns:a16="http://schemas.microsoft.com/office/drawing/2014/main" id="{985028E7-B63D-436A-A4E1-9CD04922E03B}"/>
              </a:ext>
            </a:extLst>
          </p:cNvPr>
          <p:cNvGrpSpPr/>
          <p:nvPr/>
        </p:nvGrpSpPr>
        <p:grpSpPr>
          <a:xfrm>
            <a:off x="5029200" y="1699200"/>
            <a:ext cx="7000777" cy="4952987"/>
            <a:chOff x="5029200" y="1697961"/>
            <a:chExt cx="7000777" cy="5107308"/>
          </a:xfrm>
        </p:grpSpPr>
        <p:sp>
          <p:nvSpPr>
            <p:cNvPr id="53" name="White background box">
              <a:extLst>
                <a:ext uri="{FF2B5EF4-FFF2-40B4-BE49-F238E27FC236}">
                  <a16:creationId xmlns="" xmlns:a16="http://schemas.microsoft.com/office/drawing/2014/main" id="{96748A00-14B5-4F34-BF42-1A8B8A0B612F}"/>
                </a:ext>
              </a:extLst>
            </p:cNvPr>
            <p:cNvSpPr/>
            <p:nvPr/>
          </p:nvSpPr>
          <p:spPr>
            <a:xfrm>
              <a:off x="5029200" y="1697961"/>
              <a:ext cx="7000777" cy="4974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200" dirty="0"/>
            </a:p>
          </p:txBody>
        </p:sp>
        <p:sp>
          <p:nvSpPr>
            <p:cNvPr id="54" name="Section H description">
              <a:extLst>
                <a:ext uri="{FF2B5EF4-FFF2-40B4-BE49-F238E27FC236}">
                  <a16:creationId xmlns="" xmlns:a16="http://schemas.microsoft.com/office/drawing/2014/main" id="{6D8B253D-F33A-4E48-B1FD-F5D13B9D1D63}"/>
                </a:ext>
              </a:extLst>
            </p:cNvPr>
            <p:cNvSpPr txBox="1">
              <a:spLocks/>
            </p:cNvSpPr>
            <p:nvPr/>
          </p:nvSpPr>
          <p:spPr>
            <a:xfrm>
              <a:off x="5261344" y="1855237"/>
              <a:ext cx="6598547" cy="4950032"/>
            </a:xfrm>
            <a:prstGeom prst="rect">
              <a:avLst/>
            </a:prstGeom>
          </p:spPr>
          <p:txBody>
            <a:bodyPr>
              <a:no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1200"/>
                </a:spcAft>
                <a:buNone/>
              </a:pPr>
              <a:r>
                <a:rPr lang="en-AU" sz="2200" b="1" dirty="0" smtClean="0">
                  <a:solidFill>
                    <a:schemeClr val="accent3"/>
                  </a:solidFill>
                </a:rPr>
                <a:t>H3D3 </a:t>
              </a:r>
              <a:r>
                <a:rPr lang="en-AU" sz="2200" b="1" dirty="0">
                  <a:solidFill>
                    <a:schemeClr val="accent3"/>
                  </a:solidFill>
                </a:rPr>
                <a:t>Fire separation of </a:t>
              </a:r>
              <a:r>
                <a:rPr lang="en-AU" sz="2200" b="1" dirty="0" smtClean="0">
                  <a:solidFill>
                    <a:schemeClr val="accent3"/>
                  </a:solidFill>
                </a:rPr>
                <a:t>external </a:t>
              </a:r>
              <a:r>
                <a:rPr lang="en-AU" sz="2200" b="1" dirty="0">
                  <a:solidFill>
                    <a:schemeClr val="accent3"/>
                  </a:solidFill>
                </a:rPr>
                <a:t>walls</a:t>
              </a:r>
            </a:p>
            <a:p>
              <a:pPr marL="228600" lvl="1">
                <a:spcBef>
                  <a:spcPts val="300"/>
                </a:spcBef>
                <a:spcAft>
                  <a:spcPts val="300"/>
                </a:spcAft>
              </a:pPr>
              <a:r>
                <a:rPr lang="en-AU" sz="1800" dirty="0" smtClean="0"/>
                <a:t>States compliance with </a:t>
              </a:r>
              <a:r>
                <a:rPr lang="en-AU" sz="1800" b="1" dirty="0" smtClean="0"/>
                <a:t>Part 9.2 in the Housing Provisions </a:t>
              </a:r>
              <a:r>
                <a:rPr lang="en-AU" sz="1800" dirty="0" smtClean="0"/>
                <a:t>satisfies H3P1 for fire separation of external walls. </a:t>
              </a:r>
              <a:endParaRPr lang="en-AU" sz="1800" dirty="0"/>
            </a:p>
            <a:p>
              <a:pPr marL="228600" lvl="1">
                <a:spcBef>
                  <a:spcPts val="300"/>
                </a:spcBef>
                <a:spcAft>
                  <a:spcPts val="300"/>
                </a:spcAft>
              </a:pPr>
              <a:r>
                <a:rPr lang="en-AU" sz="1800" dirty="0" smtClean="0"/>
                <a:t>This Part sets out DTS Provisions for:</a:t>
              </a:r>
            </a:p>
            <a:p>
              <a:pPr marL="685800" lvl="2">
                <a:spcBef>
                  <a:spcPts val="300"/>
                </a:spcBef>
                <a:spcAft>
                  <a:spcPts val="300"/>
                </a:spcAft>
              </a:pPr>
              <a:r>
                <a:rPr lang="en-AU" sz="1800" dirty="0" smtClean="0"/>
                <a:t>Minimum </a:t>
              </a:r>
              <a:r>
                <a:rPr lang="en-AU" sz="1800" dirty="0"/>
                <a:t>separation distance between external walls of Class 1 buildings and potential hazards</a:t>
              </a:r>
            </a:p>
            <a:p>
              <a:pPr marL="685800" lvl="2">
                <a:spcBef>
                  <a:spcPts val="300"/>
                </a:spcBef>
                <a:spcAft>
                  <a:spcPts val="300"/>
                </a:spcAft>
              </a:pPr>
              <a:r>
                <a:rPr lang="en-AU" sz="1800" dirty="0" smtClean="0"/>
                <a:t>Construction </a:t>
              </a:r>
              <a:r>
                <a:rPr lang="en-AU" sz="1800" dirty="0"/>
                <a:t>of external walls when the separation distance is less than the minimum</a:t>
              </a:r>
            </a:p>
            <a:p>
              <a:pPr marL="685800" lvl="2">
                <a:spcBef>
                  <a:spcPts val="300"/>
                </a:spcBef>
                <a:spcAft>
                  <a:spcPts val="300"/>
                </a:spcAft>
              </a:pPr>
              <a:r>
                <a:rPr lang="en-AU" sz="1800" dirty="0"/>
                <a:t>Protection of houses and other buildings from garages, i.e. Class 1 buildings from Class 10a buildings, on the same block or other blocks</a:t>
              </a:r>
            </a:p>
            <a:p>
              <a:pPr marL="685800" lvl="2">
                <a:spcBef>
                  <a:spcPts val="300"/>
                </a:spcBef>
                <a:spcAft>
                  <a:spcPts val="300"/>
                </a:spcAft>
              </a:pPr>
              <a:r>
                <a:rPr lang="en-AU" sz="1800" dirty="0"/>
                <a:t>Protection of Class 2 to 9 buildings from fire spread from a Class 10a building</a:t>
              </a:r>
            </a:p>
            <a:p>
              <a:pPr marL="685800" lvl="2">
                <a:spcBef>
                  <a:spcPts val="300"/>
                </a:spcBef>
                <a:spcAft>
                  <a:spcPts val="300"/>
                </a:spcAft>
              </a:pPr>
              <a:r>
                <a:rPr lang="en-AU" sz="1800" dirty="0"/>
                <a:t>Specific constructions allowed within the separation distances (“encroachments”)</a:t>
              </a:r>
            </a:p>
          </p:txBody>
        </p:sp>
      </p:grpSp>
      <p:grpSp>
        <p:nvGrpSpPr>
          <p:cNvPr id="55" name="H3D4 Description">
            <a:extLst>
              <a:ext uri="{FF2B5EF4-FFF2-40B4-BE49-F238E27FC236}">
                <a16:creationId xmlns="" xmlns:a16="http://schemas.microsoft.com/office/drawing/2014/main" id="{E0F84603-CD66-4989-9690-5BF3B0491B27}"/>
              </a:ext>
            </a:extLst>
          </p:cNvPr>
          <p:cNvGrpSpPr/>
          <p:nvPr/>
        </p:nvGrpSpPr>
        <p:grpSpPr>
          <a:xfrm>
            <a:off x="5029200" y="1699200"/>
            <a:ext cx="7000777" cy="4839948"/>
            <a:chOff x="5029200" y="1697961"/>
            <a:chExt cx="7000777" cy="4990747"/>
          </a:xfrm>
        </p:grpSpPr>
        <p:sp>
          <p:nvSpPr>
            <p:cNvPr id="56" name="White background box">
              <a:extLst>
                <a:ext uri="{FF2B5EF4-FFF2-40B4-BE49-F238E27FC236}">
                  <a16:creationId xmlns="" xmlns:a16="http://schemas.microsoft.com/office/drawing/2014/main" id="{A610C544-248A-4372-AFE3-F86674B5F218}"/>
                </a:ext>
              </a:extLst>
            </p:cNvPr>
            <p:cNvSpPr/>
            <p:nvPr/>
          </p:nvSpPr>
          <p:spPr>
            <a:xfrm>
              <a:off x="5029200" y="1697961"/>
              <a:ext cx="7000777" cy="4974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7" name="Section H description">
              <a:extLst>
                <a:ext uri="{FF2B5EF4-FFF2-40B4-BE49-F238E27FC236}">
                  <a16:creationId xmlns="" xmlns:a16="http://schemas.microsoft.com/office/drawing/2014/main" id="{4D8B87DC-6C70-47F1-A834-33145ACEB921}"/>
                </a:ext>
              </a:extLst>
            </p:cNvPr>
            <p:cNvSpPr txBox="1">
              <a:spLocks/>
            </p:cNvSpPr>
            <p:nvPr/>
          </p:nvSpPr>
          <p:spPr>
            <a:xfrm>
              <a:off x="5311932" y="1913264"/>
              <a:ext cx="6659157" cy="4775444"/>
            </a:xfrm>
            <a:prstGeom prst="rect">
              <a:avLst/>
            </a:prstGeom>
          </p:spPr>
          <p:txBody>
            <a:bodyPr>
              <a:normAutofit fontScale="92500" lnSpcReduction="20000"/>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600"/>
                </a:spcAft>
                <a:buNone/>
              </a:pPr>
              <a:r>
                <a:rPr lang="en-AU" sz="2200" b="1" dirty="0" smtClean="0">
                  <a:solidFill>
                    <a:schemeClr val="accent3"/>
                  </a:solidFill>
                </a:rPr>
                <a:t>H3D4 </a:t>
              </a:r>
              <a:r>
                <a:rPr lang="en-AU" sz="2200" b="1" dirty="0">
                  <a:solidFill>
                    <a:schemeClr val="accent3"/>
                  </a:solidFill>
                </a:rPr>
                <a:t>Fire protection of </a:t>
              </a:r>
              <a:r>
                <a:rPr lang="en-AU" sz="2200" b="1" dirty="0" smtClean="0">
                  <a:solidFill>
                    <a:schemeClr val="accent3"/>
                  </a:solidFill>
                </a:rPr>
                <a:t>separating </a:t>
              </a:r>
              <a:r>
                <a:rPr lang="en-AU" sz="2200" b="1" dirty="0">
                  <a:solidFill>
                    <a:schemeClr val="accent3"/>
                  </a:solidFill>
                </a:rPr>
                <a:t>walls </a:t>
              </a:r>
              <a:r>
                <a:rPr lang="en-AU" sz="2200" b="1" dirty="0" smtClean="0">
                  <a:solidFill>
                    <a:schemeClr val="accent3"/>
                  </a:solidFill>
                </a:rPr>
                <a:t/>
              </a:r>
              <a:br>
                <a:rPr lang="en-AU" sz="2200" b="1" dirty="0" smtClean="0">
                  <a:solidFill>
                    <a:schemeClr val="accent3"/>
                  </a:solidFill>
                </a:rPr>
              </a:br>
              <a:r>
                <a:rPr lang="en-AU" sz="2200" b="1" dirty="0" smtClean="0">
                  <a:solidFill>
                    <a:schemeClr val="accent3"/>
                  </a:solidFill>
                </a:rPr>
                <a:t>and </a:t>
              </a:r>
              <a:r>
                <a:rPr lang="en-AU" sz="2200" b="1" dirty="0">
                  <a:solidFill>
                    <a:schemeClr val="accent3"/>
                  </a:solidFill>
                </a:rPr>
                <a:t>floors</a:t>
              </a:r>
            </a:p>
            <a:p>
              <a:pPr marL="228600" lvl="1">
                <a:spcBef>
                  <a:spcPts val="300"/>
                </a:spcBef>
                <a:spcAft>
                  <a:spcPts val="300"/>
                </a:spcAft>
              </a:pPr>
              <a:r>
                <a:rPr lang="en-AU" sz="1900" dirty="0" smtClean="0"/>
                <a:t>States compliance </a:t>
              </a:r>
              <a:r>
                <a:rPr lang="en-AU" sz="1900" dirty="0"/>
                <a:t>with </a:t>
              </a:r>
              <a:r>
                <a:rPr lang="en-AU" sz="1900" b="1" dirty="0"/>
                <a:t>Part </a:t>
              </a:r>
              <a:r>
                <a:rPr lang="en-AU" sz="1900" b="1" dirty="0" smtClean="0"/>
                <a:t>9.3 </a:t>
              </a:r>
              <a:r>
                <a:rPr lang="en-AU" sz="1900" b="1" dirty="0"/>
                <a:t>in the Housing Provisions </a:t>
              </a:r>
              <a:r>
                <a:rPr lang="en-AU" sz="1900" dirty="0"/>
                <a:t>satisfies H3P1 for fire </a:t>
              </a:r>
              <a:r>
                <a:rPr lang="en-AU" sz="1900" dirty="0" smtClean="0"/>
                <a:t>protection of separating walls and floors. </a:t>
              </a:r>
            </a:p>
            <a:p>
              <a:pPr marL="228600" lvl="1">
                <a:spcBef>
                  <a:spcPts val="300"/>
                </a:spcBef>
                <a:spcAft>
                  <a:spcPts val="300"/>
                </a:spcAft>
              </a:pPr>
              <a:r>
                <a:rPr lang="en-AU" sz="1900" dirty="0" smtClean="0"/>
                <a:t>This </a:t>
              </a:r>
              <a:r>
                <a:rPr lang="en-AU" sz="1900" dirty="0"/>
                <a:t>Part sets out DTS </a:t>
              </a:r>
              <a:r>
                <a:rPr lang="en-AU" sz="1900" dirty="0" smtClean="0"/>
                <a:t>Provisions </a:t>
              </a:r>
              <a:r>
                <a:rPr lang="en-AU" sz="1900" dirty="0"/>
                <a:t>for:</a:t>
              </a:r>
            </a:p>
            <a:p>
              <a:pPr marL="685800" lvl="2">
                <a:spcBef>
                  <a:spcPts val="300"/>
                </a:spcBef>
                <a:spcAft>
                  <a:spcPts val="300"/>
                </a:spcAft>
              </a:pPr>
              <a:r>
                <a:rPr lang="en-AU" sz="1900" dirty="0" smtClean="0"/>
                <a:t>Fire </a:t>
              </a:r>
              <a:r>
                <a:rPr lang="en-AU" sz="1900" dirty="0"/>
                <a:t>protection for walls that separate Class 1 buildings, or separate a Class 1 building from an unrelated Class 10a building:</a:t>
              </a:r>
            </a:p>
            <a:p>
              <a:pPr marL="1143000" lvl="3">
                <a:spcBef>
                  <a:spcPts val="300"/>
                </a:spcBef>
                <a:spcAft>
                  <a:spcPts val="300"/>
                </a:spcAft>
              </a:pPr>
              <a:r>
                <a:rPr lang="en-AU" sz="1900" dirty="0"/>
                <a:t>Fire-resistance levels (FRLs)</a:t>
              </a:r>
            </a:p>
            <a:p>
              <a:pPr marL="1143000" lvl="3">
                <a:spcBef>
                  <a:spcPts val="300"/>
                </a:spcBef>
                <a:spcAft>
                  <a:spcPts val="300"/>
                </a:spcAft>
              </a:pPr>
              <a:r>
                <a:rPr lang="en-AU" sz="1900" dirty="0"/>
                <a:t>Construction requirements</a:t>
              </a:r>
            </a:p>
            <a:p>
              <a:pPr marL="1143000" lvl="3">
                <a:spcBef>
                  <a:spcPts val="300"/>
                </a:spcBef>
                <a:spcAft>
                  <a:spcPts val="300"/>
                </a:spcAft>
              </a:pPr>
              <a:r>
                <a:rPr lang="en-AU" sz="1900" dirty="0"/>
                <a:t>Protection of services in separating walls</a:t>
              </a:r>
            </a:p>
            <a:p>
              <a:pPr marL="685800" lvl="2">
                <a:spcBef>
                  <a:spcPts val="300"/>
                </a:spcBef>
                <a:spcAft>
                  <a:spcPts val="300"/>
                </a:spcAft>
              </a:pPr>
              <a:r>
                <a:rPr lang="en-AU" sz="1900" dirty="0"/>
                <a:t>Fire protection for horizontal projections (floors) that form part of a separating wall</a:t>
              </a:r>
            </a:p>
            <a:p>
              <a:pPr marL="685800" lvl="2">
                <a:spcBef>
                  <a:spcPts val="300"/>
                </a:spcBef>
                <a:spcAft>
                  <a:spcPts val="300"/>
                </a:spcAft>
              </a:pPr>
              <a:r>
                <a:rPr lang="en-AU" sz="1900" dirty="0"/>
                <a:t>Provisions for combustible roof lights in a roof required to have non-combustible covering</a:t>
              </a:r>
            </a:p>
          </p:txBody>
        </p:sp>
      </p:grpSp>
      <p:grpSp>
        <p:nvGrpSpPr>
          <p:cNvPr id="58" name="H3D5 Description">
            <a:extLst>
              <a:ext uri="{FF2B5EF4-FFF2-40B4-BE49-F238E27FC236}">
                <a16:creationId xmlns="" xmlns:a16="http://schemas.microsoft.com/office/drawing/2014/main" id="{8F31A6B2-CA3D-4FDE-9C03-DF53667B34E6}"/>
              </a:ext>
            </a:extLst>
          </p:cNvPr>
          <p:cNvGrpSpPr/>
          <p:nvPr/>
        </p:nvGrpSpPr>
        <p:grpSpPr>
          <a:xfrm>
            <a:off x="5029200" y="1699200"/>
            <a:ext cx="7000777" cy="4844474"/>
            <a:chOff x="5029200" y="1697961"/>
            <a:chExt cx="7000777" cy="4995414"/>
          </a:xfrm>
        </p:grpSpPr>
        <p:sp>
          <p:nvSpPr>
            <p:cNvPr id="59" name="White background box">
              <a:extLst>
                <a:ext uri="{FF2B5EF4-FFF2-40B4-BE49-F238E27FC236}">
                  <a16:creationId xmlns="" xmlns:a16="http://schemas.microsoft.com/office/drawing/2014/main" id="{97FD9A5E-4606-4BE5-B177-D9EF76D11DD2}"/>
                </a:ext>
              </a:extLst>
            </p:cNvPr>
            <p:cNvSpPr/>
            <p:nvPr/>
          </p:nvSpPr>
          <p:spPr>
            <a:xfrm>
              <a:off x="5029200" y="1697961"/>
              <a:ext cx="7000777" cy="4974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0" name="Section H description">
              <a:extLst>
                <a:ext uri="{FF2B5EF4-FFF2-40B4-BE49-F238E27FC236}">
                  <a16:creationId xmlns="" xmlns:a16="http://schemas.microsoft.com/office/drawing/2014/main" id="{4E02B0E2-4EAD-4471-9B03-D71E3B19F79D}"/>
                </a:ext>
              </a:extLst>
            </p:cNvPr>
            <p:cNvSpPr txBox="1">
              <a:spLocks/>
            </p:cNvSpPr>
            <p:nvPr/>
          </p:nvSpPr>
          <p:spPr>
            <a:xfrm>
              <a:off x="5085735" y="1913266"/>
              <a:ext cx="6944241" cy="4780109"/>
            </a:xfrm>
            <a:prstGeom prst="rect">
              <a:avLst/>
            </a:prstGeom>
          </p:spPr>
          <p:txBody>
            <a:bodyPr>
              <a:no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1200"/>
                </a:spcAft>
                <a:buNone/>
              </a:pPr>
              <a:r>
                <a:rPr lang="en-AU" sz="2200" b="1" dirty="0" smtClean="0">
                  <a:solidFill>
                    <a:schemeClr val="accent3"/>
                  </a:solidFill>
                </a:rPr>
                <a:t>H3D5 </a:t>
              </a:r>
              <a:r>
                <a:rPr lang="en-AU" sz="2200" b="1" dirty="0">
                  <a:solidFill>
                    <a:schemeClr val="accent3"/>
                  </a:solidFill>
                </a:rPr>
                <a:t>Fire separation of </a:t>
              </a:r>
              <a:br>
                <a:rPr lang="en-AU" sz="2200" b="1" dirty="0">
                  <a:solidFill>
                    <a:schemeClr val="accent3"/>
                  </a:solidFill>
                </a:rPr>
              </a:br>
              <a:r>
                <a:rPr lang="en-AU" sz="2200" b="1" dirty="0" smtClean="0">
                  <a:solidFill>
                    <a:schemeClr val="accent3"/>
                  </a:solidFill>
                </a:rPr>
                <a:t>garage-top </a:t>
              </a:r>
              <a:r>
                <a:rPr lang="en-AU" sz="2200" b="1" dirty="0">
                  <a:solidFill>
                    <a:schemeClr val="accent3"/>
                  </a:solidFill>
                </a:rPr>
                <a:t>dwellings</a:t>
              </a:r>
            </a:p>
            <a:p>
              <a:pPr marL="230400" lvl="1">
                <a:spcBef>
                  <a:spcPts val="300"/>
                </a:spcBef>
                <a:spcAft>
                  <a:spcPts val="300"/>
                </a:spcAft>
              </a:pPr>
              <a:r>
                <a:rPr lang="en-AU" sz="1800" dirty="0" smtClean="0"/>
                <a:t>States compliance </a:t>
              </a:r>
              <a:r>
                <a:rPr lang="en-AU" sz="1800" dirty="0"/>
                <a:t>with </a:t>
              </a:r>
              <a:r>
                <a:rPr lang="en-AU" sz="1800" b="1" dirty="0"/>
                <a:t>Part </a:t>
              </a:r>
              <a:r>
                <a:rPr lang="en-AU" sz="1800" b="1" dirty="0" smtClean="0"/>
                <a:t>9.4 </a:t>
              </a:r>
              <a:r>
                <a:rPr lang="en-AU" sz="1800" b="1" dirty="0"/>
                <a:t>in the Housing Provisions </a:t>
              </a:r>
              <a:r>
                <a:rPr lang="en-AU" sz="1800" dirty="0"/>
                <a:t>satisfies H3P1 for fire separation </a:t>
              </a:r>
              <a:r>
                <a:rPr lang="en-AU" sz="1800" dirty="0" smtClean="0"/>
                <a:t>of garage-top dwellings.</a:t>
              </a:r>
            </a:p>
            <a:p>
              <a:pPr marL="230400" lvl="1">
                <a:spcBef>
                  <a:spcPts val="300"/>
                </a:spcBef>
                <a:spcAft>
                  <a:spcPts val="300"/>
                </a:spcAft>
              </a:pPr>
              <a:r>
                <a:rPr lang="en-AU" sz="1800" dirty="0" smtClean="0"/>
                <a:t>Part 9.4 sets </a:t>
              </a:r>
              <a:r>
                <a:rPr lang="en-AU" sz="1800" dirty="0"/>
                <a:t>out </a:t>
              </a:r>
              <a:r>
                <a:rPr lang="en-AU" sz="1800" dirty="0" smtClean="0"/>
                <a:t>the DTS Provisions </a:t>
              </a:r>
              <a:r>
                <a:rPr lang="en-AU" sz="1800" dirty="0"/>
                <a:t>for:</a:t>
              </a:r>
            </a:p>
            <a:p>
              <a:pPr marL="687600" lvl="2">
                <a:spcBef>
                  <a:spcPts val="300"/>
                </a:spcBef>
                <a:spcAft>
                  <a:spcPts val="300"/>
                </a:spcAft>
              </a:pPr>
              <a:r>
                <a:rPr lang="en-AU" sz="1800" dirty="0" smtClean="0"/>
                <a:t>Fire </a:t>
              </a:r>
              <a:r>
                <a:rPr lang="en-AU" sz="1800" dirty="0"/>
                <a:t>safety </a:t>
              </a:r>
              <a:r>
                <a:rPr lang="en-AU" sz="1800" dirty="0" smtClean="0"/>
                <a:t>where </a:t>
              </a:r>
              <a:r>
                <a:rPr lang="en-AU" sz="1800" dirty="0"/>
                <a:t>a Class 1a dwelling is located above a Class 10a private garage that is not associated with that </a:t>
              </a:r>
              <a:r>
                <a:rPr lang="en-AU" sz="1800" dirty="0" smtClean="0"/>
                <a:t>dwelling. </a:t>
              </a:r>
              <a:endParaRPr lang="en-AU" sz="1800" dirty="0"/>
            </a:p>
            <a:p>
              <a:pPr marL="687600" lvl="2">
                <a:spcBef>
                  <a:spcPts val="300"/>
                </a:spcBef>
                <a:spcAft>
                  <a:spcPts val="300"/>
                </a:spcAft>
              </a:pPr>
              <a:r>
                <a:rPr lang="en-AU" sz="1800" dirty="0"/>
                <a:t>Requirements for </a:t>
              </a:r>
              <a:r>
                <a:rPr lang="en-AU" sz="1800" dirty="0" smtClean="0"/>
                <a:t>walls and floors </a:t>
              </a:r>
              <a:r>
                <a:rPr lang="en-AU" sz="1800" dirty="0"/>
                <a:t>that separate the </a:t>
              </a:r>
              <a:r>
                <a:rPr lang="en-AU" sz="1800" dirty="0" smtClean="0"/>
                <a:t/>
              </a:r>
              <a:br>
                <a:rPr lang="en-AU" sz="1800" dirty="0" smtClean="0"/>
              </a:br>
              <a:r>
                <a:rPr lang="en-AU" sz="1800" dirty="0" smtClean="0"/>
                <a:t>Class </a:t>
              </a:r>
              <a:r>
                <a:rPr lang="en-AU" sz="1800" dirty="0"/>
                <a:t>1a dwelling from the </a:t>
              </a:r>
              <a:r>
                <a:rPr lang="en-AU" sz="1800" dirty="0" smtClean="0"/>
                <a:t>unrelated </a:t>
              </a:r>
              <a:r>
                <a:rPr lang="en-AU" sz="1800" dirty="0"/>
                <a:t>Class 10a private garage, including FRL and material type</a:t>
              </a:r>
            </a:p>
            <a:p>
              <a:pPr marL="687600" lvl="2">
                <a:spcBef>
                  <a:spcPts val="300"/>
                </a:spcBef>
                <a:spcAft>
                  <a:spcPts val="300"/>
                </a:spcAft>
              </a:pPr>
              <a:r>
                <a:rPr lang="en-AU" sz="1800" dirty="0" smtClean="0"/>
                <a:t>See Housing Provisions Part 9.4, </a:t>
              </a:r>
              <a:br>
                <a:rPr lang="en-AU" sz="1800" dirty="0" smtClean="0"/>
              </a:br>
              <a:r>
                <a:rPr lang="en-AU" sz="1800" u="sng" dirty="0" smtClean="0"/>
                <a:t>Figure 9.4.2 </a:t>
              </a:r>
              <a:r>
                <a:rPr lang="en-AU" sz="1800" u="sng" dirty="0"/>
                <a:t>Separating wall and </a:t>
              </a:r>
              <a:r>
                <a:rPr lang="en-AU" sz="1800" u="sng" dirty="0" smtClean="0"/>
                <a:t>floor </a:t>
              </a:r>
              <a:r>
                <a:rPr lang="en-AU" sz="1800" u="sng" dirty="0"/>
                <a:t>construction</a:t>
              </a:r>
            </a:p>
          </p:txBody>
        </p:sp>
      </p:grpSp>
      <p:sp>
        <p:nvSpPr>
          <p:cNvPr id="67" name="Fig 9.4.2  Hotspot">
            <a:extLst>
              <a:ext uri="{FF2B5EF4-FFF2-40B4-BE49-F238E27FC236}">
                <a16:creationId xmlns="" xmlns:a16="http://schemas.microsoft.com/office/drawing/2014/main" id="{B0A67913-C565-4661-9657-78E1001DD996}"/>
              </a:ext>
            </a:extLst>
          </p:cNvPr>
          <p:cNvSpPr/>
          <p:nvPr/>
        </p:nvSpPr>
        <p:spPr>
          <a:xfrm>
            <a:off x="5773509" y="5861737"/>
            <a:ext cx="5058613" cy="690324"/>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 name="Figure 9.4.2 popup image">
            <a:extLst>
              <a:ext uri="{FF2B5EF4-FFF2-40B4-BE49-F238E27FC236}">
                <a16:creationId xmlns="" xmlns:a16="http://schemas.microsoft.com/office/drawing/2014/main" id="{80BD9554-1222-42C7-8350-D029EB43B5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8776" y="1772884"/>
            <a:ext cx="6579233" cy="4031111"/>
          </a:xfrm>
          <a:prstGeom prst="rect">
            <a:avLst/>
          </a:prstGeom>
          <a:ln>
            <a:solidFill>
              <a:schemeClr val="accent5"/>
            </a:solidFill>
          </a:ln>
        </p:spPr>
      </p:pic>
      <p:grpSp>
        <p:nvGrpSpPr>
          <p:cNvPr id="61" name="H3D6 Description">
            <a:extLst>
              <a:ext uri="{FF2B5EF4-FFF2-40B4-BE49-F238E27FC236}">
                <a16:creationId xmlns="" xmlns:a16="http://schemas.microsoft.com/office/drawing/2014/main" id="{92E9745B-6E8A-4F80-81CD-F33D1642BF0E}"/>
              </a:ext>
            </a:extLst>
          </p:cNvPr>
          <p:cNvGrpSpPr/>
          <p:nvPr/>
        </p:nvGrpSpPr>
        <p:grpSpPr>
          <a:xfrm>
            <a:off x="5062211" y="1780970"/>
            <a:ext cx="7000777" cy="4824000"/>
            <a:chOff x="5211600" y="1759830"/>
            <a:chExt cx="7000777" cy="4974302"/>
          </a:xfrm>
        </p:grpSpPr>
        <p:sp>
          <p:nvSpPr>
            <p:cNvPr id="62" name="White background box">
              <a:extLst>
                <a:ext uri="{FF2B5EF4-FFF2-40B4-BE49-F238E27FC236}">
                  <a16:creationId xmlns="" xmlns:a16="http://schemas.microsoft.com/office/drawing/2014/main" id="{2E1F2224-FF5E-49E7-A455-854E1B9C823D}"/>
                </a:ext>
              </a:extLst>
            </p:cNvPr>
            <p:cNvSpPr/>
            <p:nvPr/>
          </p:nvSpPr>
          <p:spPr>
            <a:xfrm>
              <a:off x="5211600" y="1759830"/>
              <a:ext cx="7000777" cy="4974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3" name="Section H description">
              <a:extLst>
                <a:ext uri="{FF2B5EF4-FFF2-40B4-BE49-F238E27FC236}">
                  <a16:creationId xmlns="" xmlns:a16="http://schemas.microsoft.com/office/drawing/2014/main" id="{9EE76844-AAF9-457E-8BC0-1F34F87CF2BF}"/>
                </a:ext>
              </a:extLst>
            </p:cNvPr>
            <p:cNvSpPr txBox="1">
              <a:spLocks/>
            </p:cNvSpPr>
            <p:nvPr/>
          </p:nvSpPr>
          <p:spPr>
            <a:xfrm>
              <a:off x="5461320" y="1890818"/>
              <a:ext cx="6383263" cy="4537075"/>
            </a:xfrm>
            <a:prstGeom prst="rect">
              <a:avLst/>
            </a:prstGeom>
          </p:spPr>
          <p:txBody>
            <a:bodyPr>
              <a:normAutofit fontScale="92500" lnSpcReduction="20000"/>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1200"/>
                </a:spcAft>
                <a:buNone/>
              </a:pPr>
              <a:r>
                <a:rPr lang="en-AU" sz="2200" b="1" dirty="0" smtClean="0">
                  <a:solidFill>
                    <a:schemeClr val="accent3"/>
                  </a:solidFill>
                </a:rPr>
                <a:t>H3D6 </a:t>
              </a:r>
              <a:r>
                <a:rPr lang="en-AU" sz="2200" b="1" dirty="0">
                  <a:solidFill>
                    <a:schemeClr val="accent3"/>
                  </a:solidFill>
                </a:rPr>
                <a:t>Smoke alarms and </a:t>
              </a:r>
              <a:br>
                <a:rPr lang="en-AU" sz="2200" b="1" dirty="0">
                  <a:solidFill>
                    <a:schemeClr val="accent3"/>
                  </a:solidFill>
                </a:rPr>
              </a:br>
              <a:r>
                <a:rPr lang="en-AU" sz="2200" b="1" dirty="0">
                  <a:solidFill>
                    <a:schemeClr val="accent3"/>
                  </a:solidFill>
                </a:rPr>
                <a:t>evacuation lighting</a:t>
              </a:r>
            </a:p>
            <a:p>
              <a:pPr>
                <a:spcBef>
                  <a:spcPts val="300"/>
                </a:spcBef>
                <a:spcAft>
                  <a:spcPts val="300"/>
                </a:spcAft>
              </a:pPr>
              <a:r>
                <a:rPr lang="en-AU" sz="2200" dirty="0"/>
                <a:t>States compliance with </a:t>
              </a:r>
              <a:r>
                <a:rPr lang="en-AU" sz="2200" b="1" dirty="0"/>
                <a:t>Part </a:t>
              </a:r>
              <a:r>
                <a:rPr lang="en-AU" sz="2200" b="1" dirty="0" smtClean="0"/>
                <a:t>9.5 </a:t>
              </a:r>
              <a:r>
                <a:rPr lang="en-AU" sz="2200" b="1" dirty="0"/>
                <a:t>in the Housing Provisions</a:t>
              </a:r>
              <a:r>
                <a:rPr lang="en-AU" sz="2200" dirty="0"/>
                <a:t> satisfies </a:t>
              </a:r>
              <a:r>
                <a:rPr lang="en-AU" sz="2200" dirty="0" smtClean="0"/>
                <a:t>H3P2 </a:t>
              </a:r>
              <a:r>
                <a:rPr lang="en-AU" sz="2200" dirty="0"/>
                <a:t>for </a:t>
              </a:r>
              <a:r>
                <a:rPr lang="en-AU" sz="2200" dirty="0" smtClean="0"/>
                <a:t>smoke alarms and evacuation lighting. </a:t>
              </a:r>
            </a:p>
            <a:p>
              <a:pPr>
                <a:spcBef>
                  <a:spcPts val="300"/>
                </a:spcBef>
                <a:spcAft>
                  <a:spcPts val="300"/>
                </a:spcAft>
              </a:pPr>
              <a:r>
                <a:rPr lang="en-AU" sz="2200" dirty="0" smtClean="0"/>
                <a:t>This </a:t>
              </a:r>
              <a:r>
                <a:rPr lang="en-AU" sz="2200" dirty="0"/>
                <a:t>Part sets out DTS </a:t>
              </a:r>
              <a:r>
                <a:rPr lang="en-AU" sz="2200" dirty="0" smtClean="0"/>
                <a:t>Provisions </a:t>
              </a:r>
              <a:r>
                <a:rPr lang="en-AU" sz="2200" dirty="0"/>
                <a:t>for:</a:t>
              </a:r>
            </a:p>
            <a:p>
              <a:pPr lvl="1">
                <a:spcBef>
                  <a:spcPts val="300"/>
                </a:spcBef>
                <a:spcAft>
                  <a:spcPts val="300"/>
                </a:spcAft>
              </a:pPr>
              <a:r>
                <a:rPr lang="en-US" sz="2200" dirty="0" smtClean="0"/>
                <a:t>Installation and location of </a:t>
              </a:r>
              <a:r>
                <a:rPr lang="en-US" sz="2200" dirty="0"/>
                <a:t>smoke alarms in nominated buildings to provide occupants with early warning of fire</a:t>
              </a:r>
            </a:p>
            <a:p>
              <a:pPr lvl="1">
                <a:spcBef>
                  <a:spcPts val="300"/>
                </a:spcBef>
                <a:spcAft>
                  <a:spcPts val="1200"/>
                </a:spcAft>
              </a:pPr>
              <a:r>
                <a:rPr lang="en-US" sz="2200" dirty="0" smtClean="0"/>
                <a:t>Lighting </a:t>
              </a:r>
              <a:r>
                <a:rPr lang="en-US" sz="2200" dirty="0"/>
                <a:t>to assist in evacuation of Class 1b buildings, e.g. boarding house or short-term accommodation</a:t>
              </a:r>
            </a:p>
            <a:p>
              <a:pPr lvl="1">
                <a:spcBef>
                  <a:spcPts val="300"/>
                </a:spcBef>
                <a:spcAft>
                  <a:spcPts val="1200"/>
                </a:spcAft>
              </a:pPr>
              <a:r>
                <a:rPr lang="en-US" sz="2200" dirty="0"/>
                <a:t>See </a:t>
              </a:r>
              <a:r>
                <a:rPr lang="en-US" sz="2200" u="sng" dirty="0"/>
                <a:t>Figure </a:t>
              </a:r>
              <a:r>
                <a:rPr lang="en-US" sz="2200" u="sng" dirty="0" smtClean="0"/>
                <a:t>9.5.2b, Housing Provisions</a:t>
              </a:r>
              <a:endParaRPr lang="en-US" sz="2200" u="sng" dirty="0"/>
            </a:p>
            <a:p>
              <a:pPr lvl="1">
                <a:spcBef>
                  <a:spcPts val="300"/>
                </a:spcBef>
                <a:spcAft>
                  <a:spcPts val="300"/>
                </a:spcAft>
              </a:pPr>
              <a:r>
                <a:rPr lang="en-US" sz="2200" dirty="0"/>
                <a:t>See </a:t>
              </a:r>
              <a:r>
                <a:rPr lang="en-US" sz="2200" u="sng" dirty="0"/>
                <a:t>Figure </a:t>
              </a:r>
              <a:r>
                <a:rPr lang="en-US" sz="2200" u="sng" dirty="0" smtClean="0"/>
                <a:t>9.5.3, Housing Provisions</a:t>
              </a:r>
              <a:endParaRPr lang="en-US" sz="2200" u="sng" dirty="0"/>
            </a:p>
            <a:p>
              <a:pPr>
                <a:spcBef>
                  <a:spcPts val="600"/>
                </a:spcBef>
                <a:spcAft>
                  <a:spcPts val="300"/>
                </a:spcAft>
              </a:pPr>
              <a:endParaRPr lang="en-AU" sz="2200" dirty="0">
                <a:effectLst/>
                <a:ea typeface="Calibri" panose="020F0502020204030204" pitchFamily="34" charset="0"/>
                <a:cs typeface="Arial" panose="020B0604020202020204" pitchFamily="34" charset="0"/>
              </a:endParaRPr>
            </a:p>
          </p:txBody>
        </p:sp>
      </p:grpSp>
      <p:sp>
        <p:nvSpPr>
          <p:cNvPr id="37" name="Fig 9.5.2b Hotspot">
            <a:extLst>
              <a:ext uri="{FF2B5EF4-FFF2-40B4-BE49-F238E27FC236}">
                <a16:creationId xmlns="" xmlns:a16="http://schemas.microsoft.com/office/drawing/2014/main" id="{B48D5262-6E50-4EAA-A121-6DD82B574317}"/>
              </a:ext>
            </a:extLst>
          </p:cNvPr>
          <p:cNvSpPr/>
          <p:nvPr/>
        </p:nvSpPr>
        <p:spPr>
          <a:xfrm>
            <a:off x="5621110" y="5358748"/>
            <a:ext cx="4958052" cy="392794"/>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Fig 9.5.3 Hotspot">
            <a:extLst>
              <a:ext uri="{FF2B5EF4-FFF2-40B4-BE49-F238E27FC236}">
                <a16:creationId xmlns="" xmlns:a16="http://schemas.microsoft.com/office/drawing/2014/main" id="{1A9BB6F1-B0EC-42F7-AF30-81D01DFA4B30}"/>
              </a:ext>
            </a:extLst>
          </p:cNvPr>
          <p:cNvSpPr/>
          <p:nvPr/>
        </p:nvSpPr>
        <p:spPr>
          <a:xfrm>
            <a:off x="5621110" y="5804067"/>
            <a:ext cx="4863864" cy="418057"/>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31" name="Fig 9.5.2b Diagram popup" descr="Figure 3.7.5.1a in NCC Volume Two. Shows a Class 1 a building where all the bedrooms are grouped together and served by a hallway. The location of a required smoke alarm is shown, positioned in the centre of the hallway that leads to the bedrooms.">
            <a:extLst>
              <a:ext uri="{FF2B5EF4-FFF2-40B4-BE49-F238E27FC236}">
                <a16:creationId xmlns="" xmlns:a16="http://schemas.microsoft.com/office/drawing/2014/main" id="{C63E03DC-B6BF-41DA-9EF5-755325B74F9F}"/>
              </a:ext>
            </a:extLst>
          </p:cNvPr>
          <p:cNvGrpSpPr/>
          <p:nvPr/>
        </p:nvGrpSpPr>
        <p:grpSpPr>
          <a:xfrm>
            <a:off x="5454868" y="1799166"/>
            <a:ext cx="5181602" cy="3562320"/>
            <a:chOff x="3740499" y="2074985"/>
            <a:chExt cx="5919400" cy="3997569"/>
          </a:xfrm>
        </p:grpSpPr>
        <p:sp>
          <p:nvSpPr>
            <p:cNvPr id="33" name="White background box">
              <a:extLst>
                <a:ext uri="{FF2B5EF4-FFF2-40B4-BE49-F238E27FC236}">
                  <a16:creationId xmlns="" xmlns:a16="http://schemas.microsoft.com/office/drawing/2014/main" id="{A156020A-6425-4B91-8C04-D63F2C6129E9}"/>
                </a:ext>
              </a:extLst>
            </p:cNvPr>
            <p:cNvSpPr/>
            <p:nvPr/>
          </p:nvSpPr>
          <p:spPr>
            <a:xfrm>
              <a:off x="3740499" y="2074985"/>
              <a:ext cx="5919400" cy="3997569"/>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2" name="Fig 9.5.2b image">
              <a:extLst>
                <a:ext uri="{FF2B5EF4-FFF2-40B4-BE49-F238E27FC236}">
                  <a16:creationId xmlns="" xmlns:a16="http://schemas.microsoft.com/office/drawing/2014/main" id="{60B5EFD3-DFA7-4E5F-A782-DB8E391BB5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8098" y="2127971"/>
              <a:ext cx="5638733" cy="3944582"/>
            </a:xfrm>
            <a:prstGeom prst="rect">
              <a:avLst/>
            </a:prstGeom>
          </p:spPr>
        </p:pic>
      </p:grpSp>
      <p:grpSp>
        <p:nvGrpSpPr>
          <p:cNvPr id="7" name="Fig 9.5.3 image" descr="Figure 3.7.5.1c from NCC Volume Two. It shows a Class 1b building with 5 bedrooms off a single hallway. Required smoke alarms are shown in each bedroom. A smoke alarm with evacuation lighting is shown in the middle of the hallway.">
            <a:extLst>
              <a:ext uri="{FF2B5EF4-FFF2-40B4-BE49-F238E27FC236}">
                <a16:creationId xmlns="" xmlns:a16="http://schemas.microsoft.com/office/drawing/2014/main" id="{273DB437-8132-4E71-8423-07E3372073C7}"/>
              </a:ext>
            </a:extLst>
          </p:cNvPr>
          <p:cNvGrpSpPr/>
          <p:nvPr/>
        </p:nvGrpSpPr>
        <p:grpSpPr>
          <a:xfrm>
            <a:off x="5174783" y="2322787"/>
            <a:ext cx="6487881" cy="2858814"/>
            <a:chOff x="5174783" y="2322787"/>
            <a:chExt cx="6487881" cy="2858814"/>
          </a:xfrm>
        </p:grpSpPr>
        <p:sp>
          <p:nvSpPr>
            <p:cNvPr id="66" name="White background box">
              <a:extLst>
                <a:ext uri="{FF2B5EF4-FFF2-40B4-BE49-F238E27FC236}">
                  <a16:creationId xmlns="" xmlns:a16="http://schemas.microsoft.com/office/drawing/2014/main" id="{BDC2C136-55D0-4788-B936-AC5233BE01A6}"/>
                </a:ext>
              </a:extLst>
            </p:cNvPr>
            <p:cNvSpPr/>
            <p:nvPr/>
          </p:nvSpPr>
          <p:spPr>
            <a:xfrm>
              <a:off x="5174783" y="2322787"/>
              <a:ext cx="6487881" cy="2858814"/>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Fig 9.5.3 image">
              <a:extLst>
                <a:ext uri="{FF2B5EF4-FFF2-40B4-BE49-F238E27FC236}">
                  <a16:creationId xmlns="" xmlns:a16="http://schemas.microsoft.com/office/drawing/2014/main" id="{1A3F3583-F8AB-4F82-9B93-CB3BC217A0F0}"/>
                </a:ext>
              </a:extLst>
            </p:cNvPr>
            <p:cNvPicPr>
              <a:picLocks noChangeAspect="1"/>
            </p:cNvPicPr>
            <p:nvPr/>
          </p:nvPicPr>
          <p:blipFill rotWithShape="1">
            <a:blip r:embed="rId6">
              <a:extLst>
                <a:ext uri="{28A0092B-C50C-407E-A947-70E740481C1C}">
                  <a14:useLocalDpi xmlns:a14="http://schemas.microsoft.com/office/drawing/2010/main" val="0"/>
                </a:ext>
              </a:extLst>
            </a:blip>
            <a:srcRect l="2021" r="902"/>
            <a:stretch/>
          </p:blipFill>
          <p:spPr>
            <a:xfrm>
              <a:off x="5223641" y="2452914"/>
              <a:ext cx="6379780" cy="2614503"/>
            </a:xfrm>
            <a:prstGeom prst="rect">
              <a:avLst/>
            </a:prstGeom>
          </p:spPr>
        </p:pic>
      </p:grpSp>
      <p:pic>
        <p:nvPicPr>
          <p:cNvPr id="43" name="Vol Two Logo">
            <a:extLst>
              <a:ext uri="{FF2B5EF4-FFF2-40B4-BE49-F238E27FC236}">
                <a16:creationId xmlns="" xmlns:a16="http://schemas.microsoft.com/office/drawing/2014/main" id="{C86FB943-93B3-4984-906E-236C96207E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15600" y="75600"/>
            <a:ext cx="1623600" cy="1623600"/>
          </a:xfrm>
          <a:prstGeom prst="rect">
            <a:avLst/>
          </a:prstGeom>
        </p:spPr>
      </p:pic>
    </p:spTree>
    <p:custDataLst>
      <p:tags r:id="rId1"/>
    </p:custDataLst>
    <p:extLst>
      <p:ext uri="{BB962C8B-B14F-4D97-AF65-F5344CB8AC3E}">
        <p14:creationId xmlns:p14="http://schemas.microsoft.com/office/powerpoint/2010/main" val="52596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par>
                                <p:cTn id="8" presetID="9" presetClass="entr" presetSubtype="0" fill="hold" grpId="0" nodeType="withEffect" nodePh="1">
                                  <p:stCondLst>
                                    <p:cond delay="0"/>
                                  </p:stCondLst>
                                  <p:endCondLst>
                                    <p:cond evt="begin" delay="0">
                                      <p:tn val="8"/>
                                    </p:cond>
                                  </p:end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nodePh="1">
                                  <p:stCondLst>
                                    <p:cond delay="0"/>
                                  </p:stCondLst>
                                  <p:endCondLst>
                                    <p:cond evt="begin" delay="0">
                                      <p:tn val="11"/>
                                    </p:cond>
                                  </p:endCondLst>
                                  <p:childTnLst>
                                    <p:set>
                                      <p:cBhvr>
                                        <p:cTn id="12" dur="1" fill="hold">
                                          <p:stCondLst>
                                            <p:cond delay="0"/>
                                          </p:stCondLst>
                                        </p:cTn>
                                        <p:tgtEl>
                                          <p:spTgt spid="41"/>
                                        </p:tgtEl>
                                        <p:attrNameLst>
                                          <p:attrName>style.visibility</p:attrName>
                                        </p:attrNameLst>
                                      </p:cBhvr>
                                      <p:to>
                                        <p:strVal val="visible"/>
                                      </p:to>
                                    </p:set>
                                    <p:animEffect transition="in" filter="dissolve">
                                      <p:cBhvr>
                                        <p:cTn id="13" dur="500"/>
                                        <p:tgtEl>
                                          <p:spTgt spid="41"/>
                                        </p:tgtEl>
                                      </p:cBhvr>
                                    </p:animEffect>
                                  </p:childTnLst>
                                </p:cTn>
                              </p:par>
                              <p:par>
                                <p:cTn id="14" presetID="9" presetClass="entr" presetSubtype="0" fill="hold" grpId="0" nodeType="withEffect" nodePh="1">
                                  <p:stCondLst>
                                    <p:cond delay="0"/>
                                  </p:stCondLst>
                                  <p:endCondLst>
                                    <p:cond evt="begin" delay="0">
                                      <p:tn val="14"/>
                                    </p:cond>
                                  </p:endCondLst>
                                  <p:childTnLst>
                                    <p:set>
                                      <p:cBhvr>
                                        <p:cTn id="15" dur="1" fill="hold">
                                          <p:stCondLst>
                                            <p:cond delay="0"/>
                                          </p:stCondLst>
                                        </p:cTn>
                                        <p:tgtEl>
                                          <p:spTgt spid="42"/>
                                        </p:tgtEl>
                                        <p:attrNameLst>
                                          <p:attrName>style.visibility</p:attrName>
                                        </p:attrNameLst>
                                      </p:cBhvr>
                                      <p:to>
                                        <p:strVal val="visible"/>
                                      </p:to>
                                    </p:set>
                                    <p:animEffect transition="in" filter="dissolve">
                                      <p:cBhvr>
                                        <p:cTn id="16" dur="500"/>
                                        <p:tgtEl>
                                          <p:spTgt spid="42"/>
                                        </p:tgtEl>
                                      </p:cBhvr>
                                    </p:animEffect>
                                  </p:childTnLst>
                                </p:cTn>
                              </p:par>
                              <p:par>
                                <p:cTn id="17" presetID="9" presetClass="entr" presetSubtype="0" fill="hold" grpId="0" nodeType="withEffect" nodePh="1">
                                  <p:stCondLst>
                                    <p:cond delay="0"/>
                                  </p:stCondLst>
                                  <p:endCondLst>
                                    <p:cond evt="begin" delay="0">
                                      <p:tn val="17"/>
                                    </p:cond>
                                  </p:endCondLst>
                                  <p:childTnLst>
                                    <p:set>
                                      <p:cBhvr>
                                        <p:cTn id="18" dur="1" fill="hold">
                                          <p:stCondLst>
                                            <p:cond delay="0"/>
                                          </p:stCondLst>
                                        </p:cTn>
                                        <p:tgtEl>
                                          <p:spTgt spid="40"/>
                                        </p:tgtEl>
                                        <p:attrNameLst>
                                          <p:attrName>style.visibility</p:attrName>
                                        </p:attrNameLst>
                                      </p:cBhvr>
                                      <p:to>
                                        <p:strVal val="visible"/>
                                      </p:to>
                                    </p:set>
                                    <p:animEffect transition="in" filter="dissolve">
                                      <p:cBhvr>
                                        <p:cTn id="19" dur="500"/>
                                        <p:tgtEl>
                                          <p:spTgt spid="40"/>
                                        </p:tgtEl>
                                      </p:cBhvr>
                                    </p:animEffect>
                                  </p:childTnLst>
                                </p:cTn>
                              </p:par>
                              <p:par>
                                <p:cTn id="20" presetID="9" presetClass="entr" presetSubtype="0" fill="hold" grpId="0" nodeType="withEffect" nodePh="1">
                                  <p:stCondLst>
                                    <p:cond delay="0"/>
                                  </p:stCondLst>
                                  <p:endCondLst>
                                    <p:cond evt="begin" delay="0">
                                      <p:tn val="20"/>
                                    </p:cond>
                                  </p:endCondLst>
                                  <p:childTnLst>
                                    <p:set>
                                      <p:cBhvr>
                                        <p:cTn id="21" dur="1" fill="hold">
                                          <p:stCondLst>
                                            <p:cond delay="0"/>
                                          </p:stCondLst>
                                        </p:cTn>
                                        <p:tgtEl>
                                          <p:spTgt spid="45"/>
                                        </p:tgtEl>
                                        <p:attrNameLst>
                                          <p:attrName>style.visibility</p:attrName>
                                        </p:attrNameLst>
                                      </p:cBhvr>
                                      <p:to>
                                        <p:strVal val="visible"/>
                                      </p:to>
                                    </p:set>
                                    <p:animEffect transition="in" filter="dissolve">
                                      <p:cBhvr>
                                        <p:cTn id="22" dur="500"/>
                                        <p:tgtEl>
                                          <p:spTgt spid="45"/>
                                        </p:tgtEl>
                                      </p:cBhvr>
                                    </p:animEffect>
                                  </p:childTnLst>
                                </p:cTn>
                              </p:par>
                              <p:par>
                                <p:cTn id="23" presetID="9"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dissolve">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dissolv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nodeType="clickEffect">
                                  <p:stCondLst>
                                    <p:cond delay="0"/>
                                  </p:stCondLst>
                                  <p:childTnLst>
                                    <p:animEffect transition="out" filter="dissolve">
                                      <p:cBhvr>
                                        <p:cTn id="34" dur="500"/>
                                        <p:tgtEl>
                                          <p:spTgt spid="26"/>
                                        </p:tgtEl>
                                      </p:cBhvr>
                                    </p:animEffect>
                                    <p:set>
                                      <p:cBhvr>
                                        <p:cTn id="35"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37"/>
                    </p:tgtEl>
                  </p:cond>
                </p:stCondLst>
                <p:endSync evt="end" delay="0">
                  <p:rtn val="all"/>
                </p:endSync>
                <p:childTnLst>
                  <p:par>
                    <p:cTn id="37" fill="hold">
                      <p:stCondLst>
                        <p:cond delay="0"/>
                      </p:stCondLst>
                      <p:childTnLst>
                        <p:par>
                          <p:cTn id="38" fill="hold">
                            <p:stCondLst>
                              <p:cond delay="0"/>
                            </p:stCondLst>
                            <p:childTnLst>
                              <p:par>
                                <p:cTn id="39" presetID="17" presetClass="entr" presetSubtype="1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xit" presetSubtype="10" fill="hold" nodeType="clickEffect">
                                  <p:stCondLst>
                                    <p:cond delay="0"/>
                                  </p:stCondLst>
                                  <p:childTnLst>
                                    <p:anim calcmode="lin" valueType="num">
                                      <p:cBhvr>
                                        <p:cTn id="46" dur="500"/>
                                        <p:tgtEl>
                                          <p:spTgt spid="31"/>
                                        </p:tgtEl>
                                        <p:attrNameLst>
                                          <p:attrName>ppt_w</p:attrName>
                                        </p:attrNameLst>
                                      </p:cBhvr>
                                      <p:tavLst>
                                        <p:tav tm="0">
                                          <p:val>
                                            <p:strVal val="ppt_w"/>
                                          </p:val>
                                        </p:tav>
                                        <p:tav tm="100000">
                                          <p:val>
                                            <p:fltVal val="0"/>
                                          </p:val>
                                        </p:tav>
                                      </p:tavLst>
                                    </p:anim>
                                    <p:anim calcmode="lin" valueType="num">
                                      <p:cBhvr>
                                        <p:cTn id="47" dur="500"/>
                                        <p:tgtEl>
                                          <p:spTgt spid="31"/>
                                        </p:tgtEl>
                                        <p:attrNameLst>
                                          <p:attrName>ppt_h</p:attrName>
                                        </p:attrNameLst>
                                      </p:cBhvr>
                                      <p:tavLst>
                                        <p:tav tm="0">
                                          <p:val>
                                            <p:strVal val="ppt_h"/>
                                          </p:val>
                                        </p:tav>
                                        <p:tav tm="100000">
                                          <p:val>
                                            <p:strVal val="ppt_h"/>
                                          </p:val>
                                        </p:tav>
                                      </p:tavLst>
                                    </p:anim>
                                    <p:set>
                                      <p:cBhvr>
                                        <p:cTn id="4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49" restart="whenNotActive" fill="hold" evtFilter="cancelBubble" nodeType="interactiveSeq">
                <p:stCondLst>
                  <p:cond evt="onClick" delay="0">
                    <p:tgtEl>
                      <p:spTgt spid="38"/>
                    </p:tgtEl>
                  </p:cond>
                </p:stCondLst>
                <p:endSync evt="end" delay="0">
                  <p:rtn val="all"/>
                </p:endSync>
                <p:childTnLst>
                  <p:par>
                    <p:cTn id="50" fill="hold">
                      <p:stCondLst>
                        <p:cond delay="0"/>
                      </p:stCondLst>
                      <p:childTnLst>
                        <p:par>
                          <p:cTn id="51" fill="hold">
                            <p:stCondLst>
                              <p:cond delay="0"/>
                            </p:stCondLst>
                            <p:childTnLst>
                              <p:par>
                                <p:cTn id="52" presetID="17" presetClass="entr" presetSubtype="1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xit" presetSubtype="10" fill="hold" nodeType="clickEffect">
                                  <p:stCondLst>
                                    <p:cond delay="0"/>
                                  </p:stCondLst>
                                  <p:childTnLst>
                                    <p:anim calcmode="lin" valueType="num">
                                      <p:cBhvr>
                                        <p:cTn id="59" dur="500"/>
                                        <p:tgtEl>
                                          <p:spTgt spid="7"/>
                                        </p:tgtEl>
                                        <p:attrNameLst>
                                          <p:attrName>ppt_w</p:attrName>
                                        </p:attrNameLst>
                                      </p:cBhvr>
                                      <p:tavLst>
                                        <p:tav tm="0">
                                          <p:val>
                                            <p:strVal val="ppt_w"/>
                                          </p:val>
                                        </p:tav>
                                        <p:tav tm="100000">
                                          <p:val>
                                            <p:fltVal val="0"/>
                                          </p:val>
                                        </p:tav>
                                      </p:tavLst>
                                    </p:anim>
                                    <p:anim calcmode="lin" valueType="num">
                                      <p:cBhvr>
                                        <p:cTn id="60" dur="500"/>
                                        <p:tgtEl>
                                          <p:spTgt spid="7"/>
                                        </p:tgtEl>
                                        <p:attrNameLst>
                                          <p:attrName>ppt_h</p:attrName>
                                        </p:attrNameLst>
                                      </p:cBhvr>
                                      <p:tavLst>
                                        <p:tav tm="0">
                                          <p:val>
                                            <p:strVal val="ppt_h"/>
                                          </p:val>
                                        </p:tav>
                                        <p:tav tm="100000">
                                          <p:val>
                                            <p:strVal val="ppt_h"/>
                                          </p:val>
                                        </p:tav>
                                      </p:tavLst>
                                    </p:anim>
                                    <p:set>
                                      <p:cBhvr>
                                        <p:cTn id="6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62" restart="whenNotActive" fill="hold" evtFilter="cancelBubble" nodeType="interactiveSeq">
                <p:stCondLst>
                  <p:cond evt="onClick" delay="0">
                    <p:tgtEl>
                      <p:spTgt spid="4"/>
                    </p:tgtEl>
                  </p:cond>
                </p:stCondLst>
                <p:endSync evt="end" delay="0">
                  <p:rtn val="all"/>
                </p:endSync>
                <p:childTnLst>
                  <p:par>
                    <p:cTn id="63" fill="hold">
                      <p:stCondLst>
                        <p:cond delay="0"/>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dissolv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xit" presetSubtype="0" fill="hold" nodeType="clickEffect">
                                  <p:stCondLst>
                                    <p:cond delay="0"/>
                                  </p:stCondLst>
                                  <p:childTnLst>
                                    <p:animEffect transition="out" filter="dissolve">
                                      <p:cBhvr>
                                        <p:cTn id="71" dur="500"/>
                                        <p:tgtEl>
                                          <p:spTgt spid="23"/>
                                        </p:tgtEl>
                                      </p:cBhvr>
                                    </p:animEffect>
                                    <p:set>
                                      <p:cBhvr>
                                        <p:cTn id="72"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73" restart="whenNotActive" fill="hold" evtFilter="cancelBubble" nodeType="interactiveSeq">
                <p:stCondLst>
                  <p:cond evt="onClick" delay="0">
                    <p:tgtEl>
                      <p:spTgt spid="40"/>
                    </p:tgtEl>
                  </p:cond>
                </p:stCondLst>
                <p:endSync evt="end" delay="0">
                  <p:rtn val="all"/>
                </p:endSync>
                <p:childTnLst>
                  <p:par>
                    <p:cTn id="74" fill="hold">
                      <p:stCondLst>
                        <p:cond delay="0"/>
                      </p:stCondLst>
                      <p:childTnLst>
                        <p:par>
                          <p:cTn id="75" fill="hold">
                            <p:stCondLst>
                              <p:cond delay="0"/>
                            </p:stCondLst>
                            <p:childTnLst>
                              <p:par>
                                <p:cTn id="76" presetID="9" presetClass="entr" presetSubtype="0" fill="hold" nodeType="click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dissolve">
                                      <p:cBhvr>
                                        <p:cTn id="78" dur="500"/>
                                        <p:tgtEl>
                                          <p:spTgt spid="52"/>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xit" presetSubtype="0" fill="hold" nodeType="clickEffect">
                                  <p:stCondLst>
                                    <p:cond delay="0"/>
                                  </p:stCondLst>
                                  <p:childTnLst>
                                    <p:animEffect transition="out" filter="dissolve">
                                      <p:cBhvr>
                                        <p:cTn id="82" dur="500"/>
                                        <p:tgtEl>
                                          <p:spTgt spid="52"/>
                                        </p:tgtEl>
                                      </p:cBhvr>
                                    </p:animEffect>
                                    <p:set>
                                      <p:cBhvr>
                                        <p:cTn id="83"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84" restart="whenNotActive" fill="hold" evtFilter="cancelBubble" nodeType="interactiveSeq">
                <p:stCondLst>
                  <p:cond evt="onClick" delay="0">
                    <p:tgtEl>
                      <p:spTgt spid="41"/>
                    </p:tgtEl>
                  </p:cond>
                </p:stCondLst>
                <p:endSync evt="end" delay="0">
                  <p:rtn val="all"/>
                </p:endSync>
                <p:childTnLst>
                  <p:par>
                    <p:cTn id="85" fill="hold">
                      <p:stCondLst>
                        <p:cond delay="0"/>
                      </p:stCondLst>
                      <p:childTnLst>
                        <p:par>
                          <p:cTn id="86" fill="hold">
                            <p:stCondLst>
                              <p:cond delay="0"/>
                            </p:stCondLst>
                            <p:childTnLst>
                              <p:par>
                                <p:cTn id="87" presetID="9" presetClass="entr" presetSubtype="0" fill="hold" nodeType="click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dissolve">
                                      <p:cBhvr>
                                        <p:cTn id="89" dur="500"/>
                                        <p:tgtEl>
                                          <p:spTgt spid="55"/>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xit" presetSubtype="0" fill="hold" nodeType="clickEffect">
                                  <p:stCondLst>
                                    <p:cond delay="0"/>
                                  </p:stCondLst>
                                  <p:childTnLst>
                                    <p:animEffect transition="out" filter="dissolve">
                                      <p:cBhvr>
                                        <p:cTn id="93" dur="500"/>
                                        <p:tgtEl>
                                          <p:spTgt spid="55"/>
                                        </p:tgtEl>
                                      </p:cBhvr>
                                    </p:animEffect>
                                    <p:set>
                                      <p:cBhvr>
                                        <p:cTn id="9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95" restart="whenNotActive" fill="hold" evtFilter="cancelBubble" nodeType="interactiveSeq">
                <p:stCondLst>
                  <p:cond evt="onClick" delay="0">
                    <p:tgtEl>
                      <p:spTgt spid="42"/>
                    </p:tgtEl>
                  </p:cond>
                </p:stCondLst>
                <p:endSync evt="end" delay="0">
                  <p:rtn val="all"/>
                </p:endSync>
                <p:childTnLst>
                  <p:par>
                    <p:cTn id="96" fill="hold">
                      <p:stCondLst>
                        <p:cond delay="0"/>
                      </p:stCondLst>
                      <p:childTnLst>
                        <p:par>
                          <p:cTn id="97" fill="hold">
                            <p:stCondLst>
                              <p:cond delay="0"/>
                            </p:stCondLst>
                            <p:childTnLst>
                              <p:par>
                                <p:cTn id="98" presetID="9" presetClass="entr" presetSubtype="0" fill="hold" nodeType="click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dissolve">
                                      <p:cBhvr>
                                        <p:cTn id="100" dur="500"/>
                                        <p:tgtEl>
                                          <p:spTgt spid="58"/>
                                        </p:tgtEl>
                                      </p:cBhvr>
                                    </p:animEffect>
                                  </p:childTnLst>
                                </p:cTn>
                              </p:par>
                            </p:childTnLst>
                          </p:cTn>
                        </p:par>
                        <p:par>
                          <p:cTn id="101" fill="hold">
                            <p:stCondLst>
                              <p:cond delay="500"/>
                            </p:stCondLst>
                            <p:childTnLst>
                              <p:par>
                                <p:cTn id="102" presetID="1" presetClass="entr" presetSubtype="0" fill="hold" grpId="2" nodeType="afterEffect">
                                  <p:stCondLst>
                                    <p:cond delay="0"/>
                                  </p:stCondLst>
                                  <p:childTnLst>
                                    <p:set>
                                      <p:cBhvr>
                                        <p:cTn id="103" dur="1" fill="hold">
                                          <p:stCondLst>
                                            <p:cond delay="0"/>
                                          </p:stCondLst>
                                        </p:cTn>
                                        <p:tgtEl>
                                          <p:spTgt spid="67"/>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9" presetClass="exit" presetSubtype="0" fill="hold" nodeType="clickEffect">
                                  <p:stCondLst>
                                    <p:cond delay="0"/>
                                  </p:stCondLst>
                                  <p:childTnLst>
                                    <p:animEffect transition="out" filter="dissolve">
                                      <p:cBhvr>
                                        <p:cTn id="107" dur="500"/>
                                        <p:tgtEl>
                                          <p:spTgt spid="58"/>
                                        </p:tgtEl>
                                      </p:cBhvr>
                                    </p:animEffect>
                                    <p:set>
                                      <p:cBhvr>
                                        <p:cTn id="108" dur="1" fill="hold">
                                          <p:stCondLst>
                                            <p:cond delay="499"/>
                                          </p:stCondLst>
                                        </p:cTn>
                                        <p:tgtEl>
                                          <p:spTgt spid="58"/>
                                        </p:tgtEl>
                                        <p:attrNameLst>
                                          <p:attrName>style.visibility</p:attrName>
                                        </p:attrNameLst>
                                      </p:cBhvr>
                                      <p:to>
                                        <p:strVal val="hidden"/>
                                      </p:to>
                                    </p:set>
                                  </p:childTnLst>
                                </p:cTn>
                              </p:par>
                              <p:par>
                                <p:cTn id="109" presetID="1" presetClass="exit" presetSubtype="0" fill="hold" grpId="3" nodeType="withEffect">
                                  <p:stCondLst>
                                    <p:cond delay="0"/>
                                  </p:stCondLst>
                                  <p:childTnLst>
                                    <p:set>
                                      <p:cBhvr>
                                        <p:cTn id="110" dur="1" fill="hold">
                                          <p:stCondLst>
                                            <p:cond delay="0"/>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11" restart="whenNotActive" fill="hold" evtFilter="cancelBubble" nodeType="interactiveSeq">
                <p:stCondLst>
                  <p:cond evt="onClick" delay="0">
                    <p:tgtEl>
                      <p:spTgt spid="45"/>
                    </p:tgtEl>
                  </p:cond>
                </p:stCondLst>
                <p:endSync evt="end" delay="0">
                  <p:rtn val="all"/>
                </p:endSync>
                <p:childTnLst>
                  <p:par>
                    <p:cTn id="112" fill="hold">
                      <p:stCondLst>
                        <p:cond delay="0"/>
                      </p:stCondLst>
                      <p:childTnLst>
                        <p:par>
                          <p:cTn id="113" fill="hold">
                            <p:stCondLst>
                              <p:cond delay="0"/>
                            </p:stCondLst>
                            <p:childTnLst>
                              <p:par>
                                <p:cTn id="114" presetID="9" presetClass="entr" presetSubtype="0" fill="hold" nodeType="click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dissolve">
                                      <p:cBhvr>
                                        <p:cTn id="116" dur="500"/>
                                        <p:tgtEl>
                                          <p:spTgt spid="61"/>
                                        </p:tgtEl>
                                      </p:cBhvr>
                                    </p:animEffect>
                                  </p:childTnLst>
                                </p:cTn>
                              </p:par>
                            </p:childTnLst>
                          </p:cTn>
                        </p:par>
                        <p:par>
                          <p:cTn id="117" fill="hold">
                            <p:stCondLst>
                              <p:cond delay="500"/>
                            </p:stCondLst>
                            <p:childTnLst>
                              <p:par>
                                <p:cTn id="118" presetID="1" presetClass="entr" presetSubtype="0" fill="hold" grpId="0" nodeType="afterEffect">
                                  <p:stCondLst>
                                    <p:cond delay="0"/>
                                  </p:stCondLst>
                                  <p:childTnLst>
                                    <p:set>
                                      <p:cBhvr>
                                        <p:cTn id="119" dur="1" fill="hold">
                                          <p:stCondLst>
                                            <p:cond delay="0"/>
                                          </p:stCondLst>
                                        </p:cTn>
                                        <p:tgtEl>
                                          <p:spTgt spid="38"/>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37"/>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9" presetClass="exit" presetSubtype="0" fill="hold" nodeType="clickEffect">
                                  <p:stCondLst>
                                    <p:cond delay="0"/>
                                  </p:stCondLst>
                                  <p:childTnLst>
                                    <p:animEffect transition="out" filter="dissolve">
                                      <p:cBhvr>
                                        <p:cTn id="125" dur="500"/>
                                        <p:tgtEl>
                                          <p:spTgt spid="61"/>
                                        </p:tgtEl>
                                      </p:cBhvr>
                                    </p:animEffect>
                                    <p:set>
                                      <p:cBhvr>
                                        <p:cTn id="126" dur="1" fill="hold">
                                          <p:stCondLst>
                                            <p:cond delay="499"/>
                                          </p:stCondLst>
                                        </p:cTn>
                                        <p:tgtEl>
                                          <p:spTgt spid="61"/>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38"/>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31" restart="whenNotActive" fill="hold" evtFilter="cancelBubble" nodeType="interactiveSeq">
                <p:stCondLst>
                  <p:cond evt="onClick" delay="0">
                    <p:tgtEl>
                      <p:spTgt spid="67"/>
                    </p:tgtEl>
                  </p:cond>
                </p:stCondLst>
                <p:endSync evt="end" delay="0">
                  <p:rtn val="all"/>
                </p:endSync>
                <p:childTnLst>
                  <p:par>
                    <p:cTn id="132" fill="hold">
                      <p:stCondLst>
                        <p:cond delay="0"/>
                      </p:stCondLst>
                      <p:childTnLst>
                        <p:par>
                          <p:cTn id="133" fill="hold">
                            <p:stCondLst>
                              <p:cond delay="0"/>
                            </p:stCondLst>
                            <p:childTnLst>
                              <p:par>
                                <p:cTn id="134" presetID="17" presetClass="entr" presetSubtype="10" fill="hold" nodeType="click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p:cTn id="136" dur="500" fill="hold"/>
                                        <p:tgtEl>
                                          <p:spTgt spid="5"/>
                                        </p:tgtEl>
                                        <p:attrNameLst>
                                          <p:attrName>ppt_w</p:attrName>
                                        </p:attrNameLst>
                                      </p:cBhvr>
                                      <p:tavLst>
                                        <p:tav tm="0">
                                          <p:val>
                                            <p:fltVal val="0"/>
                                          </p:val>
                                        </p:tav>
                                        <p:tav tm="100000">
                                          <p:val>
                                            <p:strVal val="#ppt_w"/>
                                          </p:val>
                                        </p:tav>
                                      </p:tavLst>
                                    </p:anim>
                                    <p:anim calcmode="lin" valueType="num">
                                      <p:cBhvr>
                                        <p:cTn id="137"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38" fill="hold">
                      <p:stCondLst>
                        <p:cond delay="indefinite"/>
                      </p:stCondLst>
                      <p:childTnLst>
                        <p:par>
                          <p:cTn id="139" fill="hold">
                            <p:stCondLst>
                              <p:cond delay="0"/>
                            </p:stCondLst>
                            <p:childTnLst>
                              <p:par>
                                <p:cTn id="140" presetID="17" presetClass="exit" presetSubtype="10" fill="hold" nodeType="clickEffect">
                                  <p:stCondLst>
                                    <p:cond delay="0"/>
                                  </p:stCondLst>
                                  <p:childTnLst>
                                    <p:anim calcmode="lin" valueType="num">
                                      <p:cBhvr>
                                        <p:cTn id="141" dur="500"/>
                                        <p:tgtEl>
                                          <p:spTgt spid="5"/>
                                        </p:tgtEl>
                                        <p:attrNameLst>
                                          <p:attrName>ppt_w</p:attrName>
                                        </p:attrNameLst>
                                      </p:cBhvr>
                                      <p:tavLst>
                                        <p:tav tm="0">
                                          <p:val>
                                            <p:strVal val="ppt_w"/>
                                          </p:val>
                                        </p:tav>
                                        <p:tav tm="100000">
                                          <p:val>
                                            <p:fltVal val="0"/>
                                          </p:val>
                                        </p:tav>
                                      </p:tavLst>
                                    </p:anim>
                                    <p:anim calcmode="lin" valueType="num">
                                      <p:cBhvr>
                                        <p:cTn id="142" dur="500"/>
                                        <p:tgtEl>
                                          <p:spTgt spid="5"/>
                                        </p:tgtEl>
                                        <p:attrNameLst>
                                          <p:attrName>ppt_h</p:attrName>
                                        </p:attrNameLst>
                                      </p:cBhvr>
                                      <p:tavLst>
                                        <p:tav tm="0">
                                          <p:val>
                                            <p:strVal val="ppt_h"/>
                                          </p:val>
                                        </p:tav>
                                        <p:tav tm="100000">
                                          <p:val>
                                            <p:strVal val="ppt_h"/>
                                          </p:val>
                                        </p:tav>
                                      </p:tavLst>
                                    </p:anim>
                                    <p:set>
                                      <p:cBhvr>
                                        <p:cTn id="14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7"/>
                  </p:tgtEl>
                </p:cond>
              </p:nextCondLst>
            </p:seq>
          </p:childTnLst>
        </p:cTn>
      </p:par>
    </p:tnLst>
    <p:bldLst>
      <p:bldP spid="39" grpId="0"/>
      <p:bldP spid="4" grpId="0" animBg="1"/>
      <p:bldP spid="40" grpId="0" animBg="1"/>
      <p:bldP spid="41" grpId="0" animBg="1"/>
      <p:bldP spid="42" grpId="0" animBg="1"/>
      <p:bldP spid="45" grpId="0" animBg="1"/>
      <p:bldP spid="67" grpId="2" animBg="1"/>
      <p:bldP spid="67" grpId="3" animBg="1"/>
      <p:bldP spid="37" grpId="0" animBg="1"/>
      <p:bldP spid="37" grpId="1" animBg="1"/>
      <p:bldP spid="38" grpId="0" animBg="1"/>
      <p:bldP spid="3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D5728976-0A7A-4DCA-9FAF-8DD3932F3663}"/>
              </a:ext>
            </a:extLst>
          </p:cNvPr>
          <p:cNvSpPr>
            <a:spLocks noGrp="1"/>
          </p:cNvSpPr>
          <p:nvPr>
            <p:ph type="body" sz="quarter" idx="11"/>
          </p:nvPr>
        </p:nvSpPr>
        <p:spPr>
          <a:xfrm>
            <a:off x="334962" y="314325"/>
            <a:ext cx="9802266" cy="981075"/>
          </a:xfrm>
        </p:spPr>
        <p:txBody>
          <a:bodyPr>
            <a:normAutofit lnSpcReduction="10000"/>
          </a:bodyPr>
          <a:lstStyle/>
          <a:p>
            <a:r>
              <a:rPr lang="en-AU" dirty="0"/>
              <a:t>Interpreting Part </a:t>
            </a:r>
            <a:r>
              <a:rPr lang="en-AU" dirty="0" smtClean="0"/>
              <a:t>9 Fire safety in the </a:t>
            </a:r>
            <a:br>
              <a:rPr lang="en-AU" dirty="0" smtClean="0"/>
            </a:br>
            <a:r>
              <a:rPr lang="en-AU" dirty="0" smtClean="0"/>
              <a:t>Housing Provisions</a:t>
            </a:r>
            <a:endParaRPr lang="en-AU" dirty="0"/>
          </a:p>
        </p:txBody>
      </p:sp>
      <p:cxnSp>
        <p:nvCxnSpPr>
          <p:cNvPr id="22" name="Dividing Line">
            <a:extLst>
              <a:ext uri="{FF2B5EF4-FFF2-40B4-BE49-F238E27FC236}">
                <a16:creationId xmlns="" xmlns:a16="http://schemas.microsoft.com/office/drawing/2014/main" id="{3D5F78F4-2402-47A0-840B-C41AAF0A538F}"/>
              </a:ext>
            </a:extLst>
          </p:cNvPr>
          <p:cNvCxnSpPr>
            <a:cxnSpLocks/>
          </p:cNvCxnSpPr>
          <p:nvPr/>
        </p:nvCxnSpPr>
        <p:spPr>
          <a:xfrm>
            <a:off x="3588327" y="2035383"/>
            <a:ext cx="0" cy="4604032"/>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8" name="Button 1" descr="Question 2 button">
            <a:extLst>
              <a:ext uri="{FF2B5EF4-FFF2-40B4-BE49-F238E27FC236}">
                <a16:creationId xmlns="" xmlns:a16="http://schemas.microsoft.com/office/drawing/2014/main" id="{8F31F86D-F0BB-4B5F-9B82-439DEAA2F63A}"/>
              </a:ext>
            </a:extLst>
          </p:cNvPr>
          <p:cNvSpPr/>
          <p:nvPr/>
        </p:nvSpPr>
        <p:spPr>
          <a:xfrm>
            <a:off x="376524" y="2143085"/>
            <a:ext cx="2798476"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Question </a:t>
            </a:r>
            <a:r>
              <a:rPr lang="en-AU" b="1" dirty="0" smtClean="0">
                <a:solidFill>
                  <a:schemeClr val="bg1"/>
                </a:solidFill>
              </a:rPr>
              <a:t>1</a:t>
            </a:r>
            <a:endParaRPr lang="en-AU" b="1" dirty="0">
              <a:solidFill>
                <a:schemeClr val="bg1"/>
              </a:solidFill>
            </a:endParaRPr>
          </a:p>
        </p:txBody>
      </p:sp>
      <p:sp>
        <p:nvSpPr>
          <p:cNvPr id="17" name="Button 2" descr="Question 3 button">
            <a:extLst>
              <a:ext uri="{FF2B5EF4-FFF2-40B4-BE49-F238E27FC236}">
                <a16:creationId xmlns="" xmlns:a16="http://schemas.microsoft.com/office/drawing/2014/main" id="{C07DCAFD-6709-4693-A880-D9A088331945}"/>
              </a:ext>
            </a:extLst>
          </p:cNvPr>
          <p:cNvSpPr/>
          <p:nvPr/>
        </p:nvSpPr>
        <p:spPr>
          <a:xfrm>
            <a:off x="376524" y="3429000"/>
            <a:ext cx="2798476"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Question </a:t>
            </a:r>
            <a:r>
              <a:rPr lang="en-AU" b="1" dirty="0" smtClean="0">
                <a:solidFill>
                  <a:schemeClr val="bg1"/>
                </a:solidFill>
              </a:rPr>
              <a:t>2</a:t>
            </a:r>
            <a:endParaRPr lang="en-AU" b="1" dirty="0">
              <a:solidFill>
                <a:schemeClr val="bg1"/>
              </a:solidFill>
            </a:endParaRPr>
          </a:p>
        </p:txBody>
      </p:sp>
      <p:sp>
        <p:nvSpPr>
          <p:cNvPr id="19" name="Button 3" descr="Question 4 button">
            <a:extLst>
              <a:ext uri="{FF2B5EF4-FFF2-40B4-BE49-F238E27FC236}">
                <a16:creationId xmlns="" xmlns:a16="http://schemas.microsoft.com/office/drawing/2014/main" id="{F7E31B9B-CEBD-4E37-83DC-A6DD98E1DD80}"/>
              </a:ext>
            </a:extLst>
          </p:cNvPr>
          <p:cNvSpPr/>
          <p:nvPr/>
        </p:nvSpPr>
        <p:spPr>
          <a:xfrm>
            <a:off x="376524" y="4637483"/>
            <a:ext cx="2798476"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Question </a:t>
            </a:r>
            <a:r>
              <a:rPr lang="en-AU" b="1" dirty="0" smtClean="0">
                <a:solidFill>
                  <a:schemeClr val="bg1"/>
                </a:solidFill>
              </a:rPr>
              <a:t>3</a:t>
            </a:r>
            <a:endParaRPr lang="en-AU" b="1" dirty="0">
              <a:solidFill>
                <a:schemeClr val="bg1"/>
              </a:solidFill>
            </a:endParaRPr>
          </a:p>
        </p:txBody>
      </p:sp>
      <p:sp>
        <p:nvSpPr>
          <p:cNvPr id="41" name="Button 4" descr="Question 5 button">
            <a:extLst>
              <a:ext uri="{FF2B5EF4-FFF2-40B4-BE49-F238E27FC236}">
                <a16:creationId xmlns="" xmlns:a16="http://schemas.microsoft.com/office/drawing/2014/main" id="{6A04EF56-640C-4F7A-8A35-AB8220BD704A}"/>
              </a:ext>
            </a:extLst>
          </p:cNvPr>
          <p:cNvSpPr/>
          <p:nvPr/>
        </p:nvSpPr>
        <p:spPr>
          <a:xfrm>
            <a:off x="376524" y="5845967"/>
            <a:ext cx="2798476"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solidFill>
              </a:rPr>
              <a:t>Question </a:t>
            </a:r>
            <a:r>
              <a:rPr lang="en-AU" b="1" dirty="0" smtClean="0">
                <a:solidFill>
                  <a:schemeClr val="bg1"/>
                </a:solidFill>
              </a:rPr>
              <a:t>4</a:t>
            </a:r>
            <a:endParaRPr lang="en-AU" b="1" dirty="0">
              <a:solidFill>
                <a:schemeClr val="bg1"/>
              </a:solidFill>
            </a:endParaRPr>
          </a:p>
        </p:txBody>
      </p:sp>
      <p:sp>
        <p:nvSpPr>
          <p:cNvPr id="16" name="Question 1">
            <a:extLst>
              <a:ext uri="{FF2B5EF4-FFF2-40B4-BE49-F238E27FC236}">
                <a16:creationId xmlns="" xmlns:a16="http://schemas.microsoft.com/office/drawing/2014/main" id="{681B8707-9536-4BF0-AE7D-99A4B3A17AB9}"/>
              </a:ext>
            </a:extLst>
          </p:cNvPr>
          <p:cNvSpPr txBox="1"/>
          <p:nvPr/>
        </p:nvSpPr>
        <p:spPr>
          <a:xfrm>
            <a:off x="3950855" y="1896920"/>
            <a:ext cx="7920000" cy="1374735"/>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tab pos="360363" algn="l"/>
              </a:tabLst>
              <a:defRPr/>
            </a:pPr>
            <a:r>
              <a:rPr lang="en-AU" sz="2000" b="1" dirty="0">
                <a:solidFill>
                  <a:schemeClr val="accent3"/>
                </a:solidFill>
              </a:rPr>
              <a:t>Question </a:t>
            </a:r>
            <a:r>
              <a:rPr lang="en-AU" sz="2000" b="1" dirty="0" smtClean="0">
                <a:solidFill>
                  <a:schemeClr val="accent3"/>
                </a:solidFill>
              </a:rPr>
              <a:t>1</a:t>
            </a:r>
            <a:endParaRPr lang="en-AU" sz="2000" b="1" dirty="0">
              <a:solidFill>
                <a:schemeClr val="accent3"/>
              </a:solidFill>
            </a:endParaRPr>
          </a:p>
          <a:p>
            <a:pPr marR="0" lvl="0" algn="l" defTabSz="914400" rtl="0" eaLnBrk="1" fontAlgn="auto" latinLnBrk="0" hangingPunct="1">
              <a:lnSpc>
                <a:spcPct val="100000"/>
              </a:lnSpc>
              <a:spcBef>
                <a:spcPts val="200"/>
              </a:spcBef>
              <a:spcAft>
                <a:spcPts val="200"/>
              </a:spcAft>
              <a:buClrTx/>
              <a:buSzTx/>
              <a:tabLst>
                <a:tab pos="360363" algn="l"/>
              </a:tabLst>
              <a:defRPr/>
            </a:pPr>
            <a:r>
              <a:rPr lang="en-AU" sz="2000" dirty="0"/>
              <a:t>According to Part </a:t>
            </a:r>
            <a:r>
              <a:rPr lang="en-AU" sz="2000" dirty="0" smtClean="0"/>
              <a:t>9.2 of the Housing Provisions, </a:t>
            </a:r>
            <a:r>
              <a:rPr lang="en-AU" sz="2000" dirty="0"/>
              <a:t>what distances are relevant when you are trying to determine whether an external wall of a Class 1 building requires fire-resisting construction? </a:t>
            </a:r>
          </a:p>
        </p:txBody>
      </p:sp>
      <p:sp>
        <p:nvSpPr>
          <p:cNvPr id="40" name="Question 2">
            <a:extLst>
              <a:ext uri="{FF2B5EF4-FFF2-40B4-BE49-F238E27FC236}">
                <a16:creationId xmlns="" xmlns:a16="http://schemas.microsoft.com/office/drawing/2014/main" id="{6A73086C-B75B-458B-B7D6-0B05CC15B635}"/>
              </a:ext>
            </a:extLst>
          </p:cNvPr>
          <p:cNvSpPr txBox="1"/>
          <p:nvPr/>
        </p:nvSpPr>
        <p:spPr>
          <a:xfrm>
            <a:off x="3950855" y="1896920"/>
            <a:ext cx="7920000" cy="1374735"/>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000" b="1" dirty="0">
                <a:solidFill>
                  <a:schemeClr val="accent3"/>
                </a:solidFill>
              </a:rPr>
              <a:t>Question </a:t>
            </a:r>
            <a:r>
              <a:rPr lang="en-AU" sz="2000" b="1" dirty="0" smtClean="0">
                <a:solidFill>
                  <a:schemeClr val="accent3"/>
                </a:solidFill>
              </a:rPr>
              <a:t>2</a:t>
            </a:r>
            <a:endParaRPr lang="en-AU" sz="2000" dirty="0"/>
          </a:p>
          <a:p>
            <a:pPr lvl="0">
              <a:spcBef>
                <a:spcPts val="200"/>
              </a:spcBef>
              <a:spcAft>
                <a:spcPts val="200"/>
              </a:spcAft>
              <a:defRPr/>
            </a:pPr>
            <a:r>
              <a:rPr lang="en-AU" sz="2000" dirty="0"/>
              <a:t>According to Part </a:t>
            </a:r>
            <a:r>
              <a:rPr lang="en-AU" sz="2000" dirty="0" smtClean="0"/>
              <a:t>9.2 of the Housing Provisions, </a:t>
            </a:r>
            <a:r>
              <a:rPr lang="en-AU" sz="2000" dirty="0"/>
              <a:t>what options do you have for the materials used in an external wall that must have a </a:t>
            </a:r>
            <a:r>
              <a:rPr lang="en-AU" sz="2000" dirty="0" smtClean="0"/>
              <a:t/>
            </a:r>
            <a:br>
              <a:rPr lang="en-AU" sz="2000" dirty="0" smtClean="0"/>
            </a:br>
            <a:r>
              <a:rPr lang="en-AU" sz="2000" dirty="0" smtClean="0"/>
              <a:t>fire-resisting </a:t>
            </a:r>
            <a:r>
              <a:rPr lang="en-AU" sz="2000" dirty="0"/>
              <a:t>construction? </a:t>
            </a:r>
          </a:p>
        </p:txBody>
      </p:sp>
      <p:sp>
        <p:nvSpPr>
          <p:cNvPr id="85" name="Question 3">
            <a:extLst>
              <a:ext uri="{FF2B5EF4-FFF2-40B4-BE49-F238E27FC236}">
                <a16:creationId xmlns="" xmlns:a16="http://schemas.microsoft.com/office/drawing/2014/main" id="{BA489ED2-4087-4315-A303-D2FB6A35971D}"/>
              </a:ext>
            </a:extLst>
          </p:cNvPr>
          <p:cNvSpPr txBox="1"/>
          <p:nvPr/>
        </p:nvSpPr>
        <p:spPr>
          <a:xfrm>
            <a:off x="3949702" y="1896920"/>
            <a:ext cx="7920000" cy="1374735"/>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000" b="1" dirty="0">
                <a:solidFill>
                  <a:schemeClr val="accent3"/>
                </a:solidFill>
              </a:rPr>
              <a:t>Question 3</a:t>
            </a:r>
            <a:endParaRPr lang="en-AU" sz="2000" dirty="0"/>
          </a:p>
          <a:p>
            <a:pPr lvl="0">
              <a:spcBef>
                <a:spcPts val="200"/>
              </a:spcBef>
              <a:spcAft>
                <a:spcPts val="200"/>
              </a:spcAft>
              <a:defRPr/>
            </a:pPr>
            <a:r>
              <a:rPr lang="en-AU" sz="2000" dirty="0"/>
              <a:t>According to Part </a:t>
            </a:r>
            <a:r>
              <a:rPr lang="en-AU" sz="2000" dirty="0" smtClean="0"/>
              <a:t>9.3 of the Housing Provisions, </a:t>
            </a:r>
            <a:r>
              <a:rPr lang="en-AU" sz="2000" dirty="0"/>
              <a:t>what requirements apply to combustible roof lights that are installed in a roof or part of a roof that is required to have a non-combustible covering?</a:t>
            </a:r>
          </a:p>
        </p:txBody>
      </p:sp>
      <p:sp>
        <p:nvSpPr>
          <p:cNvPr id="91" name="Question 4">
            <a:extLst>
              <a:ext uri="{FF2B5EF4-FFF2-40B4-BE49-F238E27FC236}">
                <a16:creationId xmlns="" xmlns:a16="http://schemas.microsoft.com/office/drawing/2014/main" id="{CD8861B5-7C9A-4146-9D83-58455A12127A}"/>
              </a:ext>
            </a:extLst>
          </p:cNvPr>
          <p:cNvSpPr txBox="1"/>
          <p:nvPr/>
        </p:nvSpPr>
        <p:spPr>
          <a:xfrm>
            <a:off x="3949702" y="1895823"/>
            <a:ext cx="7920000" cy="1374735"/>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000" b="1" dirty="0">
                <a:solidFill>
                  <a:schemeClr val="accent3"/>
                </a:solidFill>
              </a:rPr>
              <a:t>Question </a:t>
            </a:r>
            <a:r>
              <a:rPr lang="en-AU" sz="2000" b="1" dirty="0" smtClean="0">
                <a:solidFill>
                  <a:schemeClr val="accent3"/>
                </a:solidFill>
              </a:rPr>
              <a:t>4</a:t>
            </a:r>
            <a:endParaRPr lang="en-AU" sz="2000" dirty="0"/>
          </a:p>
          <a:p>
            <a:pPr lvl="0">
              <a:spcBef>
                <a:spcPts val="200"/>
              </a:spcBef>
              <a:spcAft>
                <a:spcPts val="200"/>
              </a:spcAft>
              <a:defRPr/>
            </a:pPr>
            <a:r>
              <a:rPr lang="en-AU" sz="2000" dirty="0"/>
              <a:t>According to Part </a:t>
            </a:r>
            <a:r>
              <a:rPr lang="en-AU" sz="2000" dirty="0" smtClean="0"/>
              <a:t>9.5 of the Housing Provisions, </a:t>
            </a:r>
            <a:r>
              <a:rPr lang="en-AU" sz="2000" dirty="0"/>
              <a:t>what Australian Standards apply to smoke alarms installed in Class 1 and Class 10 buildings, in different circumstances?</a:t>
            </a:r>
          </a:p>
        </p:txBody>
      </p:sp>
      <p:sp>
        <p:nvSpPr>
          <p:cNvPr id="5" name="Answer 1">
            <a:extLst>
              <a:ext uri="{FF2B5EF4-FFF2-40B4-BE49-F238E27FC236}">
                <a16:creationId xmlns="" xmlns:a16="http://schemas.microsoft.com/office/drawing/2014/main" id="{DC741717-180C-48A1-9BE6-59344A186DE8}"/>
              </a:ext>
            </a:extLst>
          </p:cNvPr>
          <p:cNvSpPr txBox="1">
            <a:spLocks/>
          </p:cNvSpPr>
          <p:nvPr/>
        </p:nvSpPr>
        <p:spPr>
          <a:xfrm>
            <a:off x="3950855" y="3469376"/>
            <a:ext cx="7920000" cy="3226064"/>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baseline="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2000" dirty="0"/>
              <a:t>Part </a:t>
            </a:r>
            <a:r>
              <a:rPr lang="en-AU" sz="2000" dirty="0" smtClean="0"/>
              <a:t>9.2.1 </a:t>
            </a:r>
            <a:r>
              <a:rPr lang="en-AU" sz="2000" dirty="0"/>
              <a:t>External walls of Class 1 buildings</a:t>
            </a:r>
          </a:p>
          <a:p>
            <a:pPr marL="171450" lvl="0" indent="-171450">
              <a:buFont typeface="Arial" panose="020B0604020202020204" pitchFamily="34" charset="0"/>
              <a:buChar char="•"/>
              <a:defRPr/>
            </a:pPr>
            <a:r>
              <a:rPr lang="en-AU" sz="2000" dirty="0"/>
              <a:t>Must comply with the provisions of Part </a:t>
            </a:r>
            <a:r>
              <a:rPr lang="en-AU" sz="2000" dirty="0" smtClean="0"/>
              <a:t>9.2.3 (Fire-resisting </a:t>
            </a:r>
            <a:r>
              <a:rPr lang="en-AU" sz="2000" dirty="0"/>
              <a:t>construction) if the wall </a:t>
            </a:r>
            <a:r>
              <a:rPr lang="en-AU" sz="2000" dirty="0" smtClean="0"/>
              <a:t>is less than:</a:t>
            </a:r>
            <a:endParaRPr lang="en-AU" sz="2000" dirty="0"/>
          </a:p>
          <a:p>
            <a:pPr marL="628650" lvl="1" indent="-171450">
              <a:defRPr/>
            </a:pPr>
            <a:r>
              <a:rPr lang="en-AU" sz="2000" dirty="0"/>
              <a:t>(a) 900 mm from an allotment boundary, other than the boundary adjoining a road or other public space, or</a:t>
            </a:r>
          </a:p>
          <a:p>
            <a:pPr marL="628650" lvl="1" indent="-171450">
              <a:defRPr/>
            </a:pPr>
            <a:r>
              <a:rPr lang="en-AU" sz="2000" dirty="0"/>
              <a:t>(b) 1.8 m from another building on the same allotment other than a Class 10 building associated with the Class 1 building or a detached part of the same Class 1 building</a:t>
            </a:r>
          </a:p>
        </p:txBody>
      </p:sp>
      <p:sp>
        <p:nvSpPr>
          <p:cNvPr id="6" name="Answer 2">
            <a:extLst>
              <a:ext uri="{FF2B5EF4-FFF2-40B4-BE49-F238E27FC236}">
                <a16:creationId xmlns="" xmlns:a16="http://schemas.microsoft.com/office/drawing/2014/main" id="{CFBF3111-FA5D-4EFF-B6FD-DCCD0FB44ECA}"/>
              </a:ext>
            </a:extLst>
          </p:cNvPr>
          <p:cNvSpPr txBox="1">
            <a:spLocks/>
          </p:cNvSpPr>
          <p:nvPr/>
        </p:nvSpPr>
        <p:spPr>
          <a:xfrm>
            <a:off x="3950854" y="3872465"/>
            <a:ext cx="7920000" cy="2694796"/>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2000" dirty="0"/>
              <a:t>Part </a:t>
            </a:r>
            <a:r>
              <a:rPr lang="en-AU" sz="2000" dirty="0" smtClean="0"/>
              <a:t>9.2.3 </a:t>
            </a:r>
            <a:r>
              <a:rPr lang="en-AU" sz="2000" dirty="0"/>
              <a:t>Construction of external walls, Clause </a:t>
            </a:r>
            <a:r>
              <a:rPr lang="en-AU" sz="2000" dirty="0" smtClean="0"/>
              <a:t>(2)</a:t>
            </a:r>
            <a:endParaRPr lang="en-AU" sz="2000" dirty="0"/>
          </a:p>
          <a:p>
            <a:pPr marL="171450" lvl="0" indent="-171450">
              <a:buFont typeface="Arial" panose="020B0604020202020204" pitchFamily="34" charset="0"/>
              <a:buChar char="•"/>
              <a:defRPr/>
            </a:pPr>
            <a:r>
              <a:rPr lang="en-AU" sz="2000" dirty="0"/>
              <a:t>An external wall that must be fire-resisting can be of:</a:t>
            </a:r>
          </a:p>
          <a:p>
            <a:pPr marL="628650" lvl="1" indent="-171450">
              <a:defRPr/>
            </a:pPr>
            <a:r>
              <a:rPr lang="en-AU" sz="2000" dirty="0"/>
              <a:t>Materials with an FRL of not less than 60/60/60 when tested from the outside, OR</a:t>
            </a:r>
          </a:p>
          <a:p>
            <a:pPr marL="628650" lvl="1" indent="-171450">
              <a:defRPr/>
            </a:pPr>
            <a:r>
              <a:rPr lang="en-AU" sz="2000" dirty="0"/>
              <a:t>Masonry-veneer construction in which the external masonry veneer is not less than 90 mm thick, OR</a:t>
            </a:r>
          </a:p>
          <a:p>
            <a:pPr marL="628650" lvl="1" indent="-171450">
              <a:defRPr/>
            </a:pPr>
            <a:r>
              <a:rPr lang="en-AU" sz="2000" dirty="0"/>
              <a:t>Masonry construction not less than 90 mm </a:t>
            </a:r>
            <a:r>
              <a:rPr lang="en-AU" sz="2000" dirty="0" smtClean="0"/>
              <a:t>thick.</a:t>
            </a:r>
            <a:endParaRPr lang="en-AU" sz="2000" dirty="0"/>
          </a:p>
        </p:txBody>
      </p:sp>
      <p:sp>
        <p:nvSpPr>
          <p:cNvPr id="86" name="Answer 3">
            <a:extLst>
              <a:ext uri="{FF2B5EF4-FFF2-40B4-BE49-F238E27FC236}">
                <a16:creationId xmlns="" xmlns:a16="http://schemas.microsoft.com/office/drawing/2014/main" id="{3C7A3B59-17F3-4279-909F-3280A1F853CB}"/>
              </a:ext>
            </a:extLst>
          </p:cNvPr>
          <p:cNvSpPr txBox="1">
            <a:spLocks/>
          </p:cNvSpPr>
          <p:nvPr/>
        </p:nvSpPr>
        <p:spPr>
          <a:xfrm>
            <a:off x="3949702" y="3992880"/>
            <a:ext cx="7910797" cy="2577313"/>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2000" dirty="0"/>
              <a:t>Part </a:t>
            </a:r>
            <a:r>
              <a:rPr lang="en-AU" sz="2000" dirty="0" smtClean="0"/>
              <a:t>9.3.3 </a:t>
            </a:r>
            <a:r>
              <a:rPr lang="en-AU" sz="2000" dirty="0"/>
              <a:t>Roof lights</a:t>
            </a:r>
          </a:p>
          <a:p>
            <a:pPr marL="171450" lvl="0" indent="-171450">
              <a:buFont typeface="Arial" panose="020B0604020202020204" pitchFamily="34" charset="0"/>
              <a:buChar char="•"/>
              <a:defRPr/>
            </a:pPr>
            <a:r>
              <a:rPr lang="en-AU" sz="2000" dirty="0"/>
              <a:t>The roof lights must:</a:t>
            </a:r>
          </a:p>
          <a:p>
            <a:pPr marL="628650" lvl="1" indent="-171450">
              <a:defRPr/>
            </a:pPr>
            <a:r>
              <a:rPr lang="en-AU" sz="2000" dirty="0"/>
              <a:t>Have an aggregate area not more than 20% of the roof or part of the roof, and</a:t>
            </a:r>
          </a:p>
          <a:p>
            <a:pPr marL="628650" lvl="1" indent="-171450">
              <a:defRPr/>
            </a:pPr>
            <a:r>
              <a:rPr lang="en-AU" sz="2000" dirty="0"/>
              <a:t>Be not less than 900 mm from the vertical projection of a separating wall extending to the underside of the roof covering </a:t>
            </a:r>
          </a:p>
        </p:txBody>
      </p:sp>
      <p:sp>
        <p:nvSpPr>
          <p:cNvPr id="87" name="Answer 4">
            <a:extLst>
              <a:ext uri="{FF2B5EF4-FFF2-40B4-BE49-F238E27FC236}">
                <a16:creationId xmlns="" xmlns:a16="http://schemas.microsoft.com/office/drawing/2014/main" id="{5B0BEC95-4D3B-4346-A025-EB03F045468E}"/>
              </a:ext>
            </a:extLst>
          </p:cNvPr>
          <p:cNvSpPr txBox="1">
            <a:spLocks/>
          </p:cNvSpPr>
          <p:nvPr/>
        </p:nvSpPr>
        <p:spPr>
          <a:xfrm>
            <a:off x="3949702" y="3429000"/>
            <a:ext cx="7920000" cy="3149845"/>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2000" dirty="0"/>
              <a:t>Part </a:t>
            </a:r>
            <a:r>
              <a:rPr lang="en-AU" sz="2000" dirty="0" smtClean="0"/>
              <a:t>9.5.1 </a:t>
            </a:r>
            <a:r>
              <a:rPr lang="en-AU" sz="2000" dirty="0"/>
              <a:t>Smoke alarm requirements</a:t>
            </a:r>
          </a:p>
          <a:p>
            <a:pPr marL="171450" lvl="0" indent="-171450">
              <a:buFont typeface="Arial" panose="020B0604020202020204" pitchFamily="34" charset="0"/>
              <a:buChar char="•"/>
              <a:defRPr/>
            </a:pPr>
            <a:r>
              <a:rPr lang="en-AU" sz="2000" dirty="0"/>
              <a:t>Smoke alarms must comply with:</a:t>
            </a:r>
          </a:p>
          <a:p>
            <a:pPr marL="628650" lvl="1" indent="-171450">
              <a:defRPr/>
            </a:pPr>
            <a:r>
              <a:rPr lang="en-AU" sz="1800" i="1" dirty="0"/>
              <a:t>AS 3786 Smoke alarms using scattered light, transmitted light or ionization</a:t>
            </a:r>
            <a:r>
              <a:rPr lang="en-AU" sz="1800" dirty="0"/>
              <a:t>, OR</a:t>
            </a:r>
          </a:p>
          <a:p>
            <a:pPr marL="628650" lvl="1" indent="-171450">
              <a:defRPr/>
            </a:pPr>
            <a:r>
              <a:rPr lang="en-AU" sz="1800" i="1" dirty="0"/>
              <a:t>AS 1670.1 Fire detection, warning, control and intercom systems – System design, installation and commissioning – Fire</a:t>
            </a:r>
            <a:r>
              <a:rPr lang="en-AU" sz="1800" dirty="0"/>
              <a:t>, when the smoke alarm is installed in a private garage where the use of the area is likely to result in spurious signals (provided that smoke alarms that comply with AS 3786 are installed elsewhere in the Class 1 building)</a:t>
            </a:r>
          </a:p>
        </p:txBody>
      </p:sp>
      <p:pic>
        <p:nvPicPr>
          <p:cNvPr id="20" name="Vol Two Logo">
            <a:extLst>
              <a:ext uri="{FF2B5EF4-FFF2-40B4-BE49-F238E27FC236}">
                <a16:creationId xmlns="" xmlns:a16="http://schemas.microsoft.com/office/drawing/2014/main" id="{C86FB943-93B3-4984-906E-236C96207E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3600" cy="1623600"/>
          </a:xfrm>
          <a:prstGeom prst="rect">
            <a:avLst/>
          </a:prstGeom>
        </p:spPr>
      </p:pic>
    </p:spTree>
    <p:custDataLst>
      <p:tags r:id="rId1"/>
    </p:custDataLst>
    <p:extLst>
      <p:ext uri="{BB962C8B-B14F-4D97-AF65-F5344CB8AC3E}">
        <p14:creationId xmlns:p14="http://schemas.microsoft.com/office/powerpoint/2010/main" val="9185304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9" presetClass="exit" presetSubtype="0" fill="hold" grpId="1" nodeType="withEffect">
                                  <p:stCondLst>
                                    <p:cond delay="0"/>
                                  </p:stCondLst>
                                  <p:childTnLst>
                                    <p:animEffect transition="out" filter="dissolv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p:stCondLst>
                        <p:cond delay="0"/>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dissolve">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40"/>
                                        </p:tgtEl>
                                      </p:cBhvr>
                                    </p:animEffect>
                                    <p:set>
                                      <p:cBhvr>
                                        <p:cTn id="36" dur="1" fill="hold">
                                          <p:stCondLst>
                                            <p:cond delay="499"/>
                                          </p:stCondLst>
                                        </p:cTn>
                                        <p:tgtEl>
                                          <p:spTgt spid="40"/>
                                        </p:tgtEl>
                                        <p:attrNameLst>
                                          <p:attrName>style.visibility</p:attrName>
                                        </p:attrNameLst>
                                      </p:cBhvr>
                                      <p:to>
                                        <p:strVal val="hidden"/>
                                      </p:to>
                                    </p:set>
                                  </p:childTnLst>
                                </p:cTn>
                              </p:par>
                              <p:par>
                                <p:cTn id="37" presetID="9" presetClass="exit" presetSubtype="0" fill="hold" grpId="1" nodeType="withEffect">
                                  <p:stCondLst>
                                    <p:cond delay="0"/>
                                  </p:stCondLst>
                                  <p:childTnLst>
                                    <p:animEffect transition="out" filter="dissolv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dissolve">
                                      <p:cBhvr>
                                        <p:cTn id="45" dur="500"/>
                                        <p:tgtEl>
                                          <p:spTgt spid="85"/>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86"/>
                                        </p:tgtEl>
                                        <p:attrNameLst>
                                          <p:attrName>style.visibility</p:attrName>
                                        </p:attrNameLst>
                                      </p:cBhvr>
                                      <p:to>
                                        <p:strVal val="visible"/>
                                      </p:to>
                                    </p:set>
                                    <p:animEffect transition="in" filter="dissolve">
                                      <p:cBhvr>
                                        <p:cTn id="50" dur="500"/>
                                        <p:tgtEl>
                                          <p:spTgt spid="86"/>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xit" presetSubtype="0" fill="hold" grpId="1" nodeType="clickEffect">
                                  <p:stCondLst>
                                    <p:cond delay="0"/>
                                  </p:stCondLst>
                                  <p:childTnLst>
                                    <p:animEffect transition="out" filter="dissolve">
                                      <p:cBhvr>
                                        <p:cTn id="54" dur="500"/>
                                        <p:tgtEl>
                                          <p:spTgt spid="85"/>
                                        </p:tgtEl>
                                      </p:cBhvr>
                                    </p:animEffect>
                                    <p:set>
                                      <p:cBhvr>
                                        <p:cTn id="55" dur="1" fill="hold">
                                          <p:stCondLst>
                                            <p:cond delay="499"/>
                                          </p:stCondLst>
                                        </p:cTn>
                                        <p:tgtEl>
                                          <p:spTgt spid="85"/>
                                        </p:tgtEl>
                                        <p:attrNameLst>
                                          <p:attrName>style.visibility</p:attrName>
                                        </p:attrNameLst>
                                      </p:cBhvr>
                                      <p:to>
                                        <p:strVal val="hidden"/>
                                      </p:to>
                                    </p:set>
                                  </p:childTnLst>
                                </p:cTn>
                              </p:par>
                              <p:par>
                                <p:cTn id="56" presetID="9" presetClass="exit" presetSubtype="0" fill="hold" grpId="1" nodeType="withEffect">
                                  <p:stCondLst>
                                    <p:cond delay="0"/>
                                  </p:stCondLst>
                                  <p:childTnLst>
                                    <p:animEffect transition="out" filter="dissolve">
                                      <p:cBhvr>
                                        <p:cTn id="57" dur="500"/>
                                        <p:tgtEl>
                                          <p:spTgt spid="86"/>
                                        </p:tgtEl>
                                      </p:cBhvr>
                                    </p:animEffect>
                                    <p:set>
                                      <p:cBhvr>
                                        <p:cTn id="58"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9" restart="whenNotActive" fill="hold" evtFilter="cancelBubble" nodeType="interactiveSeq">
                <p:stCondLst>
                  <p:cond evt="onClick" delay="0">
                    <p:tgtEl>
                      <p:spTgt spid="41"/>
                    </p:tgtEl>
                  </p:cond>
                </p:stCondLst>
                <p:endSync evt="end" delay="0">
                  <p:rtn val="all"/>
                </p:endSync>
                <p:childTnLst>
                  <p:par>
                    <p:cTn id="60" fill="hold">
                      <p:stCondLst>
                        <p:cond delay="0"/>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91"/>
                                        </p:tgtEl>
                                        <p:attrNameLst>
                                          <p:attrName>style.visibility</p:attrName>
                                        </p:attrNameLst>
                                      </p:cBhvr>
                                      <p:to>
                                        <p:strVal val="visible"/>
                                      </p:to>
                                    </p:set>
                                    <p:animEffect transition="in" filter="dissolve">
                                      <p:cBhvr>
                                        <p:cTn id="64" dur="500"/>
                                        <p:tgtEl>
                                          <p:spTgt spid="91"/>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87"/>
                                        </p:tgtEl>
                                        <p:attrNameLst>
                                          <p:attrName>style.visibility</p:attrName>
                                        </p:attrNameLst>
                                      </p:cBhvr>
                                      <p:to>
                                        <p:strVal val="visible"/>
                                      </p:to>
                                    </p:set>
                                    <p:animEffect transition="in" filter="dissolve">
                                      <p:cBhvr>
                                        <p:cTn id="69" dur="500"/>
                                        <p:tgtEl>
                                          <p:spTgt spid="87"/>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xit" presetSubtype="0" fill="hold" grpId="1" nodeType="clickEffect">
                                  <p:stCondLst>
                                    <p:cond delay="0"/>
                                  </p:stCondLst>
                                  <p:childTnLst>
                                    <p:animEffect transition="out" filter="dissolve">
                                      <p:cBhvr>
                                        <p:cTn id="73" dur="500"/>
                                        <p:tgtEl>
                                          <p:spTgt spid="91"/>
                                        </p:tgtEl>
                                      </p:cBhvr>
                                    </p:animEffect>
                                    <p:set>
                                      <p:cBhvr>
                                        <p:cTn id="74" dur="1" fill="hold">
                                          <p:stCondLst>
                                            <p:cond delay="499"/>
                                          </p:stCondLst>
                                        </p:cTn>
                                        <p:tgtEl>
                                          <p:spTgt spid="91"/>
                                        </p:tgtEl>
                                        <p:attrNameLst>
                                          <p:attrName>style.visibility</p:attrName>
                                        </p:attrNameLst>
                                      </p:cBhvr>
                                      <p:to>
                                        <p:strVal val="hidden"/>
                                      </p:to>
                                    </p:set>
                                  </p:childTnLst>
                                </p:cTn>
                              </p:par>
                              <p:par>
                                <p:cTn id="75" presetID="9" presetClass="exit" presetSubtype="0" fill="hold" grpId="1" nodeType="withEffect">
                                  <p:stCondLst>
                                    <p:cond delay="0"/>
                                  </p:stCondLst>
                                  <p:childTnLst>
                                    <p:animEffect transition="out" filter="dissolve">
                                      <p:cBhvr>
                                        <p:cTn id="76" dur="500"/>
                                        <p:tgtEl>
                                          <p:spTgt spid="87"/>
                                        </p:tgtEl>
                                      </p:cBhvr>
                                    </p:animEffect>
                                    <p:set>
                                      <p:cBhvr>
                                        <p:cTn id="77"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16" grpId="0" animBg="1"/>
      <p:bldP spid="16" grpId="1" animBg="1"/>
      <p:bldP spid="40" grpId="0" animBg="1"/>
      <p:bldP spid="40" grpId="1" animBg="1"/>
      <p:bldP spid="85" grpId="0" animBg="1"/>
      <p:bldP spid="85" grpId="1" animBg="1"/>
      <p:bldP spid="91" grpId="0" animBg="1"/>
      <p:bldP spid="91" grpId="1" animBg="1"/>
      <p:bldP spid="5" grpId="0" animBg="1">
        <p:tmplLst>
          <p:tmpl>
            <p:tnLst>
              <p:par>
                <p:cTn presetID="9"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P spid="5" grpId="1" animBg="1">
        <p:tmplLst>
          <p:tmpl>
            <p:tnLst>
              <p:par>
                <p:cTn presetID="9" presetClass="exit" presetSubtype="0" fill="hold" nodeType="clickEffect">
                  <p:stCondLst>
                    <p:cond delay="0"/>
                  </p:stCondLst>
                  <p:childTnLst>
                    <p:animEffect transition="out" filter="dissolve">
                      <p:cBhvr>
                        <p:cTn dur="500"/>
                        <p:tgtEl>
                          <p:spTgt spid="5"/>
                        </p:tgtEl>
                      </p:cBhvr>
                    </p:animEffect>
                    <p:set>
                      <p:cBhvr>
                        <p:cTn dur="1" fill="hold">
                          <p:stCondLst>
                            <p:cond delay="499"/>
                          </p:stCondLst>
                        </p:cTn>
                        <p:tgtEl>
                          <p:spTgt spid="5"/>
                        </p:tgtEl>
                        <p:attrNameLst>
                          <p:attrName>style.visibility</p:attrName>
                        </p:attrNameLst>
                      </p:cBhvr>
                      <p:to>
                        <p:strVal val="hidden"/>
                      </p:to>
                    </p:set>
                  </p:childTnLst>
                </p:cTn>
              </p:par>
            </p:tnLst>
          </p:tmpl>
        </p:tmplLst>
      </p:bldP>
      <p:bldP spid="6" grpId="0" animBg="1">
        <p:tmplLst>
          <p:tmpl>
            <p:tnLst>
              <p:par>
                <p:cTn presetID="9"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dissolve">
                      <p:cBhvr>
                        <p:cTn dur="500"/>
                        <p:tgtEl>
                          <p:spTgt spid="6"/>
                        </p:tgtEl>
                      </p:cBhvr>
                    </p:animEffect>
                  </p:childTnLst>
                </p:cTn>
              </p:par>
            </p:tnLst>
          </p:tmpl>
        </p:tmplLst>
      </p:bldP>
      <p:bldP spid="6" grpId="1" animBg="1"/>
      <p:bldP spid="86" grpId="0" animBg="1"/>
      <p:bldP spid="86" grpId="1" animBg="1"/>
      <p:bldP spid="87" grpId="0" animBg="1"/>
      <p:bldP spid="8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D054BF10-C36B-4218-B309-17DB85B8035F}"/>
              </a:ext>
            </a:extLst>
          </p:cNvPr>
          <p:cNvSpPr>
            <a:spLocks noGrp="1"/>
          </p:cNvSpPr>
          <p:nvPr>
            <p:ph type="body" sz="quarter" idx="11"/>
          </p:nvPr>
        </p:nvSpPr>
        <p:spPr/>
        <p:txBody>
          <a:bodyPr/>
          <a:lstStyle/>
          <a:p>
            <a:r>
              <a:rPr lang="en-AU" dirty="0"/>
              <a:t>Where would you place smoke alarms…</a:t>
            </a:r>
          </a:p>
        </p:txBody>
      </p:sp>
      <p:sp>
        <p:nvSpPr>
          <p:cNvPr id="4" name="Question text">
            <a:extLst>
              <a:ext uri="{FF2B5EF4-FFF2-40B4-BE49-F238E27FC236}">
                <a16:creationId xmlns="" xmlns:a16="http://schemas.microsoft.com/office/drawing/2014/main" id="{3E98D56C-DA35-45A2-B7AE-9808E2C786C5}"/>
              </a:ext>
            </a:extLst>
          </p:cNvPr>
          <p:cNvSpPr txBox="1">
            <a:spLocks/>
          </p:cNvSpPr>
          <p:nvPr/>
        </p:nvSpPr>
        <p:spPr>
          <a:xfrm>
            <a:off x="333374" y="1984375"/>
            <a:ext cx="5015373" cy="2911699"/>
          </a:xfrm>
          <a:prstGeom prst="rect">
            <a:avLst/>
          </a:prstGeom>
        </p:spPr>
        <p:txBody>
          <a:bodyPr/>
          <a:lstStyle>
            <a:lvl1pPr marL="0" indent="0" algn="l" defTabSz="914400" rtl="0" eaLnBrk="1" latinLnBrk="0" hangingPunct="1">
              <a:lnSpc>
                <a:spcPct val="100000"/>
              </a:lnSpc>
              <a:spcBef>
                <a:spcPts val="200"/>
              </a:spcBef>
              <a:spcAft>
                <a:spcPts val="200"/>
              </a:spcAft>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the Class 1a building shown on the right, to comply with the </a:t>
            </a:r>
            <a:r>
              <a:rPr lang="en-US" dirty="0" smtClean="0"/>
              <a:t>Part 9.5 </a:t>
            </a:r>
            <a:r>
              <a:rPr lang="en-US" dirty="0"/>
              <a:t>of </a:t>
            </a:r>
            <a:r>
              <a:rPr lang="en-US" dirty="0" smtClean="0"/>
              <a:t>the Housing Provisions?</a:t>
            </a:r>
            <a:endParaRPr lang="en-AU" dirty="0"/>
          </a:p>
        </p:txBody>
      </p:sp>
      <p:sp>
        <p:nvSpPr>
          <p:cNvPr id="5" name="Answer text">
            <a:extLst>
              <a:ext uri="{FF2B5EF4-FFF2-40B4-BE49-F238E27FC236}">
                <a16:creationId xmlns="" xmlns:a16="http://schemas.microsoft.com/office/drawing/2014/main" id="{F1C2E596-3A64-4869-9708-CE68CBC9BC51}"/>
              </a:ext>
            </a:extLst>
          </p:cNvPr>
          <p:cNvSpPr txBox="1">
            <a:spLocks/>
          </p:cNvSpPr>
          <p:nvPr/>
        </p:nvSpPr>
        <p:spPr>
          <a:xfrm>
            <a:off x="333375" y="4489938"/>
            <a:ext cx="5106134" cy="2053737"/>
          </a:xfrm>
          <a:prstGeom prst="rect">
            <a:avLst/>
          </a:prstGeom>
          <a:solidFill>
            <a:srgbClr val="DADEF4"/>
          </a:solidFill>
        </p:spPr>
        <p:txBody>
          <a:bodyPr/>
          <a:lstStyle>
            <a:lvl1pPr marL="180000" indent="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Interconnected smoke alarms would be required in both hallways that lead to bedrooms</a:t>
            </a:r>
          </a:p>
        </p:txBody>
      </p:sp>
      <p:pic>
        <p:nvPicPr>
          <p:cNvPr id="19" name="Fig 3.7.5.1 base image" descr="A picture containing graphical user interface&#10;&#10;Description automatically generated">
            <a:extLst>
              <a:ext uri="{FF2B5EF4-FFF2-40B4-BE49-F238E27FC236}">
                <a16:creationId xmlns="" xmlns:a16="http://schemas.microsoft.com/office/drawing/2014/main" id="{BD610AC2-D9ED-49A2-B9E0-170DCF07F6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465" t="10617" r="13765" b="12064"/>
          <a:stretch/>
        </p:blipFill>
        <p:spPr>
          <a:xfrm>
            <a:off x="5976730" y="1984374"/>
            <a:ext cx="5671932" cy="4204391"/>
          </a:xfrm>
          <a:prstGeom prst="rect">
            <a:avLst/>
          </a:prstGeom>
        </p:spPr>
      </p:pic>
      <p:pic>
        <p:nvPicPr>
          <p:cNvPr id="8" name="Vol Two Logo">
            <a:extLst>
              <a:ext uri="{FF2B5EF4-FFF2-40B4-BE49-F238E27FC236}">
                <a16:creationId xmlns="" xmlns:a16="http://schemas.microsoft.com/office/drawing/2014/main" id="{C86FB943-93B3-4984-906E-236C96207E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5600" y="75600"/>
            <a:ext cx="1623600" cy="1623600"/>
          </a:xfrm>
          <a:prstGeom prst="rect">
            <a:avLst/>
          </a:prstGeom>
        </p:spPr>
      </p:pic>
      <p:grpSp>
        <p:nvGrpSpPr>
          <p:cNvPr id="7" name="Answer image"/>
          <p:cNvGrpSpPr/>
          <p:nvPr/>
        </p:nvGrpSpPr>
        <p:grpSpPr>
          <a:xfrm>
            <a:off x="5976729" y="1984374"/>
            <a:ext cx="5771961" cy="4204391"/>
            <a:chOff x="5976729" y="1984374"/>
            <a:chExt cx="5771961" cy="4204391"/>
          </a:xfrm>
        </p:grpSpPr>
        <p:pic>
          <p:nvPicPr>
            <p:cNvPr id="21" name="Answer image" descr="Figure 3.7.5.1b in NCC Volume Two. Shows a Class 1a building where several bedrooms are grouped together and served by one hallway, but an additional bedroom is served by a different hallway. When the answer is selected to appear on the diagram, the locations of required smoke alarms are shown, positioned in each hallway that leads to one or more bedrooms.">
              <a:extLst>
                <a:ext uri="{FF2B5EF4-FFF2-40B4-BE49-F238E27FC236}">
                  <a16:creationId xmlns="" xmlns:a16="http://schemas.microsoft.com/office/drawing/2014/main" id="{52B71A0E-7FE9-4B0F-A235-603B2BCE5CC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410" t="10539" r="13819" b="12142"/>
            <a:stretch/>
          </p:blipFill>
          <p:spPr>
            <a:xfrm>
              <a:off x="5976729" y="1984374"/>
              <a:ext cx="5671933" cy="4204391"/>
            </a:xfrm>
            <a:prstGeom prst="rect">
              <a:avLst/>
            </a:prstGeom>
          </p:spPr>
        </p:pic>
        <p:sp>
          <p:nvSpPr>
            <p:cNvPr id="3" name="Answer text"/>
            <p:cNvSpPr txBox="1"/>
            <p:nvPr/>
          </p:nvSpPr>
          <p:spPr>
            <a:xfrm>
              <a:off x="8691508" y="5070180"/>
              <a:ext cx="3057182" cy="584775"/>
            </a:xfrm>
            <a:prstGeom prst="rect">
              <a:avLst/>
            </a:prstGeom>
            <a:solidFill>
              <a:schemeClr val="bg1"/>
            </a:solidFill>
          </p:spPr>
          <p:txBody>
            <a:bodyPr wrap="square" rtlCol="0">
              <a:spAutoFit/>
            </a:bodyPr>
            <a:lstStyle/>
            <a:p>
              <a:r>
                <a:rPr lang="en-AU" sz="1600" dirty="0" smtClean="0"/>
                <a:t>Smoke alarms required to be interconnected (Figure 9.5.2b)</a:t>
              </a:r>
              <a:endParaRPr lang="en-AU" sz="1600" dirty="0"/>
            </a:p>
          </p:txBody>
        </p:sp>
      </p:grpSp>
    </p:spTree>
    <p:custDataLst>
      <p:tags r:id="rId1"/>
    </p:custDataLst>
    <p:extLst>
      <p:ext uri="{BB962C8B-B14F-4D97-AF65-F5344CB8AC3E}">
        <p14:creationId xmlns:p14="http://schemas.microsoft.com/office/powerpoint/2010/main" val="185679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VOLUME ONE LAYOUT SLIDES" val="aTe0tJ2N"/>
  <p:tag name="ARTICULATE_DESIGN_ID_CUSTOM DESIGN" val="LmJeWGCI"/>
  <p:tag name="ARTICULATE_DESIGN_ID_CORE MASTER SLIDE SET" val="CVoi9Jbu"/>
  <p:tag name="ARTICULATE_DESIGN_ID_VOLUME TWO LAYOUT SLIDES" val="mCvCkv9a"/>
  <p:tag name="ARTICULATE_DESIGN_ID_VOLUME THREE LAYOUTS" val="skKT0QKX"/>
  <p:tag name="ARTICULATE_DESIGN_ID_MASTER SLIDE SET" val="NFqpDy3E"/>
  <p:tag name="ARTICULATE_SLIDE_THUMBNAIL_REFRESH" val="1"/>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ter slide set">
  <a:themeElements>
    <a:clrScheme name="ABCB NCC Colours">
      <a:dk1>
        <a:sysClr val="windowText" lastClr="000000"/>
      </a:dk1>
      <a:lt1>
        <a:srgbClr val="FFFFFF"/>
      </a:lt1>
      <a:dk2>
        <a:srgbClr val="44546A"/>
      </a:dk2>
      <a:lt2>
        <a:srgbClr val="E7E6E6"/>
      </a:lt2>
      <a:accent1>
        <a:srgbClr val="193C6A"/>
      </a:accent1>
      <a:accent2>
        <a:srgbClr val="5762A7"/>
      </a:accent2>
      <a:accent3>
        <a:srgbClr val="00467F"/>
      </a:accent3>
      <a:accent4>
        <a:srgbClr val="1D79B4"/>
      </a:accent4>
      <a:accent5>
        <a:srgbClr val="DF2E26"/>
      </a:accent5>
      <a:accent6>
        <a:srgbClr val="00815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CB Master template V6.0.potx" id="{233C921A-93AA-42A8-A771-D6B372EC865E}" vid="{7A33481F-10D2-4EDF-993A-C6E316379EDD}"/>
    </a:ext>
  </a:extLst>
</a:theme>
</file>

<file path=ppt/theme/theme2.xml><?xml version="1.0" encoding="utf-8"?>
<a:theme xmlns:a="http://schemas.openxmlformats.org/drawingml/2006/main" name="Theme1">
  <a:themeElements>
    <a:clrScheme name="New NCC Branding">
      <a:dk1>
        <a:sysClr val="windowText" lastClr="000000"/>
      </a:dk1>
      <a:lt1>
        <a:srgbClr val="FFFFFF"/>
      </a:lt1>
      <a:dk2>
        <a:srgbClr val="44546A"/>
      </a:dk2>
      <a:lt2>
        <a:srgbClr val="FFFFFF"/>
      </a:lt2>
      <a:accent1>
        <a:srgbClr val="002E5D"/>
      </a:accent1>
      <a:accent2>
        <a:srgbClr val="485CC7"/>
      </a:accent2>
      <a:accent3>
        <a:srgbClr val="004680"/>
      </a:accent3>
      <a:accent4>
        <a:srgbClr val="62B5E5"/>
      </a:accent4>
      <a:accent5>
        <a:srgbClr val="E1523D"/>
      </a:accent5>
      <a:accent6>
        <a:srgbClr val="009B7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930DFD5-09B9-410D-949A-1872B70E607D}" vid="{2E24D060-C436-48D5-B4CE-AF02D68F3D7C}"/>
    </a:ext>
  </a:extLst>
</a:theme>
</file>

<file path=ppt/theme/theme3.xml><?xml version="1.0" encoding="utf-8"?>
<a:theme xmlns:a="http://schemas.openxmlformats.org/drawingml/2006/main" name="Office Theme">
  <a:themeElements>
    <a:clrScheme name="ABCB NCC Colours">
      <a:dk1>
        <a:sysClr val="windowText" lastClr="000000"/>
      </a:dk1>
      <a:lt1>
        <a:srgbClr val="FFFFFF"/>
      </a:lt1>
      <a:dk2>
        <a:srgbClr val="44546A"/>
      </a:dk2>
      <a:lt2>
        <a:srgbClr val="E7E6E6"/>
      </a:lt2>
      <a:accent1>
        <a:srgbClr val="193C6A"/>
      </a:accent1>
      <a:accent2>
        <a:srgbClr val="5762A7"/>
      </a:accent2>
      <a:accent3>
        <a:srgbClr val="00467F"/>
      </a:accent3>
      <a:accent4>
        <a:srgbClr val="1D79B4"/>
      </a:accent4>
      <a:accent5>
        <a:srgbClr val="DF2E26"/>
      </a:accent5>
      <a:accent6>
        <a:srgbClr val="00815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4BD8C9492125574A91909CD263A904DF" ma:contentTypeVersion="15" ma:contentTypeDescription="Create a new document." ma:contentTypeScope="" ma:versionID="da51352f66ec3f78b0ca210b279cbbee">
  <xsd:schema xmlns:xsd="http://www.w3.org/2001/XMLSchema" xmlns:xs="http://www.w3.org/2001/XMLSchema" xmlns:p="http://schemas.microsoft.com/office/2006/metadata/properties" xmlns:ns1="http://schemas.microsoft.com/sharepoint/v3" xmlns:ns2="d064c82f-d8ab-4a3d-94af-5f326bc58d2d" xmlns:ns3="http://schemas.microsoft.com/sharepoint/v4" targetNamespace="http://schemas.microsoft.com/office/2006/metadata/properties" ma:root="true" ma:fieldsID="87c41af653eb1cfdf031f9a0717fdd63" ns1:_="" ns2:_="" ns3:_="">
    <xsd:import namespace="http://schemas.microsoft.com/sharepoint/v3"/>
    <xsd:import namespace="d064c82f-d8ab-4a3d-94af-5f326bc58d2d"/>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aa25a1a23adf4c92a153145de6afe324" minOccurs="0"/>
                <xsd:element ref="ns2:TaxCatchAll" minOccurs="0"/>
                <xsd:element ref="ns2:pe2555c81638466f9eb614edb9ecde52" minOccurs="0"/>
                <xsd:element ref="ns2:g7bcb40ba23249a78edca7d43a67c1c9" minOccurs="0"/>
                <xsd:element ref="ns2:adb9bed2e36e4a93af574aeb444da63e" minOccurs="0"/>
                <xsd:element ref="ns2:n99e4c9942c6404eb103464a00e6097b" minOccurs="0"/>
                <xsd:element ref="ns1:Comments"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22"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4c82f-d8ab-4a3d-94af-5f326bc58d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a25a1a23adf4c92a153145de6afe324" ma:index="12" ma:taxonomy="true" ma:internalName="aa25a1a23adf4c92a153145de6afe324" ma:taxonomyFieldName="DocHub_SecurityClassification" ma:displayName="Security Classification" ma:fieldId="{aa25a1a2-3adf-4c92-a153-145de6afe324}" ma:sspId="fb0313f7-9433-48c0-866e-9e0bbee59a50" ma:termSetId="f68a6a0b-bd85-4d9d-9c73-c45af096016b"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ba7ee364-b2a1-4f0a-a954-3c284f763d4f}" ma:internalName="TaxCatchAll" ma:showField="CatchAllData" ma:web="d064c82f-d8ab-4a3d-94af-5f326bc58d2d">
      <xsd:complexType>
        <xsd:complexContent>
          <xsd:extension base="dms:MultiChoiceLookup">
            <xsd:sequence>
              <xsd:element name="Value" type="dms:Lookup" maxOccurs="unbounded" minOccurs="0" nillable="true"/>
            </xsd:sequence>
          </xsd:extension>
        </xsd:complexContent>
      </xsd:complexType>
    </xsd:element>
    <xsd:element name="pe2555c81638466f9eb614edb9ecde52" ma:index="15" ma:taxonomy="true" ma:internalName="pe2555c81638466f9eb614edb9ecde52" ma:taxonomyFieldName="DocHub_DocumentType" ma:displayName="Document Type" ma:indexed="true" ma:fieldId="{9e2555c8-1638-466f-9eb6-14edb9ecde52}" ma:sspId="fb0313f7-9433-48c0-866e-9e0bbee59a50" ma:termSetId="0e4c18c5-28eb-4f9e-8056-b3cddd4b5d9b" ma:anchorId="00000000-0000-0000-0000-000000000000" ma:open="false" ma:isKeyword="false">
      <xsd:complexType>
        <xsd:sequence>
          <xsd:element ref="pc:Terms" minOccurs="0" maxOccurs="1"/>
        </xsd:sequence>
      </xsd:complexType>
    </xsd:element>
    <xsd:element name="g7bcb40ba23249a78edca7d43a67c1c9" ma:index="17" nillable="true" ma:taxonomy="true" ma:internalName="g7bcb40ba23249a78edca7d43a67c1c9" ma:taxonomyFieldName="DocHub_WorkActivity" ma:displayName="Work Activity" ma:indexed="true" ma:fieldId="{07bcb40b-a232-49a7-8edc-a7d43a67c1c9}" ma:sspId="fb0313f7-9433-48c0-866e-9e0bbee59a50" ma:termSetId="6713ebbd-194a-499f-ab84-a4d70e145fb7" ma:anchorId="00000000-0000-0000-0000-000000000000" ma:open="false" ma:isKeyword="false">
      <xsd:complexType>
        <xsd:sequence>
          <xsd:element ref="pc:Terms" minOccurs="0" maxOccurs="1"/>
        </xsd:sequence>
      </xsd:complexType>
    </xsd:element>
    <xsd:element name="adb9bed2e36e4a93af574aeb444da63e" ma:index="19" nillable="true" ma:taxonomy="true" ma:internalName="adb9bed2e36e4a93af574aeb444da63e" ma:taxonomyFieldName="DocHub_Keywords" ma:displayName="Division Keywords" ma:fieldId="{adb9bed2-e36e-4a93-af57-4aeb444da63e}" ma:taxonomyMulti="true" ma:sspId="fb0313f7-9433-48c0-866e-9e0bbee59a50" ma:termSetId="49b4ab08-24a7-4c85-9f80-4fe3e469e22f" ma:anchorId="00000000-0000-0000-0000-000000000000" ma:open="true" ma:isKeyword="false">
      <xsd:complexType>
        <xsd:sequence>
          <xsd:element ref="pc:Terms" minOccurs="0" maxOccurs="1"/>
        </xsd:sequence>
      </xsd:complexType>
    </xsd:element>
    <xsd:element name="n99e4c9942c6404eb103464a00e6097b" ma:index="21" nillable="true" ma:taxonomy="true" ma:internalName="n99e4c9942c6404eb103464a00e6097b" ma:taxonomyFieldName="DocHub_Year" ma:displayName="Year" ma:indexed="true" ma:fieldId="{799e4c99-42c6-404e-b103-464a00e6097b}" ma:sspId="fb0313f7-9433-48c0-866e-9e0bbee59a50" ma:termSetId="07e1743d-d980-4fe7-a67d-b87ecf7f18f6" ma:anchorId="00000000-0000-0000-0000-000000000000" ma:open="false" ma:isKeyword="false">
      <xsd:complexType>
        <xsd:sequence>
          <xsd:element ref="pc:Terms" minOccurs="0" maxOccurs="1"/>
        </xsd:sequence>
      </xsd:complexType>
    </xsd:element>
    <xsd:element name="SharedWithUsers" ma:index="2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d064c82f-d8ab-4a3d-94af-5f326bc58d2d">WUYEHK7WH6H4-1653706823-1496</_dlc_DocId>
    <_dlc_DocIdUrl xmlns="d064c82f-d8ab-4a3d-94af-5f326bc58d2d">
      <Url>https://dochub/div/australianbuildingcodesboard/businessfunctions/resourcelibrary/guidanceandtraining/_layouts/15/DocIdRedir.aspx?ID=WUYEHK7WH6H4-1653706823-1496</Url>
      <Description>WUYEHK7WH6H4-1653706823-1496</Description>
    </_dlc_DocIdUrl>
    <n99e4c9942c6404eb103464a00e6097b xmlns="d064c82f-d8ab-4a3d-94af-5f326bc58d2d">
      <Terms xmlns="http://schemas.microsoft.com/office/infopath/2007/PartnerControls">
        <TermInfo xmlns="http://schemas.microsoft.com/office/infopath/2007/PartnerControls">
          <TermName xmlns="http://schemas.microsoft.com/office/infopath/2007/PartnerControls">2022</TermName>
          <TermId xmlns="http://schemas.microsoft.com/office/infopath/2007/PartnerControls">4a777a70-2aa9-481e-a746-cca47d761c8e</TermId>
        </TermInfo>
      </Terms>
    </n99e4c9942c6404eb103464a00e6097b>
    <adb9bed2e36e4a93af574aeb444da63e xmlns="d064c82f-d8ab-4a3d-94af-5f326bc58d2d">
      <Terms xmlns="http://schemas.microsoft.com/office/infopath/2007/PartnerControls">
        <TermInfo xmlns="http://schemas.microsoft.com/office/infopath/2007/PartnerControls">
          <TermName>Tutor</TermName>
          <TermId>1ce3eea8-ddb8-4eff-86b1-4b6040eed2c8</TermId>
        </TermInfo>
        <TermInfo xmlns="http://schemas.microsoft.com/office/infopath/2007/PartnerControls">
          <TermName>Education</TermName>
          <TermId>4d80e486-8489-4dcd-903d-ee8f24163c3c</TermId>
        </TermInfo>
        <TermInfo xmlns="http://schemas.microsoft.com/office/infopath/2007/PartnerControls">
          <TermName>Training</TermName>
          <TermId>e3ba519d-b770-438c-bf20-e45ec26c794e</TermId>
        </TermInfo>
      </Terms>
    </adb9bed2e36e4a93af574aeb444da63e>
    <aa25a1a23adf4c92a153145de6afe324 xmlns="d064c82f-d8ab-4a3d-94af-5f326bc58d2d">
      <Terms xmlns="http://schemas.microsoft.com/office/infopath/2007/PartnerControls">
        <TermInfo xmlns="http://schemas.microsoft.com/office/infopath/2007/PartnerControls">
          <TermName>OFFICIAL</TermName>
          <TermId>6106d03b-a1a0-4e30-9d91-d5e9fb4314f9</TermId>
        </TermInfo>
      </Terms>
    </aa25a1a23adf4c92a153145de6afe324>
    <pe2555c81638466f9eb614edb9ecde52 xmlns="d064c82f-d8ab-4a3d-94af-5f326bc58d2d">
      <Terms xmlns="http://schemas.microsoft.com/office/infopath/2007/PartnerControls">
        <TermInfo xmlns="http://schemas.microsoft.com/office/infopath/2007/PartnerControls">
          <TermName>Presentation</TermName>
          <TermId>ab805e68-7a57-486a-be81-1c5c2b6ed4f5</TermId>
        </TermInfo>
      </Terms>
    </pe2555c81638466f9eb614edb9ecde52>
    <g7bcb40ba23249a78edca7d43a67c1c9 xmlns="d064c82f-d8ab-4a3d-94af-5f326bc58d2d">
      <Terms xmlns="http://schemas.microsoft.com/office/infopath/2007/PartnerControls">
        <TermInfo xmlns="http://schemas.microsoft.com/office/infopath/2007/PartnerControls">
          <TermName>Training</TermName>
          <TermId>82b7179b-f672-4694-9a36-74ec64695c9b</TermId>
        </TermInfo>
      </Terms>
    </g7bcb40ba23249a78edca7d43a67c1c9>
    <TaxCatchAll xmlns="d064c82f-d8ab-4a3d-94af-5f326bc58d2d">
      <Value>83</Value>
      <Value>111</Value>
      <Value>125</Value>
      <Value>225</Value>
      <Value>224</Value>
      <Value>3</Value>
      <Value>85</Value>
    </TaxCatchAll>
    <Comments xmlns="http://schemas.microsoft.com/sharepoint/v3" xsi:nil="true"/>
    <IconOverlay xmlns="http://schemas.microsoft.com/sharepoint/v4" xsi:nil="true"/>
  </documentManagement>
</p:properties>
</file>

<file path=customXml/itemProps1.xml><?xml version="1.0" encoding="utf-8"?>
<ds:datastoreItem xmlns:ds="http://schemas.openxmlformats.org/officeDocument/2006/customXml" ds:itemID="{CFE5B6D0-11D9-4839-B9FB-C5635606EBA5}">
  <ds:schemaRefs>
    <ds:schemaRef ds:uri="http://schemas.microsoft.com/sharepoint/v3/contenttype/forms"/>
  </ds:schemaRefs>
</ds:datastoreItem>
</file>

<file path=customXml/itemProps2.xml><?xml version="1.0" encoding="utf-8"?>
<ds:datastoreItem xmlns:ds="http://schemas.openxmlformats.org/officeDocument/2006/customXml" ds:itemID="{95CD3308-7C57-48E4-A58C-059F66A9D72F}">
  <ds:schemaRefs>
    <ds:schemaRef ds:uri="http://schemas.microsoft.com/sharepoint/events"/>
  </ds:schemaRefs>
</ds:datastoreItem>
</file>

<file path=customXml/itemProps3.xml><?xml version="1.0" encoding="utf-8"?>
<ds:datastoreItem xmlns:ds="http://schemas.openxmlformats.org/officeDocument/2006/customXml" ds:itemID="{285E267B-34C1-4147-B573-F893011ECD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64c82f-d8ab-4a3d-94af-5f326bc58d2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40C95EF-3E48-4D8D-81B0-9D2B7B7C47AF}">
  <ds:schemaRefs>
    <ds:schemaRef ds:uri="http://schemas.microsoft.com/office/2006/metadata/properties"/>
    <ds:schemaRef ds:uri="d064c82f-d8ab-4a3d-94af-5f326bc58d2d"/>
    <ds:schemaRef ds:uri="http://schemas.microsoft.com/sharepoint/v3"/>
    <ds:schemaRef ds:uri="http://schemas.microsoft.com/sharepoint/v4"/>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ABCB Master template V6.0</Template>
  <TotalTime>21806</TotalTime>
  <Words>9384</Words>
  <Application>Microsoft Office PowerPoint</Application>
  <PresentationFormat>Widescreen</PresentationFormat>
  <Paragraphs>774</Paragraphs>
  <Slides>19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Helvetica Light</vt:lpstr>
      <vt:lpstr>Segoe UI</vt:lpstr>
      <vt:lpstr>Wingdings</vt:lpstr>
      <vt:lpstr>Master slide set</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ABCB</dc:creator>
  <cp:lastModifiedBy>Moore, Scarlet</cp:lastModifiedBy>
  <cp:revision>437</cp:revision>
  <cp:lastPrinted>2022-11-07T23:16:16Z</cp:lastPrinted>
  <dcterms:created xsi:type="dcterms:W3CDTF">2021-01-30T09:48:15Z</dcterms:created>
  <dcterms:modified xsi:type="dcterms:W3CDTF">2022-11-08T00:25:33Z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AAE0677D-000A-48B6-B6FE-4970B9FACAC9</vt:lpwstr>
  </property>
  <property fmtid="{D5CDD505-2E9C-101B-9397-08002B2CF9AE}" pid="3" name="ArticulatePath">
    <vt:lpwstr>Presentation1</vt:lpwstr>
  </property>
  <property fmtid="{D5CDD505-2E9C-101B-9397-08002B2CF9AE}" pid="4" name="ContentTypeId">
    <vt:lpwstr>0x0101004BD8C9492125574A91909CD263A904DF</vt:lpwstr>
  </property>
  <property fmtid="{D5CDD505-2E9C-101B-9397-08002B2CF9AE}" pid="5" name="_dlc_DocIdItemGuid">
    <vt:lpwstr>5a85cd7d-b603-48af-866e-de5fd84dc501</vt:lpwstr>
  </property>
  <property fmtid="{D5CDD505-2E9C-101B-9397-08002B2CF9AE}" pid="6" name="DocHub_Year">
    <vt:lpwstr>111;#2022|4a777a70-2aa9-481e-a746-cca47d761c8e</vt:lpwstr>
  </property>
  <property fmtid="{D5CDD505-2E9C-101B-9397-08002B2CF9AE}" pid="7" name="DocHub_DocumentType">
    <vt:lpwstr>125;#Presentation|ab805e68-7a57-486a-be81-1c5c2b6ed4f5</vt:lpwstr>
  </property>
  <property fmtid="{D5CDD505-2E9C-101B-9397-08002B2CF9AE}" pid="8" name="DocHub_SecurityClassification">
    <vt:lpwstr>3;#OFFICIAL|6106d03b-a1a0-4e30-9d91-d5e9fb4314f9</vt:lpwstr>
  </property>
  <property fmtid="{D5CDD505-2E9C-101B-9397-08002B2CF9AE}" pid="9" name="DocHub_Keywords">
    <vt:lpwstr>224;#Tutor|1ce3eea8-ddb8-4eff-86b1-4b6040eed2c8;#85;#Education|4d80e486-8489-4dcd-903d-ee8f24163c3c;#225;#Training|e3ba519d-b770-438c-bf20-e45ec26c794e</vt:lpwstr>
  </property>
  <property fmtid="{D5CDD505-2E9C-101B-9397-08002B2CF9AE}" pid="10" name="DocHub_WorkActivity">
    <vt:lpwstr>83;#Training|82b7179b-f672-4694-9a36-74ec64695c9b</vt:lpwstr>
  </property>
</Properties>
</file>