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notesSlides/notesSlide1.xml" ContentType="application/vnd.openxmlformats-officedocument.presentationml.notesSlide+xml"/>
  <Override PartName="/ppt/tags/tag23.xml" ContentType="application/vnd.openxmlformats-officedocument.presentationml.tags+xml"/>
  <Override PartName="/ppt/notesSlides/notesSlide2.xml" ContentType="application/vnd.openxmlformats-officedocument.presentationml.notesSlide+xml"/>
  <Override PartName="/ppt/tags/tag24.xml" ContentType="application/vnd.openxmlformats-officedocument.presentationml.tags+xml"/>
  <Override PartName="/ppt/notesSlides/notesSlide3.xml" ContentType="application/vnd.openxmlformats-officedocument.presentationml.notesSlide+xml"/>
  <Override PartName="/ppt/tags/tag25.xml" ContentType="application/vnd.openxmlformats-officedocument.presentationml.tags+xml"/>
  <Override PartName="/ppt/notesSlides/notesSlide4.xml" ContentType="application/vnd.openxmlformats-officedocument.presentationml.notesSlide+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notesSlides/notesSlide6.xml" ContentType="application/vnd.openxmlformats-officedocument.presentationml.notesSlide+xml"/>
  <Override PartName="/ppt/tags/tag28.xml" ContentType="application/vnd.openxmlformats-officedocument.presentationml.tags+xml"/>
  <Override PartName="/ppt/notesSlides/notesSlide7.xml" ContentType="application/vnd.openxmlformats-officedocument.presentationml.notesSlide+xml"/>
  <Override PartName="/ppt/tags/tag29.xml" ContentType="application/vnd.openxmlformats-officedocument.presentationml.tags+xml"/>
  <Override PartName="/ppt/notesSlides/notesSlide8.xml" ContentType="application/vnd.openxmlformats-officedocument.presentationml.notesSlide+xml"/>
  <Override PartName="/ppt/tags/tag30.xml" ContentType="application/vnd.openxmlformats-officedocument.presentationml.tags+xml"/>
  <Override PartName="/ppt/notesSlides/notesSlide9.xml" ContentType="application/vnd.openxmlformats-officedocument.presentationml.notesSlide+xml"/>
  <Override PartName="/ppt/tags/tag31.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notesSlides/notesSlide12.xml" ContentType="application/vnd.openxmlformats-officedocument.presentationml.notesSlide+xml"/>
  <Override PartName="/ppt/tags/tag34.xml" ContentType="application/vnd.openxmlformats-officedocument.presentationml.tags+xml"/>
  <Override PartName="/ppt/notesSlides/notesSlide13.xml" ContentType="application/vnd.openxmlformats-officedocument.presentationml.notesSlide+xml"/>
  <Override PartName="/ppt/tags/tag35.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notesSlides/notesSlide15.xml" ContentType="application/vnd.openxmlformats-officedocument.presentationml.notesSlide+xml"/>
  <Override PartName="/ppt/tags/tag37.xml" ContentType="application/vnd.openxmlformats-officedocument.presentationml.tags+xml"/>
  <Override PartName="/ppt/notesSlides/notesSlide16.xml" ContentType="application/vnd.openxmlformats-officedocument.presentationml.notesSlide+xml"/>
  <Override PartName="/ppt/tags/tag38.xml" ContentType="application/vnd.openxmlformats-officedocument.presentationml.tags+xml"/>
  <Override PartName="/ppt/notesSlides/notesSlide17.xml" ContentType="application/vnd.openxmlformats-officedocument.presentationml.notesSlide+xml"/>
  <Override PartName="/ppt/tags/tag39.xml" ContentType="application/vnd.openxmlformats-officedocument.presentationml.tags+xml"/>
  <Override PartName="/ppt/notesSlides/notesSlide18.xml" ContentType="application/vnd.openxmlformats-officedocument.presentationml.notesSlide+xml"/>
  <Override PartName="/ppt/tags/tag40.xml" ContentType="application/vnd.openxmlformats-officedocument.presentationml.tags+xml"/>
  <Override PartName="/ppt/notesSlides/notesSlide19.xml" ContentType="application/vnd.openxmlformats-officedocument.presentationml.notesSlide+xml"/>
  <Override PartName="/ppt/tags/tag41.xml" ContentType="application/vnd.openxmlformats-officedocument.presentationml.tags+xml"/>
  <Override PartName="/ppt/notesSlides/notesSlide20.xml" ContentType="application/vnd.openxmlformats-officedocument.presentationml.notesSlide+xml"/>
  <Override PartName="/ppt/tags/tag42.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5"/>
  </p:sldMasterIdLst>
  <p:notesMasterIdLst>
    <p:notesMasterId r:id="rId28"/>
  </p:notesMasterIdLst>
  <p:sldIdLst>
    <p:sldId id="259" r:id="rId6"/>
    <p:sldId id="281" r:id="rId7"/>
    <p:sldId id="348" r:id="rId8"/>
    <p:sldId id="283" r:id="rId9"/>
    <p:sldId id="306" r:id="rId10"/>
    <p:sldId id="285" r:id="rId11"/>
    <p:sldId id="286" r:id="rId12"/>
    <p:sldId id="288" r:id="rId13"/>
    <p:sldId id="290" r:id="rId14"/>
    <p:sldId id="292" r:id="rId15"/>
    <p:sldId id="293" r:id="rId16"/>
    <p:sldId id="337" r:id="rId17"/>
    <p:sldId id="305" r:id="rId18"/>
    <p:sldId id="307" r:id="rId19"/>
    <p:sldId id="297" r:id="rId20"/>
    <p:sldId id="298" r:id="rId21"/>
    <p:sldId id="347" r:id="rId22"/>
    <p:sldId id="299" r:id="rId23"/>
    <p:sldId id="300" r:id="rId24"/>
    <p:sldId id="302" r:id="rId25"/>
    <p:sldId id="303" r:id="rId26"/>
    <p:sldId id="291" r:id="rId27"/>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ville, Philip" initials="MP" lastIdx="45" clrIdx="0">
    <p:extLst>
      <p:ext uri="{19B8F6BF-5375-455C-9EA6-DF929625EA0E}">
        <p15:presenceInfo xmlns:p15="http://schemas.microsoft.com/office/powerpoint/2012/main" userId="S-1-5-21-2957929095-3120739573-999721741-118616" providerId="AD"/>
      </p:ext>
    </p:extLst>
  </p:cmAuthor>
  <p:cmAuthor id="2" name="Wright, Clare" initials="WC" lastIdx="56" clrIdx="1">
    <p:extLst>
      <p:ext uri="{19B8F6BF-5375-455C-9EA6-DF929625EA0E}">
        <p15:presenceInfo xmlns:p15="http://schemas.microsoft.com/office/powerpoint/2012/main" userId="S-1-5-21-2957929095-3120739573-999721741-85180" providerId="AD"/>
      </p:ext>
    </p:extLst>
  </p:cmAuthor>
  <p:cmAuthor id="3" name="Molendijk, Lily" initials="ML" lastIdx="8" clrIdx="2">
    <p:extLst>
      <p:ext uri="{19B8F6BF-5375-455C-9EA6-DF929625EA0E}">
        <p15:presenceInfo xmlns:p15="http://schemas.microsoft.com/office/powerpoint/2012/main" userId="S-1-5-21-2957929095-3120739573-999721741-132089" providerId="AD"/>
      </p:ext>
    </p:extLst>
  </p:cmAuthor>
  <p:cmAuthor id="4" name="Armstrong, Alexander" initials="AA" lastIdx="2" clrIdx="3">
    <p:extLst>
      <p:ext uri="{19B8F6BF-5375-455C-9EA6-DF929625EA0E}">
        <p15:presenceInfo xmlns:p15="http://schemas.microsoft.com/office/powerpoint/2012/main" userId="S-1-5-21-2957929095-3120739573-999721741-1006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5CC7"/>
    <a:srgbClr val="193C6A"/>
    <a:srgbClr val="E1523D"/>
    <a:srgbClr val="002E5D"/>
    <a:srgbClr val="004680"/>
    <a:srgbClr val="DADEF4"/>
    <a:srgbClr val="FFFF66"/>
    <a:srgbClr val="FFFF00"/>
    <a:srgbClr val="5762A7"/>
    <a:srgbClr val="DCD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1" autoAdjust="0"/>
    <p:restoredTop sz="44280" autoAdjust="0"/>
  </p:normalViewPr>
  <p:slideViewPr>
    <p:cSldViewPr snapToGrid="0">
      <p:cViewPr varScale="1">
        <p:scale>
          <a:sx n="62" d="100"/>
          <a:sy n="62" d="100"/>
        </p:scale>
        <p:origin x="2520" y="78"/>
      </p:cViewPr>
      <p:guideLst/>
    </p:cSldViewPr>
  </p:slideViewPr>
  <p:notesTextViewPr>
    <p:cViewPr>
      <p:scale>
        <a:sx n="3" d="2"/>
        <a:sy n="3" d="2"/>
      </p:scale>
      <p:origin x="0" y="0"/>
    </p:cViewPr>
  </p:notesTextViewPr>
  <p:notesViewPr>
    <p:cSldViewPr snapToGrid="0">
      <p:cViewPr varScale="1">
        <p:scale>
          <a:sx n="62" d="100"/>
          <a:sy n="62" d="100"/>
        </p:scale>
        <p:origin x="228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0A956-E16B-47C1-852D-BC3DD0564875}" type="slidenum">
              <a:rPr lang="en-AU" smtClean="0"/>
              <a:t>‹#›</a:t>
            </a:fld>
            <a:endParaRPr lang="en-AU" dirty="0"/>
          </a:p>
        </p:txBody>
      </p:sp>
    </p:spTree>
    <p:extLst>
      <p:ext uri="{BB962C8B-B14F-4D97-AF65-F5344CB8AC3E}">
        <p14:creationId xmlns:p14="http://schemas.microsoft.com/office/powerpoint/2010/main" val="421200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abcb.gov.au/"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dirty="0"/>
              <a:t>The slide has a plain background and presentation title only, which provides something other than a blank screen for the time during which participants are entering the room or getting cameras and audio set up. </a:t>
            </a:r>
          </a:p>
          <a:p>
            <a:endParaRPr lang="en-AU" dirty="0"/>
          </a:p>
          <a:p>
            <a:r>
              <a:rPr lang="en-AU" dirty="0"/>
              <a:t>When you are ready to begin, click once to progress to the animated intro to the module. </a:t>
            </a:r>
          </a:p>
          <a:p>
            <a:endParaRPr lang="en-AU" dirty="0"/>
          </a:p>
          <a:p>
            <a:r>
              <a:rPr lang="en-AU" b="1" dirty="0"/>
              <a:t>Facilitator Notes</a:t>
            </a:r>
          </a:p>
          <a:p>
            <a:r>
              <a:rPr lang="en-AU" dirty="0"/>
              <a:t>Add your organisation’s logo to this screen.</a:t>
            </a:r>
          </a:p>
          <a:p>
            <a:endParaRPr lang="en-AU" dirty="0"/>
          </a:p>
          <a:p>
            <a:pPr marL="0" indent="0">
              <a:lnSpc>
                <a:spcPct val="100000"/>
              </a:lnSpc>
              <a:buNone/>
            </a:pPr>
            <a:r>
              <a:rPr lang="en-AU" sz="1200" b="1" dirty="0" smtClean="0">
                <a:latin typeface="Arial" panose="020B0604020202020204" pitchFamily="34" charset="0"/>
                <a:cs typeface="Arial" panose="020B0604020202020204" pitchFamily="34" charset="0"/>
              </a:rPr>
              <a:t>Copyright</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kern="1200" dirty="0" smtClean="0">
                <a:solidFill>
                  <a:schemeClr val="tx1"/>
                </a:solidFill>
                <a:effectLst/>
                <a:latin typeface="+mn-lt"/>
                <a:ea typeface="+mn-ea"/>
                <a:cs typeface="+mn-cs"/>
              </a:rPr>
              <a:t>© Commonwealth of Australia and the States and Territories of Australia 2022, published by the Australian Building Codes Board.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All material in this publication is licensed under a Creative Commons Attribution-ShareAlike</a:t>
            </a:r>
            <a:r>
              <a:rPr lang="en-AU" sz="1200" b="1" kern="120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4.0 International Licence, with the exception of:</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the Commonwealth Coat of Arms;</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any logos;</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any third party material;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any trademarks; and </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any images or photographs.</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Creative Commons Attribution-ShareAlike</a:t>
            </a:r>
            <a:r>
              <a:rPr lang="en-AU" sz="1200" b="1" kern="120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4.0 International Licence is a standard form licence agreement that allows you to copy, redistribute, remix, transform and build upon the material. You must attribute the work and license the derivative works under the same terms. A summary of the licence terms is available from </a:t>
            </a:r>
            <a:r>
              <a:rPr lang="en-AU" sz="1200" u="sng" kern="1200" dirty="0" smtClean="0">
                <a:solidFill>
                  <a:schemeClr val="tx1"/>
                </a:solidFill>
                <a:effectLst/>
                <a:latin typeface="+mn-lt"/>
                <a:ea typeface="+mn-ea"/>
                <a:cs typeface="+mn-cs"/>
                <a:hlinkClick r:id="rId3"/>
              </a:rPr>
              <a:t>https://creativecommons.org/licenses/by-sa/4.0/</a:t>
            </a:r>
            <a:r>
              <a:rPr lang="en-AU" sz="1200" kern="1200" dirty="0" smtClean="0">
                <a:solidFill>
                  <a:schemeClr val="tx1"/>
                </a:solidFill>
                <a:effectLst/>
                <a:latin typeface="+mn-lt"/>
                <a:ea typeface="+mn-ea"/>
                <a:cs typeface="+mn-cs"/>
              </a:rPr>
              <a:t>.</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Enquiries about this publication can be sent to: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Australian Building Codes Board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GPO Box 2013</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CANBERRA ACT 2601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Phone: 1300 134 631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Email: ncc@abcb.gov.au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www.abcb.gov.au</a:t>
            </a:r>
          </a:p>
          <a:p>
            <a:r>
              <a:rPr lang="en-AU" sz="1200" kern="1200" dirty="0" smtClean="0">
                <a:solidFill>
                  <a:schemeClr val="tx1"/>
                </a:solidFill>
                <a:effectLst/>
                <a:latin typeface="+mn-lt"/>
                <a:ea typeface="+mn-ea"/>
                <a:cs typeface="+mn-cs"/>
              </a:rPr>
              <a:t> </a:t>
            </a:r>
          </a:p>
          <a:p>
            <a:r>
              <a:rPr lang="en-AU" sz="1200" b="1" kern="1200" dirty="0" smtClean="0">
                <a:solidFill>
                  <a:schemeClr val="tx1"/>
                </a:solidFill>
                <a:effectLst/>
                <a:latin typeface="+mn-lt"/>
                <a:ea typeface="+mn-ea"/>
                <a:cs typeface="+mn-cs"/>
              </a:rPr>
              <a:t>Attribution</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Use of all or part of this publication must include the following attribution: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 Commonwealth of Australia and the States and Territories 2022, published by the Australian Building Codes Board. </a:t>
            </a:r>
          </a:p>
          <a:p>
            <a:r>
              <a:rPr lang="en-AU" sz="1200" b="1" kern="1200" dirty="0" smtClean="0">
                <a:solidFill>
                  <a:schemeClr val="tx1"/>
                </a:solidFill>
                <a:effectLst/>
                <a:latin typeface="+mn-lt"/>
                <a:ea typeface="+mn-ea"/>
                <a:cs typeface="+mn-cs"/>
              </a:rPr>
              <a:t> </a:t>
            </a:r>
            <a:endParaRPr lang="en-AU" sz="1200" kern="1200" dirty="0" smtClean="0">
              <a:solidFill>
                <a:schemeClr val="tx1"/>
              </a:solidFill>
              <a:effectLst/>
              <a:latin typeface="+mn-lt"/>
              <a:ea typeface="+mn-ea"/>
              <a:cs typeface="+mn-cs"/>
            </a:endParaRPr>
          </a:p>
          <a:p>
            <a:r>
              <a:rPr lang="en-AU" sz="1200" b="1" kern="1200" dirty="0" smtClean="0">
                <a:solidFill>
                  <a:schemeClr val="tx1"/>
                </a:solidFill>
                <a:effectLst/>
                <a:latin typeface="+mn-lt"/>
                <a:ea typeface="+mn-ea"/>
                <a:cs typeface="+mn-cs"/>
              </a:rPr>
              <a:t>Disclaimer</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By accessing or using this publication, you agree to the following:</a:t>
            </a:r>
          </a:p>
          <a:p>
            <a:r>
              <a:rPr lang="en-AU" sz="1200" b="1" kern="1200" dirty="0" smtClean="0">
                <a:solidFill>
                  <a:schemeClr val="tx1"/>
                </a:solidFill>
                <a:effectLst/>
                <a:latin typeface="+mn-lt"/>
                <a:ea typeface="+mn-ea"/>
                <a:cs typeface="+mn-cs"/>
              </a:rPr>
              <a:t> </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While care has been taken in the preparation of this publication, it may not be complete or up-to-date.  You can ensure that you are using a complete and up-to-date version by checking the Australian Building Codes Board website (</a:t>
            </a:r>
            <a:r>
              <a:rPr lang="en-AU" sz="1200" u="sng" kern="1200" dirty="0" smtClean="0">
                <a:solidFill>
                  <a:schemeClr val="tx1"/>
                </a:solidFill>
                <a:effectLst/>
                <a:latin typeface="+mn-lt"/>
                <a:ea typeface="+mn-ea"/>
                <a:cs typeface="+mn-cs"/>
                <a:hlinkClick r:id="rId4"/>
              </a:rPr>
              <a:t>www.abcb.gov.au</a:t>
            </a:r>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The Australian Building Codes Board, the Commonwealth of Australia and States and Territories of Australia do not accept any liability, including liability for negligence, for any loss (howsoever caused), damage, injury, expense or cost incurred by any person as a result of accessing, using or relying upon this publication, to the maximum extent permitted by law. No representation or warranty is made or given as to the currency, accuracy, reliability, merchantability, fitness for any purpose or completeness of this publication or any information which may appear on any linked websites, or in other linked information sources, and all such representations and warranties are excluded to the extent permitted by law.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This publication is not legal or professional advice. Persons rely upon this publication entirely at their own risk and must take responsibility for assessing the relevance and accuracy of the information in relation to their particular circumstances. </a:t>
            </a:r>
            <a:endParaRPr lang="en-AU"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E50A956-E16B-47C1-852D-BC3DD0564875}" type="slidenum">
              <a:rPr lang="en-AU" smtClean="0"/>
              <a:t>1</a:t>
            </a:fld>
            <a:endParaRPr lang="en-AU" dirty="0"/>
          </a:p>
        </p:txBody>
      </p:sp>
    </p:spTree>
    <p:extLst>
      <p:ext uri="{BB962C8B-B14F-4D97-AF65-F5344CB8AC3E}">
        <p14:creationId xmlns:p14="http://schemas.microsoft.com/office/powerpoint/2010/main" val="3638828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just the question </a:t>
            </a:r>
            <a:r>
              <a:rPr lang="en-AU" b="0" dirty="0" smtClean="0"/>
              <a:t>in </a:t>
            </a:r>
            <a:r>
              <a:rPr lang="en-AU" b="0" dirty="0"/>
              <a:t>the </a:t>
            </a:r>
            <a:r>
              <a:rPr lang="en-AU" b="0" dirty="0" smtClean="0"/>
              <a:t>banner and left hand block of text.</a:t>
            </a:r>
            <a:endParaRPr lang="en-AU" b="0" dirty="0"/>
          </a:p>
          <a:p>
            <a:r>
              <a:rPr lang="en-AU" b="0" dirty="0"/>
              <a:t>Click once to see the </a:t>
            </a:r>
            <a:r>
              <a:rPr lang="en-AU" b="0" dirty="0" smtClean="0"/>
              <a:t>centre </a:t>
            </a:r>
            <a:r>
              <a:rPr lang="en-AU" b="0" dirty="0"/>
              <a:t>block.</a:t>
            </a:r>
          </a:p>
          <a:p>
            <a:r>
              <a:rPr lang="en-AU" b="0" dirty="0"/>
              <a:t>Click a second time to see the </a:t>
            </a:r>
            <a:r>
              <a:rPr lang="en-AU" b="0" dirty="0" smtClean="0"/>
              <a:t>right hand block.</a:t>
            </a:r>
          </a:p>
          <a:p>
            <a:endParaRPr lang="en-AU" b="1" dirty="0"/>
          </a:p>
          <a:p>
            <a:r>
              <a:rPr lang="en-AU" b="1" dirty="0"/>
              <a:t>Facilitator notes</a:t>
            </a:r>
          </a:p>
          <a:p>
            <a:r>
              <a:rPr lang="en-AU" dirty="0" smtClean="0"/>
              <a:t>Having looked at the structure of Volume Two and interpreting</a:t>
            </a:r>
            <a:r>
              <a:rPr lang="en-AU" baseline="0" dirty="0" smtClean="0"/>
              <a:t> the Performance Requirements, it is now time to look at how to interpret the DTS Provisions. </a:t>
            </a:r>
          </a:p>
          <a:p>
            <a:endParaRPr lang="en-AU" dirty="0"/>
          </a:p>
          <a:p>
            <a:r>
              <a:rPr lang="en-AU" dirty="0"/>
              <a:t>Ask the question in the banner and discuss the trainees’ answers to bring out any existing knowledge of </a:t>
            </a:r>
            <a:r>
              <a:rPr lang="en-AU" dirty="0" smtClean="0"/>
              <a:t>the ABCB Housing Provisions Standard (the Housing Provisions).</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Ask</a:t>
            </a:r>
            <a:r>
              <a:rPr lang="en-AU" baseline="0" dirty="0" smtClean="0"/>
              <a:t> the trainees if the structure of the Housing Provisions reminds them of anything (i.e. the chronological stages of construction).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smtClean="0"/>
          </a:p>
          <a:p>
            <a:r>
              <a:rPr lang="en-AU" dirty="0" smtClean="0"/>
              <a:t>Bring </a:t>
            </a:r>
            <a:r>
              <a:rPr lang="en-AU" dirty="0"/>
              <a:t>up the </a:t>
            </a:r>
            <a:r>
              <a:rPr lang="en-AU" dirty="0" smtClean="0"/>
              <a:t>3 </a:t>
            </a:r>
            <a:r>
              <a:rPr lang="en-AU" dirty="0"/>
              <a:t>blocks as convenient, either to stimulate, guide or review the discussion</a:t>
            </a:r>
            <a:r>
              <a:rPr lang="en-AU" dirty="0" smtClean="0"/>
              <a:t>.</a:t>
            </a:r>
          </a:p>
          <a:p>
            <a:endParaRPr lang="en-AU" dirty="0" smtClean="0"/>
          </a:p>
          <a:p>
            <a:r>
              <a:rPr lang="en-AU" b="1" dirty="0" smtClean="0"/>
              <a:t>Points</a:t>
            </a:r>
            <a:r>
              <a:rPr lang="en-AU" b="1" baseline="0" dirty="0" smtClean="0"/>
              <a:t> for discussion</a:t>
            </a:r>
          </a:p>
          <a:p>
            <a:r>
              <a:rPr lang="en-AU" dirty="0" smtClean="0"/>
              <a:t>In Section H of Volume Two, some DTS Provisions contain more than one pathway for compliance. Usually,</a:t>
            </a:r>
            <a:r>
              <a:rPr lang="en-AU" baseline="0" dirty="0" smtClean="0"/>
              <a:t> the first of these pathways will be by reference to a relevant Australian Standard (or other similar referenced document). The second will be by referencing a Part or Section of the ABCB Housing Provisions Standard (Housing Provisions). </a:t>
            </a:r>
            <a:endParaRPr lang="en-AU" dirty="0" smtClean="0"/>
          </a:p>
          <a:p>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smtClean="0"/>
              <a:t>Note that if a DTS Provision(s) in Volume Two does not call up the Housing Provisions, you can’t use the Housing Provisions for that particular DTS Provision.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r>
              <a:rPr lang="en-AU" dirty="0" smtClean="0"/>
              <a:t>The Housing Provisions contains DTS Provisions that are considered to be acceptable forms of construction that</a:t>
            </a:r>
            <a:r>
              <a:rPr lang="en-AU" baseline="0" dirty="0" smtClean="0"/>
              <a:t> meet the requirements for complying with Parts H1 to H8 of Volume Two. That is, they comply with the Performance Requirements listed in Parts H1 to H8 of Volume Two. </a:t>
            </a:r>
          </a:p>
          <a:p>
            <a:endParaRPr lang="en-AU" baseline="0" dirty="0" smtClean="0"/>
          </a:p>
          <a:p>
            <a:r>
              <a:rPr lang="en-AU" dirty="0" smtClean="0"/>
              <a:t>There is no need to adopt any particular option set out in the Housing Provisions</a:t>
            </a:r>
            <a:r>
              <a:rPr lang="en-AU" baseline="0" dirty="0" smtClean="0"/>
              <a:t> if it is preferred to meet the Performance Requirements in another way. It will then be up to the appropriate authority to decide if the Performance Requirements have been met. </a:t>
            </a:r>
          </a:p>
          <a:p>
            <a:endParaRPr lang="en-AU" baseline="0" dirty="0" smtClean="0"/>
          </a:p>
          <a:p>
            <a:r>
              <a:rPr lang="en-AU" baseline="0" dirty="0" smtClean="0"/>
              <a:t>The Housing Provisions must be applied in line with each of the following:</a:t>
            </a:r>
          </a:p>
          <a:p>
            <a:endParaRPr lang="en-AU" baseline="0" dirty="0" smtClean="0"/>
          </a:p>
          <a:p>
            <a:pPr marL="628650" lvl="1" indent="-171450">
              <a:buFont typeface="Arial" panose="020B0604020202020204" pitchFamily="34" charset="0"/>
              <a:buChar char="•"/>
            </a:pPr>
            <a:r>
              <a:rPr lang="en-AU" baseline="0" dirty="0" smtClean="0"/>
              <a:t>Section A Governing Requirements of Volume Two;</a:t>
            </a:r>
          </a:p>
          <a:p>
            <a:pPr marL="628650" lvl="1" indent="-171450">
              <a:buFont typeface="Arial" panose="020B0604020202020204" pitchFamily="34" charset="0"/>
              <a:buChar char="•"/>
            </a:pPr>
            <a:r>
              <a:rPr lang="en-AU" baseline="0" dirty="0" smtClean="0"/>
              <a:t>Any conditions on the Housing Provisions set out in the DTS Provisions of Volume Two where referenced; and</a:t>
            </a:r>
          </a:p>
          <a:p>
            <a:pPr marL="628650" lvl="1" indent="-171450">
              <a:buFont typeface="Arial" panose="020B0604020202020204" pitchFamily="34" charset="0"/>
              <a:buChar char="•"/>
            </a:pPr>
            <a:r>
              <a:rPr lang="en-AU" baseline="0" dirty="0" smtClean="0"/>
              <a:t>The Scope clause at the start of each Section of the Housing Provisions. </a:t>
            </a:r>
          </a:p>
          <a:p>
            <a:endParaRPr lang="en-AU" baseline="0" dirty="0" smtClean="0"/>
          </a:p>
          <a:p>
            <a:r>
              <a:rPr lang="en-AU" baseline="0" dirty="0" smtClean="0"/>
              <a:t>The Housing Provisions cannot be used as a complete ‘stand-alone’ manual for house building. You will need to also refer to Volume Two. </a:t>
            </a:r>
          </a:p>
          <a:p>
            <a:endParaRPr lang="en-AU" baseline="0" dirty="0" smtClean="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10</a:t>
            </a:fld>
            <a:endParaRPr lang="en-AU" dirty="0"/>
          </a:p>
        </p:txBody>
      </p:sp>
    </p:spTree>
    <p:extLst>
      <p:ext uri="{BB962C8B-B14F-4D97-AF65-F5344CB8AC3E}">
        <p14:creationId xmlns:p14="http://schemas.microsoft.com/office/powerpoint/2010/main" val="3815780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a:t>
            </a:r>
            <a:r>
              <a:rPr lang="en-AU" b="0" dirty="0" smtClean="0"/>
              <a:t>basic </a:t>
            </a:r>
            <a:r>
              <a:rPr lang="en-AU" b="0" dirty="0"/>
              <a:t>compliance solutions illustration visible on the slide, i.e. the title and the box below it.</a:t>
            </a:r>
          </a:p>
          <a:p>
            <a:r>
              <a:rPr lang="en-AU" b="0" dirty="0"/>
              <a:t>Click once to bring in the illustration of the relationship of the </a:t>
            </a:r>
            <a:r>
              <a:rPr lang="en-AU" b="0" dirty="0" smtClean="0"/>
              <a:t>Volume Two DTS Provisions with the Housing Provisions.</a:t>
            </a:r>
            <a:endParaRPr lang="en-AU" b="0" dirty="0"/>
          </a:p>
          <a:p>
            <a:endParaRPr lang="en-AU" b="1" dirty="0"/>
          </a:p>
          <a:p>
            <a:r>
              <a:rPr lang="en-AU" b="1" dirty="0"/>
              <a:t>Facilitator notes</a:t>
            </a:r>
          </a:p>
          <a:p>
            <a:r>
              <a:rPr lang="en-AU" dirty="0" smtClean="0"/>
              <a:t>Trainees may have seen the basic diagram before, if they completed the module </a:t>
            </a:r>
            <a:r>
              <a:rPr lang="en-AU" i="1" dirty="0" smtClean="0"/>
              <a:t>Understanding a performance-based code</a:t>
            </a:r>
            <a:r>
              <a:rPr lang="en-AU" dirty="0" smtClean="0"/>
              <a:t>.  If they haven’t, you might need to briefly summarise this information.</a:t>
            </a:r>
          </a:p>
          <a:p>
            <a:endParaRPr lang="en-AU" dirty="0" smtClean="0"/>
          </a:p>
          <a:p>
            <a:r>
              <a:rPr lang="en-AU" dirty="0" smtClean="0"/>
              <a:t>Two </a:t>
            </a:r>
            <a:r>
              <a:rPr lang="en-AU" dirty="0"/>
              <a:t>new boxes have been added to the diagram to show that the </a:t>
            </a:r>
            <a:r>
              <a:rPr lang="en-AU" dirty="0" smtClean="0"/>
              <a:t>Volume Two DTS Provisions and the ABCB Housing Provisions</a:t>
            </a:r>
            <a:r>
              <a:rPr lang="en-AU" baseline="0" dirty="0" smtClean="0"/>
              <a:t> both contain</a:t>
            </a:r>
            <a:r>
              <a:rPr lang="en-AU" dirty="0" smtClean="0"/>
              <a:t> </a:t>
            </a:r>
            <a:r>
              <a:rPr lang="en-AU" dirty="0"/>
              <a:t>both DTS Solutions for Volume Two</a:t>
            </a:r>
            <a:r>
              <a:rPr lang="en-AU" dirty="0" smtClean="0"/>
              <a:t>. </a:t>
            </a:r>
            <a:endParaRPr lang="en-AU"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11</a:t>
            </a:fld>
            <a:endParaRPr lang="en-AU" dirty="0"/>
          </a:p>
        </p:txBody>
      </p:sp>
    </p:spTree>
    <p:extLst>
      <p:ext uri="{BB962C8B-B14F-4D97-AF65-F5344CB8AC3E}">
        <p14:creationId xmlns:p14="http://schemas.microsoft.com/office/powerpoint/2010/main" val="1903770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all the boxes and text on the screen.</a:t>
            </a:r>
          </a:p>
          <a:p>
            <a:endParaRPr lang="en-AU" b="1" dirty="0"/>
          </a:p>
          <a:p>
            <a:r>
              <a:rPr lang="en-AU" b="1" dirty="0"/>
              <a:t>Facilitator notes</a:t>
            </a:r>
          </a:p>
          <a:p>
            <a:r>
              <a:rPr lang="en-AU" dirty="0"/>
              <a:t>This slide provides an example of </a:t>
            </a:r>
            <a:r>
              <a:rPr lang="en-AU" dirty="0" smtClean="0"/>
              <a:t>how you can use</a:t>
            </a:r>
            <a:r>
              <a:rPr lang="en-AU" baseline="0" dirty="0" smtClean="0"/>
              <a:t> either the DTS Provisions provided in Volume Two, or the Housing Provisions to achieve a DTS Solution to comply with H1P1 for roof cladding.</a:t>
            </a:r>
            <a:endParaRPr lang="en-AU" dirty="0"/>
          </a:p>
          <a:p>
            <a:endParaRPr lang="en-AU" dirty="0"/>
          </a:p>
          <a:p>
            <a:r>
              <a:rPr lang="en-AU" dirty="0"/>
              <a:t>You might want to</a:t>
            </a:r>
            <a:r>
              <a:rPr lang="en-AU" dirty="0" smtClean="0"/>
              <a:t>:</a:t>
            </a:r>
          </a:p>
          <a:p>
            <a:pPr marL="0" indent="0">
              <a:buFont typeface="Arial" panose="020B0604020202020204" pitchFamily="34" charset="0"/>
              <a:buNone/>
            </a:pPr>
            <a:endParaRPr lang="en-AU" dirty="0"/>
          </a:p>
          <a:p>
            <a:pPr marL="171450" indent="-171450">
              <a:buFont typeface="Arial" panose="020B0604020202020204" pitchFamily="34" charset="0"/>
              <a:buChar char="•"/>
            </a:pPr>
            <a:r>
              <a:rPr lang="en-AU" dirty="0"/>
              <a:t>Ask the trainees to look at the full text of this part of Section </a:t>
            </a:r>
            <a:r>
              <a:rPr lang="en-AU" dirty="0" smtClean="0"/>
              <a:t>H.</a:t>
            </a:r>
            <a:endParaRPr lang="en-AU" dirty="0"/>
          </a:p>
          <a:p>
            <a:pPr marL="171450" indent="-171450">
              <a:buFont typeface="Arial" panose="020B0604020202020204" pitchFamily="34" charset="0"/>
              <a:buChar char="•"/>
            </a:pPr>
            <a:r>
              <a:rPr lang="en-AU" dirty="0"/>
              <a:t>Ask the trainees to look up the titles of the listed </a:t>
            </a:r>
            <a:r>
              <a:rPr lang="en-AU" dirty="0" smtClean="0"/>
              <a:t>standards</a:t>
            </a:r>
            <a:r>
              <a:rPr lang="en-AU" dirty="0"/>
              <a:t>, which are</a:t>
            </a:r>
            <a:r>
              <a:rPr lang="en-AU" dirty="0" smtClean="0"/>
              <a:t>:</a:t>
            </a:r>
          </a:p>
          <a:p>
            <a:pPr marL="628650" lvl="1" indent="-171450">
              <a:buFont typeface="Arial" panose="020B0604020202020204" pitchFamily="34" charset="0"/>
              <a:buChar char="•"/>
            </a:pPr>
            <a:r>
              <a:rPr lang="en-AU" dirty="0" smtClean="0"/>
              <a:t>AS </a:t>
            </a:r>
            <a:r>
              <a:rPr lang="en-AU" dirty="0"/>
              <a:t>2050 Installation of roof tiles</a:t>
            </a:r>
          </a:p>
          <a:p>
            <a:pPr marL="628650" lvl="1" indent="-171450">
              <a:buFont typeface="Arial" panose="020B0604020202020204" pitchFamily="34" charset="0"/>
              <a:buChar char="•"/>
            </a:pPr>
            <a:r>
              <a:rPr lang="en-AU" dirty="0"/>
              <a:t>AS 4597 Installation of roof slates and shingles (non-interlocking type</a:t>
            </a:r>
            <a:r>
              <a:rPr lang="en-AU" dirty="0" smtClean="0"/>
              <a:t>)</a:t>
            </a:r>
          </a:p>
          <a:p>
            <a:pPr marL="628650" lvl="1" indent="-171450">
              <a:buFont typeface="Arial" panose="020B0604020202020204" pitchFamily="34" charset="0"/>
              <a:buChar char="•"/>
            </a:pPr>
            <a:r>
              <a:rPr lang="en-AU" dirty="0" smtClean="0"/>
              <a:t>AS 2049 Roof tiles.</a:t>
            </a:r>
            <a:endParaRPr lang="en-AU" dirty="0"/>
          </a:p>
          <a:p>
            <a:endParaRPr lang="en-AU" b="0" dirty="0"/>
          </a:p>
          <a:p>
            <a:r>
              <a:rPr lang="en-AU" b="0" dirty="0"/>
              <a:t>Emphasise that</a:t>
            </a:r>
            <a:r>
              <a:rPr lang="en-AU" b="0" dirty="0" smtClean="0"/>
              <a:t>:</a:t>
            </a:r>
            <a:endParaRPr lang="en-AU" b="0" dirty="0"/>
          </a:p>
          <a:p>
            <a:pPr marL="171450" indent="-171450">
              <a:buFont typeface="Arial" panose="020B0604020202020204" pitchFamily="34" charset="0"/>
              <a:buChar char="•"/>
            </a:pPr>
            <a:r>
              <a:rPr lang="en-AU" b="0" dirty="0" smtClean="0"/>
              <a:t>Part H1D7 provides </a:t>
            </a:r>
            <a:r>
              <a:rPr lang="en-AU" b="0" dirty="0"/>
              <a:t>the Deemed-to-Satisfy Provisions for roof </a:t>
            </a:r>
            <a:r>
              <a:rPr lang="en-AU" b="0" dirty="0" smtClean="0"/>
              <a:t>tiling in Volume Two. </a:t>
            </a:r>
            <a:endParaRPr lang="en-AU" b="0" dirty="0"/>
          </a:p>
          <a:p>
            <a:pPr marL="171450" indent="-171450">
              <a:buFont typeface="Arial" panose="020B0604020202020204" pitchFamily="34" charset="0"/>
              <a:buChar char="•"/>
            </a:pPr>
            <a:r>
              <a:rPr lang="en-AU" b="0" dirty="0"/>
              <a:t>This means that if an installation is completed according to the DTS</a:t>
            </a:r>
            <a:r>
              <a:rPr lang="en-AU" b="0" baseline="0" dirty="0"/>
              <a:t> P</a:t>
            </a:r>
            <a:r>
              <a:rPr lang="en-AU" b="0" dirty="0"/>
              <a:t>rovisions of this Part, it is deemed to be compliant with the applicable Performance Requirements for roof tiling.</a:t>
            </a:r>
          </a:p>
          <a:p>
            <a:pPr marL="171450" indent="-171450">
              <a:buFont typeface="Arial" panose="020B0604020202020204" pitchFamily="34" charset="0"/>
              <a:buChar char="•"/>
            </a:pPr>
            <a:r>
              <a:rPr lang="en-AU" b="0" dirty="0"/>
              <a:t>One way to do this is to use the </a:t>
            </a:r>
            <a:r>
              <a:rPr lang="en-AU" b="0" dirty="0" smtClean="0"/>
              <a:t>applicable referenced documents in H1D7.</a:t>
            </a:r>
            <a:r>
              <a:rPr lang="en-AU" b="0" baseline="0" dirty="0" smtClean="0"/>
              <a:t> </a:t>
            </a:r>
          </a:p>
          <a:p>
            <a:pPr marL="171450" indent="-171450">
              <a:buFont typeface="Arial" panose="020B0604020202020204" pitchFamily="34" charset="0"/>
              <a:buChar char="•"/>
            </a:pPr>
            <a:r>
              <a:rPr lang="en-AU" b="0" baseline="0" dirty="0" smtClean="0"/>
              <a:t>For t</a:t>
            </a:r>
            <a:r>
              <a:rPr lang="en-AU" b="0" dirty="0" smtClean="0"/>
              <a:t>erracotta,</a:t>
            </a:r>
            <a:r>
              <a:rPr lang="en-AU" b="0" baseline="0" dirty="0" smtClean="0"/>
              <a:t> fibre-cement and timber slates and shingles - in accordance with AS 4597.</a:t>
            </a:r>
          </a:p>
          <a:p>
            <a:pPr marL="171450" indent="-171450">
              <a:buFont typeface="Arial" panose="020B0604020202020204" pitchFamily="34" charset="0"/>
              <a:buChar char="•"/>
            </a:pPr>
            <a:r>
              <a:rPr lang="en-AU" b="0" baseline="0" dirty="0" smtClean="0"/>
              <a:t>For roof tiles, in accordance with EITHER:</a:t>
            </a:r>
          </a:p>
          <a:p>
            <a:pPr marL="628650" lvl="1" indent="-171450">
              <a:buFont typeface="Arial" panose="020B0604020202020204" pitchFamily="34" charset="0"/>
              <a:buChar char="•"/>
            </a:pPr>
            <a:r>
              <a:rPr lang="en-AU" b="0" dirty="0" smtClean="0"/>
              <a:t>AS </a:t>
            </a:r>
            <a:r>
              <a:rPr lang="en-AU" b="0" dirty="0"/>
              <a:t>2050, or </a:t>
            </a:r>
          </a:p>
          <a:p>
            <a:pPr marL="628650" lvl="1" indent="-171450">
              <a:buFont typeface="Arial" panose="020B0604020202020204" pitchFamily="34" charset="0"/>
              <a:buChar char="•"/>
            </a:pPr>
            <a:r>
              <a:rPr lang="en-AU" b="0" dirty="0" smtClean="0"/>
              <a:t>Part 7.3 of the Housing</a:t>
            </a:r>
            <a:r>
              <a:rPr lang="en-AU" b="0" baseline="0" dirty="0" smtClean="0"/>
              <a:t> Provisions – also noting the requirement to comply with AS 2049 and other construction details. </a:t>
            </a:r>
          </a:p>
          <a:p>
            <a:endParaRPr lang="en-AU" b="0" dirty="0" smtClean="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12</a:t>
            </a:fld>
            <a:endParaRPr lang="en-AU" dirty="0"/>
          </a:p>
        </p:txBody>
      </p:sp>
    </p:spTree>
    <p:extLst>
      <p:ext uri="{BB962C8B-B14F-4D97-AF65-F5344CB8AC3E}">
        <p14:creationId xmlns:p14="http://schemas.microsoft.com/office/powerpoint/2010/main" val="823331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just the title question in the banner. </a:t>
            </a:r>
          </a:p>
          <a:p>
            <a:r>
              <a:rPr lang="en-AU" b="0" dirty="0"/>
              <a:t>Click once to see the parts of </a:t>
            </a:r>
            <a:r>
              <a:rPr lang="en-AU" b="0" dirty="0" smtClean="0"/>
              <a:t>the Housing Provisions </a:t>
            </a:r>
            <a:r>
              <a:rPr lang="en-AU" b="0" dirty="0"/>
              <a:t>listed on the left with a blue dividing line in the centre.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chemeClr val="accent1"/>
                </a:solidFill>
              </a:rPr>
              <a:t>Click again to see another question “Where in </a:t>
            </a:r>
            <a:r>
              <a:rPr lang="en-AU" sz="1200" dirty="0" smtClean="0">
                <a:solidFill>
                  <a:schemeClr val="accent1"/>
                </a:solidFill>
              </a:rPr>
              <a:t>the Housing Provisions </a:t>
            </a:r>
            <a:r>
              <a:rPr lang="en-AU" sz="1200" dirty="0">
                <a:solidFill>
                  <a:schemeClr val="accent1"/>
                </a:solidFill>
              </a:rPr>
              <a:t>would you expect to find each of the following?”, appear on the right hand side.</a:t>
            </a:r>
          </a:p>
          <a:p>
            <a:r>
              <a:rPr lang="en-AU" b="0" dirty="0"/>
              <a:t>Click again to see Question 1, and then again to bring up the answer to that question.</a:t>
            </a:r>
          </a:p>
          <a:p>
            <a:r>
              <a:rPr lang="en-AU" b="0" dirty="0"/>
              <a:t>Click again to dissolve Question 1 and its answer, and bring in the next question.</a:t>
            </a:r>
          </a:p>
          <a:p>
            <a:r>
              <a:rPr lang="en-AU" b="0" dirty="0"/>
              <a:t>Continue to click until </a:t>
            </a:r>
            <a:r>
              <a:rPr lang="en-AU" b="1" dirty="0"/>
              <a:t>all </a:t>
            </a:r>
            <a:r>
              <a:rPr lang="en-AU" b="1" dirty="0" smtClean="0"/>
              <a:t>4 </a:t>
            </a:r>
            <a:r>
              <a:rPr lang="en-AU" b="0" dirty="0"/>
              <a:t>questions have been asked and answered.</a:t>
            </a:r>
          </a:p>
          <a:p>
            <a:endParaRPr lang="en-AU" b="0" dirty="0"/>
          </a:p>
          <a:p>
            <a:r>
              <a:rPr lang="en-AU" b="1" dirty="0"/>
              <a:t>Facilitator notes</a:t>
            </a:r>
          </a:p>
          <a:p>
            <a:r>
              <a:rPr lang="en-AU" dirty="0"/>
              <a:t>Now the group needs to look at the structure </a:t>
            </a:r>
            <a:r>
              <a:rPr lang="en-AU" dirty="0" smtClean="0"/>
              <a:t>and</a:t>
            </a:r>
            <a:r>
              <a:rPr lang="en-AU" baseline="0" dirty="0" smtClean="0"/>
              <a:t> parts of </a:t>
            </a:r>
            <a:r>
              <a:rPr lang="en-AU" dirty="0" smtClean="0"/>
              <a:t>the Housing Provisions. </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the question in the banner and give the trainees a chance to show what they already know about </a:t>
            </a:r>
            <a:r>
              <a:rPr lang="en-AU" dirty="0" smtClean="0"/>
              <a:t>the Housing Provisions. </a:t>
            </a:r>
            <a:r>
              <a:rPr lang="en-AU" dirty="0"/>
              <a:t>Ask them to look at </a:t>
            </a:r>
            <a:r>
              <a:rPr lang="en-AU" dirty="0" smtClean="0"/>
              <a:t>the</a:t>
            </a:r>
            <a:r>
              <a:rPr lang="en-AU" baseline="0" dirty="0" smtClean="0"/>
              <a:t> Housing Provisions </a:t>
            </a:r>
            <a:r>
              <a:rPr lang="en-AU" dirty="0" smtClean="0"/>
              <a:t>(online </a:t>
            </a:r>
            <a:r>
              <a:rPr lang="en-AU" dirty="0"/>
              <a:t>or printed), to see the structure. The</a:t>
            </a:r>
            <a:r>
              <a:rPr lang="en-AU" baseline="0" dirty="0"/>
              <a:t> NCC can be viewed on the ABCB website (ncc.abcb.gov.au).</a:t>
            </a:r>
            <a:endParaRPr lang="en-AU" dirty="0"/>
          </a:p>
          <a:p>
            <a:endParaRPr lang="en-AU" dirty="0"/>
          </a:p>
          <a:p>
            <a:r>
              <a:rPr lang="en-AU" dirty="0"/>
              <a:t>Then bring up the list of parts and discuss how they are organised. Try to elicit the observation – if it hasn’t already been made – that the first six parts are organised in a way that follows the logical sequence of construction. The remaining parts cover key considerations in building design and construction.</a:t>
            </a:r>
          </a:p>
          <a:p>
            <a:endParaRPr lang="en-AU" dirty="0"/>
          </a:p>
          <a:p>
            <a:r>
              <a:rPr lang="en-AU" dirty="0"/>
              <a:t>During the discussion, emphasise that:</a:t>
            </a:r>
          </a:p>
          <a:p>
            <a:pPr marL="171450" indent="-171450">
              <a:buFont typeface="Arial" panose="020B0604020202020204" pitchFamily="34" charset="0"/>
              <a:buChar char="•"/>
            </a:pPr>
            <a:r>
              <a:rPr lang="en-AU" dirty="0"/>
              <a:t>The </a:t>
            </a:r>
            <a:r>
              <a:rPr lang="en-AU" dirty="0" smtClean="0"/>
              <a:t>Housing Provisions</a:t>
            </a:r>
            <a:r>
              <a:rPr lang="en-AU" baseline="0" dirty="0" smtClean="0"/>
              <a:t> have 1</a:t>
            </a:r>
            <a:r>
              <a:rPr lang="en-AU" dirty="0" smtClean="0"/>
              <a:t>2 </a:t>
            </a:r>
            <a:r>
              <a:rPr lang="en-AU" dirty="0"/>
              <a:t>parts organised following the logical sequence of design and construction.</a:t>
            </a:r>
          </a:p>
          <a:p>
            <a:pPr marL="171450" indent="-171450">
              <a:buFont typeface="Arial" panose="020B0604020202020204" pitchFamily="34" charset="0"/>
              <a:buChar char="•"/>
            </a:pPr>
            <a:r>
              <a:rPr lang="en-AU" dirty="0" smtClean="0"/>
              <a:t>While </a:t>
            </a:r>
            <a:r>
              <a:rPr lang="en-AU" dirty="0"/>
              <a:t>each part is separate, you need to look at the provisions holistically in application. This is particularly important when formulating Performance Solutions, as altering one provision may have a roll-on effect to other parts.</a:t>
            </a:r>
            <a:br>
              <a:rPr lang="en-AU" dirty="0"/>
            </a:br>
            <a:r>
              <a:rPr lang="en-AU" dirty="0"/>
              <a:t>For example, where an alternative stair system is proposed, such as a cantilevered stair system, it is likely to have an effect on the requirements for barriers and handrails.</a:t>
            </a:r>
          </a:p>
          <a:p>
            <a:pPr marL="171450" indent="-171450">
              <a:buFont typeface="Arial" panose="020B0604020202020204" pitchFamily="34" charset="0"/>
              <a:buChar char="•"/>
            </a:pPr>
            <a:r>
              <a:rPr lang="en-AU" dirty="0"/>
              <a:t>All the usual guidelines for interpreting the NCC apply, e.g.:</a:t>
            </a:r>
          </a:p>
          <a:p>
            <a:pPr marL="628650" lvl="1" indent="-171450">
              <a:buFont typeface="Arial" panose="020B0604020202020204" pitchFamily="34" charset="0"/>
              <a:buChar char="•"/>
            </a:pPr>
            <a:r>
              <a:rPr lang="en-AU" dirty="0"/>
              <a:t>Italicised terms have precise meanings which are defined in Schedule </a:t>
            </a:r>
            <a:r>
              <a:rPr lang="en-AU" dirty="0" smtClean="0"/>
              <a:t>1 </a:t>
            </a:r>
            <a:r>
              <a:rPr lang="en-AU" dirty="0"/>
              <a:t>Definitions.</a:t>
            </a:r>
          </a:p>
          <a:p>
            <a:pPr marL="628650" lvl="1" indent="-171450">
              <a:buFont typeface="Arial" panose="020B0604020202020204" pitchFamily="34" charset="0"/>
              <a:buChar char="•"/>
            </a:pPr>
            <a:r>
              <a:rPr lang="en-AU" dirty="0"/>
              <a:t>Referenced documents have legal </a:t>
            </a:r>
            <a:r>
              <a:rPr lang="en-AU" dirty="0" smtClean="0"/>
              <a:t>force</a:t>
            </a:r>
            <a:r>
              <a:rPr lang="en-AU" baseline="0" dirty="0" smtClean="0"/>
              <a:t> t</a:t>
            </a:r>
            <a:r>
              <a:rPr lang="en-AU" dirty="0" smtClean="0"/>
              <a:t>hat </a:t>
            </a:r>
            <a:r>
              <a:rPr lang="en-AU" dirty="0"/>
              <a:t>is, once referenced in the code, they are considered to be part of the </a:t>
            </a:r>
            <a:r>
              <a:rPr lang="en-AU" dirty="0" smtClean="0"/>
              <a:t>code).</a:t>
            </a:r>
            <a:endParaRPr lang="en-AU" dirty="0"/>
          </a:p>
          <a:p>
            <a:pPr marL="628650" lvl="1" indent="-171450">
              <a:buFont typeface="Arial" panose="020B0604020202020204" pitchFamily="34" charset="0"/>
              <a:buChar char="•"/>
            </a:pPr>
            <a:r>
              <a:rPr lang="en-AU" dirty="0" smtClean="0"/>
              <a:t>Schedules</a:t>
            </a:r>
            <a:r>
              <a:rPr lang="en-AU" baseline="0" dirty="0" smtClean="0"/>
              <a:t> containing</a:t>
            </a:r>
            <a:r>
              <a:rPr lang="en-AU" dirty="0" smtClean="0"/>
              <a:t> </a:t>
            </a:r>
            <a:r>
              <a:rPr lang="en-AU" dirty="0"/>
              <a:t>State and Territory Appendices </a:t>
            </a:r>
            <a:r>
              <a:rPr lang="en-AU" dirty="0" smtClean="0"/>
              <a:t>contain </a:t>
            </a:r>
            <a:r>
              <a:rPr lang="en-AU" dirty="0"/>
              <a:t>jurisdictional differences that builders and designers need to be aware of.</a:t>
            </a:r>
          </a:p>
          <a:p>
            <a:pPr marL="628650" lvl="1" indent="-171450">
              <a:buFont typeface="Arial" panose="020B0604020202020204" pitchFamily="34" charset="0"/>
              <a:buChar char="•"/>
            </a:pPr>
            <a:r>
              <a:rPr lang="en-AU" dirty="0"/>
              <a:t>Exceptions, </a:t>
            </a:r>
            <a:r>
              <a:rPr lang="en-AU" dirty="0" smtClean="0"/>
              <a:t>limitations </a:t>
            </a:r>
            <a:r>
              <a:rPr lang="en-AU" dirty="0"/>
              <a:t>and State and Territory </a:t>
            </a:r>
            <a:r>
              <a:rPr lang="en-AU" dirty="0" smtClean="0"/>
              <a:t>variations </a:t>
            </a:r>
            <a:r>
              <a:rPr lang="en-AU" dirty="0"/>
              <a:t>and </a:t>
            </a:r>
            <a:r>
              <a:rPr lang="en-AU" dirty="0" smtClean="0"/>
              <a:t>additions </a:t>
            </a:r>
            <a:r>
              <a:rPr lang="en-AU" dirty="0"/>
              <a:t>are mostly indicated in text.</a:t>
            </a:r>
          </a:p>
          <a:p>
            <a:pPr marL="457200" lvl="1" indent="0">
              <a:buFont typeface="Arial" panose="020B0604020202020204" pitchFamily="34" charset="0"/>
              <a:buNone/>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When you are ready, progress the slide to see the first question, then progress again to see an answer. The purpose of this part of the slide is to get the trainees to look properly at </a:t>
            </a:r>
            <a:r>
              <a:rPr lang="en-AU" dirty="0" smtClean="0"/>
              <a:t>the Housing Provisions, </a:t>
            </a:r>
            <a:r>
              <a:rPr lang="en-AU" dirty="0"/>
              <a:t>either online or in print, and to make sense of what it contains. Instead of working through each section on screen, which can quickly become tedious when there are so many sections, this slide first presents the basic structure of the Section, then goes through a series of questions and asks the trainees to find the relevant part in </a:t>
            </a:r>
            <a:r>
              <a:rPr lang="en-AU" dirty="0" smtClean="0"/>
              <a:t>the Housing Provisions. </a:t>
            </a: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The aim is for trainees to get a basic level of familiarity with the structure of </a:t>
            </a:r>
            <a:r>
              <a:rPr lang="en-AU" dirty="0" smtClean="0"/>
              <a:t>the Housing Provisions, </a:t>
            </a:r>
            <a:r>
              <a:rPr lang="en-AU" dirty="0"/>
              <a:t>and to gain some confidence that they can find the right part in which to find different types of information. This approach also works for the more knowledgeable trainees who will be able to demonstrate their knowledge by quickly locating appropriate answers, rather than having to sit through a long presentation of information some of which they might already know.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Continue to progress the slide until the group has answered </a:t>
            </a:r>
            <a:r>
              <a:rPr lang="en-AU" dirty="0" smtClean="0"/>
              <a:t>all</a:t>
            </a:r>
            <a:r>
              <a:rPr lang="en-AU" baseline="0" dirty="0" smtClean="0"/>
              <a:t> 4</a:t>
            </a:r>
            <a:r>
              <a:rPr lang="en-AU" dirty="0" smtClean="0"/>
              <a:t> </a:t>
            </a:r>
            <a:r>
              <a:rPr lang="en-AU" dirty="0"/>
              <a:t>questions.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b="0" dirty="0"/>
              <a:t>Note that the questions on this slide all involve finding the correct part in </a:t>
            </a:r>
            <a:r>
              <a:rPr lang="en-AU" b="0" dirty="0" smtClean="0"/>
              <a:t>the Housing Provisions. </a:t>
            </a:r>
            <a:r>
              <a:rPr lang="en-AU" b="0" dirty="0"/>
              <a:t>On the next slide there are questions that require the trainees to both find and interpret the information.</a:t>
            </a:r>
          </a:p>
          <a:p>
            <a:endParaRPr lang="en-AU" dirty="0"/>
          </a:p>
          <a:p>
            <a:r>
              <a:rPr lang="en-AU" b="1" dirty="0"/>
              <a:t>Questions and answers</a:t>
            </a:r>
          </a:p>
          <a:p>
            <a:pPr marL="171450" indent="-171450">
              <a:buFont typeface="Arial" panose="020B0604020202020204" pitchFamily="34" charset="0"/>
              <a:buChar char="•"/>
            </a:pPr>
            <a:r>
              <a:rPr lang="en-AU" b="1" dirty="0"/>
              <a:t>Question 1: Terms used to describe the different parts of stairways:</a:t>
            </a:r>
          </a:p>
          <a:p>
            <a:pPr marL="628650" lvl="1" indent="-171450">
              <a:buFont typeface="Arial" panose="020B0604020202020204" pitchFamily="34" charset="0"/>
              <a:buChar char="•"/>
            </a:pPr>
            <a:r>
              <a:rPr lang="en-AU" sz="1200" b="0" dirty="0" smtClean="0"/>
              <a:t>Part 11 Safe Movement and Access</a:t>
            </a:r>
          </a:p>
          <a:p>
            <a:pPr marL="628650" lvl="1" indent="-171450">
              <a:buFont typeface="Arial" panose="020B0604020202020204" pitchFamily="34" charset="0"/>
              <a:buChar char="•"/>
            </a:pPr>
            <a:r>
              <a:rPr lang="en-AU" sz="1200" b="0" dirty="0" smtClean="0"/>
              <a:t>Part 11.2 Stairway and ramp construction </a:t>
            </a:r>
          </a:p>
          <a:p>
            <a:pPr marL="628650" lvl="1" indent="-171450">
              <a:buFont typeface="Arial" panose="020B0604020202020204" pitchFamily="34" charset="0"/>
              <a:buChar char="•"/>
            </a:pPr>
            <a:r>
              <a:rPr lang="en-AU" sz="1200" b="0" dirty="0" smtClean="0"/>
              <a:t>Part 11.2.1 Explanation of terms</a:t>
            </a:r>
          </a:p>
          <a:p>
            <a:pPr marL="628650" lvl="1" indent="-171450">
              <a:buFont typeface="Arial" panose="020B0604020202020204" pitchFamily="34" charset="0"/>
              <a:buChar char="•"/>
            </a:pPr>
            <a:r>
              <a:rPr lang="en-AU" sz="1200" b="0" dirty="0" smtClean="0"/>
              <a:t>Figure 11.2.1 Stairway terms</a:t>
            </a:r>
          </a:p>
          <a:p>
            <a:pPr marL="628650" lvl="1" indent="-171450">
              <a:buFont typeface="Arial" panose="020B0604020202020204" pitchFamily="34" charset="0"/>
              <a:buChar char="•"/>
            </a:pPr>
            <a:endParaRPr lang="en-AU"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1" dirty="0"/>
              <a:t>Question 2: Options for protecting Class 1 buildings from fire originating in a Class 10a structure:</a:t>
            </a:r>
          </a:p>
          <a:p>
            <a:pPr marL="628650" lvl="1" indent="-171450">
              <a:buFont typeface="Arial" panose="020B0604020202020204" pitchFamily="34" charset="0"/>
              <a:buChar char="•"/>
              <a:defRPr/>
            </a:pPr>
            <a:r>
              <a:rPr lang="en-AU" sz="1200" b="0" dirty="0" smtClean="0"/>
              <a:t>Part 9 Fire Safety</a:t>
            </a:r>
          </a:p>
          <a:p>
            <a:pPr marL="628650" lvl="1" indent="-171450">
              <a:buFont typeface="Arial" panose="020B0604020202020204" pitchFamily="34" charset="0"/>
              <a:buChar char="•"/>
              <a:defRPr/>
            </a:pPr>
            <a:r>
              <a:rPr lang="en-AU" sz="1200" b="0" dirty="0" smtClean="0"/>
              <a:t>Part 9.2.4 Class 10a buildings </a:t>
            </a:r>
          </a:p>
          <a:p>
            <a:pPr marL="628650" lvl="1" indent="-171450">
              <a:buFont typeface="Arial" panose="020B0604020202020204" pitchFamily="34" charset="0"/>
              <a:buChar char="•"/>
              <a:defRPr/>
            </a:pPr>
            <a:r>
              <a:rPr lang="en-AU" sz="1200" b="0" dirty="0" smtClean="0"/>
              <a:t>Figures 9.2.5a to 9.2.5i</a:t>
            </a:r>
          </a:p>
          <a:p>
            <a:pPr marL="628650" lvl="1" indent="-171450">
              <a:buFont typeface="Arial" panose="020B0604020202020204" pitchFamily="34" charset="0"/>
              <a:buChar char="•"/>
              <a:defRPr/>
            </a:pPr>
            <a:r>
              <a:rPr lang="en-AU" sz="1200" b="0" dirty="0" smtClean="0"/>
              <a:t>Figures 9.2.6a to 9.2.6g</a:t>
            </a:r>
          </a:p>
          <a:p>
            <a:pPr marL="628650" lvl="1" indent="-171450">
              <a:buFont typeface="Arial" panose="020B0604020202020204" pitchFamily="34" charset="0"/>
              <a:buChar char="•"/>
              <a:defRPr/>
            </a:pPr>
            <a:r>
              <a:rPr lang="en-AU" sz="1200" b="0" dirty="0" smtClean="0"/>
              <a:t>Figures 9.2.7a to 9.2.7h</a:t>
            </a:r>
          </a:p>
          <a:p>
            <a:pPr marL="628650" lvl="1" indent="-171450">
              <a:buFont typeface="Arial" panose="020B0604020202020204" pitchFamily="34" charset="0"/>
              <a:buChar char="•"/>
              <a:defRPr/>
            </a:pPr>
            <a:r>
              <a:rPr lang="en-AU" sz="1200" b="0" dirty="0" smtClean="0"/>
              <a:t>Figures 9.2.8a to 9.2.8b</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1" dirty="0"/>
              <a:t>Question 3: Special requirements for construction in </a:t>
            </a:r>
            <a:r>
              <a:rPr lang="en-AU" sz="1200" b="1" dirty="0" smtClean="0"/>
              <a:t>alpine areas, attachment of decks and balconies to external walls and heating appliances?</a:t>
            </a:r>
            <a:endParaRPr lang="en-AU" sz="1200" b="1" dirty="0" smtClean="0">
              <a:solidFill>
                <a:schemeClr val="accent1"/>
              </a:solidFill>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dirty="0" smtClean="0"/>
              <a:t>Part 12 Ancillary provisions </a:t>
            </a:r>
          </a:p>
          <a:p>
            <a:pPr marL="628650" lvl="1" indent="-171450">
              <a:spcBef>
                <a:spcPts val="0"/>
              </a:spcBef>
              <a:spcAft>
                <a:spcPts val="0"/>
              </a:spcAft>
              <a:buFont typeface="Arial" panose="020B0604020202020204" pitchFamily="34" charset="0"/>
              <a:buChar char="•"/>
              <a:defRPr/>
            </a:pPr>
            <a:r>
              <a:rPr lang="en-AU" sz="1200" b="0" dirty="0" smtClean="0"/>
              <a:t>Part 12.2 Construction in alpine areas</a:t>
            </a:r>
          </a:p>
          <a:p>
            <a:pPr marL="628650" lvl="1" indent="-171450">
              <a:spcBef>
                <a:spcPts val="0"/>
              </a:spcBef>
              <a:spcAft>
                <a:spcPts val="0"/>
              </a:spcAft>
              <a:buFont typeface="Arial" panose="020B0604020202020204" pitchFamily="34" charset="0"/>
              <a:buChar char="•"/>
              <a:defRPr/>
            </a:pPr>
            <a:r>
              <a:rPr lang="en-AU" sz="1200" b="0" dirty="0" smtClean="0"/>
              <a:t>Part 12.3 Attachment of framed decks and balconies to external walls of buildings using a waling plate</a:t>
            </a:r>
          </a:p>
          <a:p>
            <a:pPr marL="628650" lvl="1" indent="-171450">
              <a:spcBef>
                <a:spcPts val="0"/>
              </a:spcBef>
              <a:spcAft>
                <a:spcPts val="0"/>
              </a:spcAft>
              <a:buFont typeface="Arial" panose="020B0604020202020204" pitchFamily="34" charset="0"/>
              <a:buChar char="•"/>
              <a:defRPr/>
            </a:pPr>
            <a:r>
              <a:rPr lang="en-AU" sz="1200" b="0" dirty="0" smtClean="0"/>
              <a:t>Part 12.4 Heating appliances, fireplaces, chimneys and flues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1" dirty="0">
                <a:solidFill>
                  <a:schemeClr val="accent1"/>
                </a:solidFill>
              </a:rPr>
              <a:t>Question 4: </a:t>
            </a:r>
            <a:r>
              <a:rPr lang="en-AU" b="1" dirty="0" smtClean="0">
                <a:solidFill>
                  <a:schemeClr val="accent1"/>
                </a:solidFill>
              </a:rPr>
              <a:t>Requirements </a:t>
            </a:r>
            <a:r>
              <a:rPr lang="en-AU" b="1" dirty="0">
                <a:solidFill>
                  <a:schemeClr val="accent1"/>
                </a:solidFill>
              </a:rPr>
              <a:t>for </a:t>
            </a:r>
            <a:r>
              <a:rPr lang="en-AU" b="1" dirty="0" smtClean="0">
                <a:solidFill>
                  <a:schemeClr val="accent1"/>
                </a:solidFill>
              </a:rPr>
              <a:t>ceiling heights in habitable rooms:</a:t>
            </a:r>
            <a:endParaRPr lang="en-AU" b="1" dirty="0">
              <a:solidFill>
                <a:schemeClr val="accent1"/>
              </a:solidFill>
            </a:endParaRPr>
          </a:p>
          <a:p>
            <a:pPr marL="628650" lvl="1" indent="-171450">
              <a:spcBef>
                <a:spcPts val="0"/>
              </a:spcBef>
              <a:spcAft>
                <a:spcPts val="0"/>
              </a:spcAft>
              <a:buFont typeface="Arial" panose="020B0604020202020204" pitchFamily="34" charset="0"/>
              <a:buChar char="•"/>
              <a:defRPr/>
            </a:pPr>
            <a:r>
              <a:rPr lang="en-AU" sz="1200" b="0" dirty="0" smtClean="0"/>
              <a:t>Part 10 Health and amenity</a:t>
            </a:r>
          </a:p>
          <a:p>
            <a:pPr marL="628650" lvl="1" indent="-171450">
              <a:spcBef>
                <a:spcPts val="0"/>
              </a:spcBef>
              <a:spcAft>
                <a:spcPts val="0"/>
              </a:spcAft>
              <a:buFont typeface="Arial" panose="020B0604020202020204" pitchFamily="34" charset="0"/>
              <a:buChar char="•"/>
              <a:defRPr/>
            </a:pPr>
            <a:r>
              <a:rPr lang="en-AU" sz="1200" b="0" dirty="0" smtClean="0"/>
              <a:t>Part 10.3 Room heights</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endParaRPr lang="en-AU" b="1" dirty="0"/>
          </a:p>
        </p:txBody>
      </p:sp>
      <p:sp>
        <p:nvSpPr>
          <p:cNvPr id="4" name="Slide Number Placeholder 3"/>
          <p:cNvSpPr>
            <a:spLocks noGrp="1"/>
          </p:cNvSpPr>
          <p:nvPr>
            <p:ph type="sldNum" sz="quarter" idx="5"/>
          </p:nvPr>
        </p:nvSpPr>
        <p:spPr/>
        <p:txBody>
          <a:bodyPr/>
          <a:lstStyle/>
          <a:p>
            <a:fld id="{0E50A956-E16B-47C1-852D-BC3DD0564875}" type="slidenum">
              <a:rPr lang="en-AU" smtClean="0"/>
              <a:t>13</a:t>
            </a:fld>
            <a:endParaRPr lang="en-AU" dirty="0"/>
          </a:p>
        </p:txBody>
      </p:sp>
    </p:spTree>
    <p:extLst>
      <p:ext uri="{BB962C8B-B14F-4D97-AF65-F5344CB8AC3E}">
        <p14:creationId xmlns:p14="http://schemas.microsoft.com/office/powerpoint/2010/main" val="3091728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title in the banner and </a:t>
            </a:r>
            <a:r>
              <a:rPr lang="en-AU" b="0" dirty="0" smtClean="0"/>
              <a:t>6 </a:t>
            </a:r>
            <a:r>
              <a:rPr lang="en-AU" b="0" dirty="0"/>
              <a:t>question buttons on the left.</a:t>
            </a:r>
          </a:p>
          <a:p>
            <a:r>
              <a:rPr lang="en-AU" b="0" dirty="0"/>
              <a:t>Click each button to see the corresponding question on the right.</a:t>
            </a:r>
          </a:p>
          <a:p>
            <a:r>
              <a:rPr lang="en-AU" b="0" dirty="0"/>
              <a:t>Click a second time to see the answer to the question at the bottom on the right in a blue box.</a:t>
            </a:r>
          </a:p>
          <a:p>
            <a:r>
              <a:rPr lang="en-AU" b="0" dirty="0"/>
              <a:t>Click the same button a third time to dissolve the question and answer. </a:t>
            </a:r>
          </a:p>
          <a:p>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IT IS BEST TO DISSOLVE ONE ANSWER BEFORE BRINGING UP THE NEXT ONE, AS THE QUESTIONS AND ANSWERS WRITE OVER THE TOP OF EACH OTHER. Just keep</a:t>
            </a:r>
            <a:r>
              <a:rPr lang="en-AU" b="1" baseline="0" dirty="0"/>
              <a:t> clicking on the question –  the first click brings up the question, the second click brings up the answer, and the third click makes both disappear. Then repeat for the next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If you forget to dissolve one question and answer before bringing up the next one, then just click the button for the earlier question again to make it and its answer dissolve.</a:t>
            </a:r>
          </a:p>
          <a:p>
            <a:endParaRPr lang="en-AU" b="0"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practice interpreting </a:t>
            </a:r>
            <a:r>
              <a:rPr lang="en-AU" dirty="0" smtClean="0"/>
              <a:t>the Housing Provisions </a:t>
            </a:r>
            <a:r>
              <a:rPr lang="en-AU" dirty="0"/>
              <a:t>in detail. The aim is to give the trainees confidence that they can read and interpret </a:t>
            </a:r>
            <a:r>
              <a:rPr lang="en-AU" dirty="0" smtClean="0"/>
              <a:t>the Housing Provisions </a:t>
            </a:r>
            <a:r>
              <a:rPr lang="en-AU" dirty="0"/>
              <a:t>correctly.  Each question requires the trainees to locate and interpret some provisions within </a:t>
            </a:r>
            <a:r>
              <a:rPr lang="en-AU" dirty="0" smtClean="0"/>
              <a:t>the Housing Provisions. </a:t>
            </a:r>
            <a:r>
              <a:rPr lang="en-AU" dirty="0"/>
              <a:t>The relevant part number is given in each question to make the tasks quicker.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You can choose to complete as many or as few of the questions as you like</a:t>
            </a:r>
            <a:r>
              <a:rPr lang="en-AU"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If you think that the trainees seem to be familiar with this section or you are pressed for time, you could just skip this slide entirely.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Or you could choose to just do a selection of the questions. </a:t>
            </a:r>
            <a:r>
              <a:rPr lang="en-AU" b="0" dirty="0"/>
              <a:t>Note that the questions and answers are listed below so that you can easily identify which ones you would like to present.</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If you want to spend longer discussing how to interpret the provisions of </a:t>
            </a:r>
            <a:r>
              <a:rPr lang="en-AU" dirty="0" smtClean="0"/>
              <a:t>the Housing Provisions, </a:t>
            </a:r>
            <a:r>
              <a:rPr lang="en-AU" dirty="0"/>
              <a:t>you might want to go through all six questions.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Select a question and give the trainees’ time to find their answers in Volume Two. Discuss their answers, emphasising correct interpretation of the provisions, including checking definitions and referring to other sections, other Volumes and referenced documents as required.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r>
              <a:rPr lang="en-AU" b="1" dirty="0"/>
              <a:t>Questions and answers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R="0" lvl="0" algn="l" defTabSz="914400" rtl="0" eaLnBrk="1" fontAlgn="auto" latinLnBrk="0" hangingPunct="1">
              <a:lnSpc>
                <a:spcPct val="100000"/>
              </a:lnSpc>
              <a:spcBef>
                <a:spcPts val="200"/>
              </a:spcBef>
              <a:spcAft>
                <a:spcPts val="200"/>
              </a:spcAft>
              <a:buClrTx/>
              <a:buSzTx/>
              <a:tabLst/>
              <a:defRPr/>
            </a:pPr>
            <a:r>
              <a:rPr lang="en-AU" b="1" dirty="0"/>
              <a:t>Question 1: </a:t>
            </a:r>
            <a:r>
              <a:rPr lang="en-AU" sz="1200" b="1" dirty="0" smtClean="0"/>
              <a:t>According to Part 6, how much subfloor</a:t>
            </a:r>
            <a:r>
              <a:rPr lang="en-AU" sz="1200" b="1" baseline="0" dirty="0" smtClean="0"/>
              <a:t> ventilation is required for a house located in Wagga Wagga?</a:t>
            </a:r>
            <a:endParaRPr lang="en-AU" sz="1200" b="1" dirty="0" smtClean="0"/>
          </a:p>
          <a:p>
            <a:pPr marL="171450" indent="-171450">
              <a:buFont typeface="Arial" panose="020B0604020202020204" pitchFamily="34" charset="0"/>
              <a:buChar char="•"/>
              <a:defRPr/>
            </a:pPr>
            <a:r>
              <a:rPr lang="en-AU" sz="1200" dirty="0" smtClean="0"/>
              <a:t>Part 6 Framing</a:t>
            </a:r>
          </a:p>
          <a:p>
            <a:pPr marL="171450" indent="-171450">
              <a:buFont typeface="Arial" panose="020B0604020202020204" pitchFamily="34" charset="0"/>
              <a:buChar char="•"/>
              <a:defRPr/>
            </a:pPr>
            <a:r>
              <a:rPr lang="en-AU" sz="1200" dirty="0" smtClean="0"/>
              <a:t>Part 6.2 Subfloor ventilation</a:t>
            </a:r>
          </a:p>
          <a:p>
            <a:pPr marL="171450" indent="-171450">
              <a:buFont typeface="Arial" panose="020B0604020202020204" pitchFamily="34" charset="0"/>
              <a:buChar char="•"/>
              <a:defRPr/>
            </a:pPr>
            <a:r>
              <a:rPr lang="en-AU" sz="1200" dirty="0" smtClean="0"/>
              <a:t>Clause 6.2.1(1)</a:t>
            </a:r>
          </a:p>
          <a:p>
            <a:pPr marL="171450" indent="-171450">
              <a:buFont typeface="Arial" panose="020B0604020202020204" pitchFamily="34" charset="0"/>
              <a:buChar char="•"/>
              <a:defRPr/>
            </a:pPr>
            <a:r>
              <a:rPr lang="en-AU" sz="1200" dirty="0" smtClean="0"/>
              <a:t>Figure 6.2.1a – Wagga Wagga is climatic zone C</a:t>
            </a:r>
          </a:p>
          <a:p>
            <a:pPr marL="171450" indent="-171450">
              <a:buFont typeface="Arial" panose="020B0604020202020204" pitchFamily="34" charset="0"/>
              <a:buChar char="•"/>
              <a:defRPr/>
            </a:pPr>
            <a:r>
              <a:rPr lang="en-AU" sz="1200" dirty="0" smtClean="0"/>
              <a:t>Table 6.2.1a – Climatic zone C</a:t>
            </a:r>
            <a:r>
              <a:rPr lang="en-AU" sz="1200" baseline="0" dirty="0" smtClean="0"/>
              <a:t> = 6000 mm</a:t>
            </a:r>
            <a:r>
              <a:rPr lang="en-AU" sz="1200" baseline="30000" dirty="0" smtClean="0"/>
              <a:t>2</a:t>
            </a:r>
            <a:r>
              <a:rPr lang="en-AU" sz="1200" baseline="0" dirty="0" smtClean="0"/>
              <a:t>/m with no membrane or 3000 mm</a:t>
            </a:r>
            <a:r>
              <a:rPr lang="en-AU" sz="1200" baseline="30000" dirty="0" smtClean="0"/>
              <a:t>2</a:t>
            </a:r>
            <a:r>
              <a:rPr lang="en-AU" sz="1200" baseline="0" dirty="0" smtClean="0"/>
              <a:t>/m with an impervious membrane</a:t>
            </a:r>
            <a:endParaRPr lang="en-AU" sz="1200" dirty="0" smtClean="0"/>
          </a:p>
          <a:p>
            <a:endParaRPr lang="en-AU" b="1" dirty="0"/>
          </a:p>
          <a:p>
            <a:pPr marR="0" lvl="0" algn="l" defTabSz="914400" rtl="0" eaLnBrk="1" fontAlgn="auto" latinLnBrk="0" hangingPunct="1">
              <a:lnSpc>
                <a:spcPct val="100000"/>
              </a:lnSpc>
              <a:spcBef>
                <a:spcPts val="200"/>
              </a:spcBef>
              <a:spcAft>
                <a:spcPts val="200"/>
              </a:spcAft>
              <a:buClrTx/>
              <a:buSzTx/>
              <a:tabLst>
                <a:tab pos="360363" algn="l"/>
              </a:tabLst>
              <a:defRPr/>
            </a:pPr>
            <a:r>
              <a:rPr lang="en-AU" b="1" dirty="0"/>
              <a:t>Question 2: </a:t>
            </a:r>
            <a:r>
              <a:rPr lang="en-AU" sz="1200" b="1" dirty="0" smtClean="0"/>
              <a:t>According to Part 7.3 Roof tiles and shingles, when must an anti-ponding device be installed with sarking?</a:t>
            </a:r>
          </a:p>
          <a:p>
            <a:pPr marL="171450" lvl="0" indent="-171450">
              <a:spcBef>
                <a:spcPts val="0"/>
              </a:spcBef>
              <a:spcAft>
                <a:spcPts val="0"/>
              </a:spcAft>
              <a:buFont typeface="Arial" panose="020B0604020202020204" pitchFamily="34" charset="0"/>
              <a:buChar char="•"/>
              <a:defRPr/>
            </a:pPr>
            <a:r>
              <a:rPr lang="en-AU" sz="2000" dirty="0" smtClean="0"/>
              <a:t>Part 7.3.5 </a:t>
            </a:r>
            <a:r>
              <a:rPr lang="en-AU" sz="2000" dirty="0"/>
              <a:t>Anti-ponding </a:t>
            </a:r>
            <a:r>
              <a:rPr lang="en-AU" sz="2000" dirty="0" smtClean="0"/>
              <a:t>device/board</a:t>
            </a:r>
            <a:endParaRPr lang="en-AU" sz="2000" dirty="0"/>
          </a:p>
          <a:p>
            <a:pPr marL="171450" lvl="0" indent="-171450">
              <a:spcBef>
                <a:spcPts val="0"/>
              </a:spcBef>
              <a:spcAft>
                <a:spcPts val="0"/>
              </a:spcAft>
              <a:buFont typeface="Arial" panose="020B0604020202020204" pitchFamily="34" charset="0"/>
              <a:buChar char="•"/>
              <a:defRPr/>
            </a:pPr>
            <a:r>
              <a:rPr lang="en-AU" sz="2000" dirty="0"/>
              <a:t>Required when sarking is installed on roofs with:</a:t>
            </a:r>
          </a:p>
          <a:p>
            <a:pPr marL="800100" lvl="1" indent="-342900">
              <a:spcBef>
                <a:spcPts val="0"/>
              </a:spcBef>
              <a:spcAft>
                <a:spcPts val="0"/>
              </a:spcAft>
              <a:buFont typeface="Arial" panose="020B0604020202020204" pitchFamily="34" charset="0"/>
              <a:buChar char="•"/>
              <a:defRPr/>
            </a:pPr>
            <a:r>
              <a:rPr lang="en-AU" sz="2000" dirty="0"/>
              <a:t>A pitch less than 20</a:t>
            </a:r>
            <a:r>
              <a:rPr lang="en-AU" sz="2000" dirty="0">
                <a:sym typeface="Symbol" panose="05050102010706020507" pitchFamily="18" charset="2"/>
              </a:rPr>
              <a:t>, and</a:t>
            </a:r>
            <a:endParaRPr lang="en-AU" sz="2000" dirty="0"/>
          </a:p>
          <a:p>
            <a:pPr marL="800100" lvl="1" indent="-342900">
              <a:spcBef>
                <a:spcPts val="0"/>
              </a:spcBef>
              <a:spcAft>
                <a:spcPts val="0"/>
              </a:spcAft>
              <a:buFont typeface="Arial" panose="020B0604020202020204" pitchFamily="34" charset="0"/>
              <a:buChar char="•"/>
              <a:defRPr/>
            </a:pPr>
            <a:r>
              <a:rPr lang="en-AU" sz="2000" dirty="0"/>
              <a:t>No eaves overhang, regardless of the roof pitch.</a:t>
            </a:r>
          </a:p>
          <a:p>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3: </a:t>
            </a:r>
            <a:r>
              <a:rPr lang="en-AU" sz="1200" b="1" dirty="0"/>
              <a:t>According to Part </a:t>
            </a:r>
            <a:r>
              <a:rPr lang="en-AU" sz="1200" b="1" dirty="0" smtClean="0"/>
              <a:t>9.3 </a:t>
            </a:r>
            <a:r>
              <a:rPr lang="en-AU" sz="1200" b="1" dirty="0"/>
              <a:t>Fire protection of separating walls and floors, what fire-resistance level (FRL) is required for a wall of lightweight construction that separates </a:t>
            </a:r>
            <a:r>
              <a:rPr lang="en-AU" sz="1200" b="1" dirty="0" smtClean="0"/>
              <a:t>two </a:t>
            </a:r>
            <a:r>
              <a:rPr lang="en-AU" sz="1200" b="1" dirty="0"/>
              <a:t>Class 1 dwellings</a:t>
            </a:r>
            <a:r>
              <a:rPr lang="en-AU" sz="1200" b="1" dirty="0" smtClean="0"/>
              <a:t>?</a:t>
            </a:r>
          </a:p>
          <a:p>
            <a:pPr marL="171450" lvl="0" indent="-171450">
              <a:spcBef>
                <a:spcPts val="0"/>
              </a:spcBef>
              <a:spcAft>
                <a:spcPts val="0"/>
              </a:spcAft>
              <a:buFont typeface="Arial" panose="020B0604020202020204" pitchFamily="34" charset="0"/>
              <a:buChar char="•"/>
              <a:defRPr/>
            </a:pPr>
            <a:r>
              <a:rPr lang="en-AU" sz="1200" dirty="0" smtClean="0"/>
              <a:t>Part 9.3.1 </a:t>
            </a:r>
            <a:r>
              <a:rPr lang="en-AU" sz="1200" dirty="0"/>
              <a:t>Separating walls</a:t>
            </a:r>
          </a:p>
          <a:p>
            <a:pPr marL="171450" lvl="0" indent="-171450">
              <a:spcBef>
                <a:spcPts val="0"/>
              </a:spcBef>
              <a:spcAft>
                <a:spcPts val="0"/>
              </a:spcAft>
              <a:buFont typeface="Arial" panose="020B0604020202020204" pitchFamily="34" charset="0"/>
              <a:buChar char="•"/>
              <a:defRPr/>
            </a:pPr>
            <a:r>
              <a:rPr lang="en-AU" sz="1200" dirty="0"/>
              <a:t>FRL must be not less than 60/60/60</a:t>
            </a:r>
          </a:p>
          <a:p>
            <a:pPr marL="171450" lvl="0" indent="-171450">
              <a:spcBef>
                <a:spcPts val="0"/>
              </a:spcBef>
              <a:spcAft>
                <a:spcPts val="0"/>
              </a:spcAft>
              <a:buFont typeface="Arial" panose="020B0604020202020204" pitchFamily="34" charset="0"/>
              <a:buChar char="•"/>
              <a:defRPr/>
            </a:pPr>
            <a:r>
              <a:rPr lang="en-AU" sz="1200" dirty="0"/>
              <a:t>Must be tested in accordance with Specification </a:t>
            </a:r>
            <a:r>
              <a:rPr lang="en-AU" sz="1200" dirty="0" smtClean="0"/>
              <a:t>6 of Volume One.</a:t>
            </a:r>
            <a:endParaRPr lang="en-AU" sz="1200" dirty="0"/>
          </a:p>
          <a:p>
            <a:endParaRPr lang="en-AU" b="1" dirty="0"/>
          </a:p>
          <a:p>
            <a:pPr marR="0" lvl="0" algn="l" defTabSz="914400" rtl="0" eaLnBrk="1" fontAlgn="auto" latinLnBrk="0" hangingPunct="1">
              <a:lnSpc>
                <a:spcPct val="100000"/>
              </a:lnSpc>
              <a:spcBef>
                <a:spcPts val="200"/>
              </a:spcBef>
              <a:spcAft>
                <a:spcPts val="200"/>
              </a:spcAft>
              <a:buClrTx/>
              <a:buSzTx/>
              <a:tabLst/>
              <a:defRPr/>
            </a:pPr>
            <a:r>
              <a:rPr lang="en-AU" b="1" dirty="0"/>
              <a:t>Question 4: </a:t>
            </a:r>
            <a:r>
              <a:rPr lang="en-AU" sz="1200" b="1" dirty="0" smtClean="0"/>
              <a:t>According to Part 4 Footings and slabs, when a site is classified H, E or P which referenced document must be referred to for design and construction information? </a:t>
            </a:r>
          </a:p>
          <a:p>
            <a:pPr marL="342900" lvl="0" indent="-342900">
              <a:spcBef>
                <a:spcPts val="0"/>
              </a:spcBef>
              <a:spcAft>
                <a:spcPts val="0"/>
              </a:spcAft>
              <a:buFont typeface="Arial" panose="020B0604020202020204" pitchFamily="34" charset="0"/>
              <a:buChar char="•"/>
              <a:defRPr/>
            </a:pPr>
            <a:r>
              <a:rPr lang="en-AU" sz="2000" dirty="0" smtClean="0"/>
              <a:t>Part 4.2.2 Site classification</a:t>
            </a:r>
          </a:p>
          <a:p>
            <a:pPr marL="342900" lvl="0" indent="-342900">
              <a:spcBef>
                <a:spcPts val="0"/>
              </a:spcBef>
              <a:spcAft>
                <a:spcPts val="0"/>
              </a:spcAft>
              <a:buFont typeface="Arial" panose="020B0604020202020204" pitchFamily="34" charset="0"/>
              <a:buChar char="•"/>
              <a:defRPr/>
            </a:pPr>
            <a:r>
              <a:rPr lang="en-AU" sz="2000" dirty="0" smtClean="0"/>
              <a:t>Explanatory information – Table 4.2.2</a:t>
            </a:r>
          </a:p>
          <a:p>
            <a:pPr marL="342900" lvl="0" indent="-342900">
              <a:spcBef>
                <a:spcPts val="0"/>
              </a:spcBef>
              <a:spcAft>
                <a:spcPts val="0"/>
              </a:spcAft>
              <a:buFont typeface="Arial" panose="020B0604020202020204" pitchFamily="34" charset="0"/>
              <a:buChar char="•"/>
              <a:defRPr/>
            </a:pPr>
            <a:r>
              <a:rPr lang="en-AU" sz="2000" dirty="0" smtClean="0"/>
              <a:t>AS 2870 Residential slabs and footings</a:t>
            </a:r>
          </a:p>
          <a:p>
            <a:endParaRPr lang="en-AU" b="1" dirty="0"/>
          </a:p>
          <a:p>
            <a:pPr lvl="0">
              <a:spcBef>
                <a:spcPts val="200"/>
              </a:spcBef>
              <a:spcAft>
                <a:spcPts val="200"/>
              </a:spcAft>
              <a:defRPr/>
            </a:pPr>
            <a:r>
              <a:rPr lang="en-AU" b="1" dirty="0"/>
              <a:t>Question 5: </a:t>
            </a:r>
            <a:r>
              <a:rPr lang="en-AU" sz="1200" b="1" dirty="0" smtClean="0"/>
              <a:t>According to Part 12 Ancillary provisions, what is the requirement for a building adjacent to an embankment, where the building is located in an alpine area? </a:t>
            </a:r>
          </a:p>
          <a:p>
            <a:pPr marL="171450" lvl="0" indent="-171450">
              <a:spcBef>
                <a:spcPts val="0"/>
              </a:spcBef>
              <a:spcAft>
                <a:spcPts val="600"/>
              </a:spcAft>
              <a:buFont typeface="Arial" panose="020B0604020202020204" pitchFamily="34" charset="0"/>
              <a:buChar char="•"/>
              <a:defRPr/>
            </a:pPr>
            <a:r>
              <a:rPr lang="en-AU" sz="2200" dirty="0" smtClean="0"/>
              <a:t>Part 12.2 Construction in alpine areas</a:t>
            </a:r>
          </a:p>
          <a:p>
            <a:pPr marL="800100" lvl="1" indent="-342900">
              <a:spcBef>
                <a:spcPts val="0"/>
              </a:spcBef>
              <a:spcAft>
                <a:spcPts val="600"/>
              </a:spcAft>
              <a:buFont typeface="Arial" panose="020B0604020202020204" pitchFamily="34" charset="0"/>
              <a:buChar char="•"/>
              <a:defRPr/>
            </a:pPr>
            <a:r>
              <a:rPr lang="en-AU" sz="2200" dirty="0" smtClean="0"/>
              <a:t>Part 12.2.4 Clear spaces around buildings, 12.2.4(c)</a:t>
            </a:r>
          </a:p>
          <a:p>
            <a:pPr marL="800100" lvl="1" indent="-342900">
              <a:spcBef>
                <a:spcPts val="0"/>
              </a:spcBef>
              <a:spcAft>
                <a:spcPts val="600"/>
              </a:spcAft>
              <a:buFont typeface="Arial" panose="020B0604020202020204" pitchFamily="34" charset="0"/>
              <a:buChar char="•"/>
              <a:defRPr/>
            </a:pPr>
            <a:r>
              <a:rPr lang="en-AU" sz="2200" dirty="0" smtClean="0"/>
              <a:t>Figure 12.2.4c: Clear spaces around buildings – Embankments adjoining buildings</a:t>
            </a:r>
          </a:p>
          <a:p>
            <a:pPr marL="800100" lvl="1" indent="-342900">
              <a:spcBef>
                <a:spcPts val="0"/>
              </a:spcBef>
              <a:spcAft>
                <a:spcPts val="0"/>
              </a:spcAft>
              <a:buFont typeface="Arial" panose="020B0604020202020204" pitchFamily="34" charset="0"/>
              <a:buChar char="•"/>
              <a:defRPr/>
            </a:pPr>
            <a:r>
              <a:rPr lang="en-AU" sz="2200" dirty="0" smtClean="0"/>
              <a:t>Clear distance of not less than 4 metres between the building and adjacent embankment</a:t>
            </a:r>
          </a:p>
          <a:p>
            <a:endParaRPr lang="en-AU" b="1" dirty="0"/>
          </a:p>
          <a:p>
            <a:pPr marR="0" lvl="0" indent="-180000" algn="l" defTabSz="914400" rtl="0" eaLnBrk="1" fontAlgn="auto" latinLnBrk="0" hangingPunct="1">
              <a:lnSpc>
                <a:spcPct val="100000"/>
              </a:lnSpc>
              <a:spcBef>
                <a:spcPts val="0"/>
              </a:spcBef>
              <a:spcAft>
                <a:spcPts val="0"/>
              </a:spcAft>
              <a:buClrTx/>
              <a:buSzTx/>
              <a:tabLst>
                <a:tab pos="360363" algn="l"/>
              </a:tabLst>
              <a:defRPr/>
            </a:pPr>
            <a:r>
              <a:rPr lang="en-AU" b="1" dirty="0"/>
              <a:t>Question 6: </a:t>
            </a:r>
            <a:r>
              <a:rPr lang="en-AU" sz="1200" b="1" dirty="0"/>
              <a:t>According to Part </a:t>
            </a:r>
            <a:r>
              <a:rPr lang="en-AU" sz="1200" b="1" dirty="0" smtClean="0"/>
              <a:t>2 Structure, </a:t>
            </a:r>
            <a:r>
              <a:rPr lang="en-AU" sz="1200" b="1" dirty="0"/>
              <a:t>in what wind regions are the following cities</a:t>
            </a:r>
            <a:r>
              <a:rPr lang="en-AU" sz="1200" b="1" dirty="0" smtClean="0"/>
              <a:t>:</a:t>
            </a:r>
            <a:endParaRPr lang="en-AU" sz="1200" b="1" dirty="0"/>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1" dirty="0"/>
              <a:t>Sydney?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1" dirty="0"/>
              <a:t>Brisbane?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1" dirty="0" smtClean="0"/>
              <a:t>Broome </a:t>
            </a:r>
            <a:r>
              <a:rPr lang="en-AU" sz="1200" b="1" dirty="0"/>
              <a:t>(WA)?</a:t>
            </a:r>
          </a:p>
          <a:p>
            <a:endParaRPr lang="en-AU" b="1" dirty="0"/>
          </a:p>
          <a:p>
            <a:r>
              <a:rPr lang="en-AU" b="1" dirty="0"/>
              <a:t>Answer 6:</a:t>
            </a:r>
          </a:p>
          <a:p>
            <a:pPr marL="171450" lvl="0" indent="-171450">
              <a:spcBef>
                <a:spcPts val="0"/>
              </a:spcBef>
              <a:spcAft>
                <a:spcPts val="0"/>
              </a:spcAft>
              <a:buFont typeface="Arial" panose="020B0604020202020204" pitchFamily="34" charset="0"/>
              <a:buChar char="•"/>
              <a:defRPr/>
            </a:pPr>
            <a:r>
              <a:rPr lang="en-AU" sz="1200" dirty="0"/>
              <a:t>Figure </a:t>
            </a:r>
            <a:r>
              <a:rPr lang="en-AU" sz="1200" dirty="0" smtClean="0"/>
              <a:t>2.2.3: </a:t>
            </a:r>
            <a:r>
              <a:rPr lang="en-AU" sz="1200" dirty="0"/>
              <a:t>Wind regions</a:t>
            </a:r>
          </a:p>
          <a:p>
            <a:pPr marL="628650" lvl="1" indent="-171450">
              <a:spcBef>
                <a:spcPts val="0"/>
              </a:spcBef>
              <a:spcAft>
                <a:spcPts val="0"/>
              </a:spcAft>
              <a:buFont typeface="Arial" panose="020B0604020202020204" pitchFamily="34" charset="0"/>
              <a:buChar char="•"/>
              <a:defRPr/>
            </a:pPr>
            <a:r>
              <a:rPr lang="en-AU" sz="1200" dirty="0"/>
              <a:t>Sydney = Region A2</a:t>
            </a:r>
          </a:p>
          <a:p>
            <a:pPr marL="628650" lvl="1" indent="-171450">
              <a:spcBef>
                <a:spcPts val="0"/>
              </a:spcBef>
              <a:spcAft>
                <a:spcPts val="0"/>
              </a:spcAft>
              <a:buFont typeface="Arial" panose="020B0604020202020204" pitchFamily="34" charset="0"/>
              <a:buChar char="•"/>
              <a:defRPr/>
            </a:pPr>
            <a:r>
              <a:rPr lang="en-AU" sz="1200" dirty="0"/>
              <a:t>Brisbane = Region B</a:t>
            </a:r>
          </a:p>
          <a:p>
            <a:pPr marL="628650" lvl="1" indent="-171450">
              <a:spcBef>
                <a:spcPts val="0"/>
              </a:spcBef>
              <a:spcAft>
                <a:spcPts val="0"/>
              </a:spcAft>
              <a:buFont typeface="Arial" panose="020B0604020202020204" pitchFamily="34" charset="0"/>
              <a:buChar char="•"/>
              <a:defRPr/>
            </a:pPr>
            <a:r>
              <a:rPr lang="en-AU" sz="1200" dirty="0"/>
              <a:t>Carnavon = Region D</a:t>
            </a:r>
          </a:p>
          <a:p>
            <a:endParaRPr lang="en-AU" b="1"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14</a:t>
            </a:fld>
            <a:endParaRPr lang="en-AU" dirty="0"/>
          </a:p>
        </p:txBody>
      </p:sp>
    </p:spTree>
    <p:extLst>
      <p:ext uri="{BB962C8B-B14F-4D97-AF65-F5344CB8AC3E}">
        <p14:creationId xmlns:p14="http://schemas.microsoft.com/office/powerpoint/2010/main" val="2359572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question only in the banner.</a:t>
            </a:r>
          </a:p>
          <a:p>
            <a:r>
              <a:rPr lang="en-AU" b="0" dirty="0"/>
              <a:t>Click once to see the text in the main part of the slide. </a:t>
            </a:r>
          </a:p>
          <a:p>
            <a:endParaRPr lang="en-AU" b="0"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This slide is intended to act as a summary of the various kinds of information in each Section. It is also intended to be a</a:t>
            </a:r>
            <a:r>
              <a:rPr lang="en-AU" b="0" baseline="0" dirty="0"/>
              <a:t> </a:t>
            </a:r>
            <a:r>
              <a:rPr lang="en-AU" b="0" dirty="0"/>
              <a:t>rest</a:t>
            </a:r>
            <a:r>
              <a:rPr lang="en-AU" b="0" baseline="0" dirty="0"/>
              <a:t> spot</a:t>
            </a:r>
            <a:r>
              <a:rPr lang="en-AU" b="0" dirty="0"/>
              <a:t> in the presentation. It presents useful information, but is designed to be visually simpler in order to reduce the cognitive load for a moment.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It creates 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a:t>Visual and cognitive rest between the slides before and after 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a:t>A short break for discussion and summary of key ideas before moving on to some review questions.</a:t>
            </a:r>
            <a:endParaRPr lang="en-AU" dirty="0"/>
          </a:p>
          <a:p>
            <a:endParaRPr lang="en-AU" b="1" dirty="0"/>
          </a:p>
          <a:p>
            <a:r>
              <a:rPr lang="en-AU" dirty="0"/>
              <a:t>Ask the question in the banner first and discuss the trainees’ answers.</a:t>
            </a:r>
          </a:p>
          <a:p>
            <a:endParaRPr lang="en-AU" dirty="0"/>
          </a:p>
          <a:p>
            <a:r>
              <a:rPr lang="en-AU" dirty="0"/>
              <a:t>Then progress to display the main text and work your way through each stage of the suggested procedure for using Volume Two.</a:t>
            </a:r>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15</a:t>
            </a:fld>
            <a:endParaRPr lang="en-AU" dirty="0"/>
          </a:p>
        </p:txBody>
      </p:sp>
    </p:spTree>
    <p:extLst>
      <p:ext uri="{BB962C8B-B14F-4D97-AF65-F5344CB8AC3E}">
        <p14:creationId xmlns:p14="http://schemas.microsoft.com/office/powerpoint/2010/main" val="1265560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question in the banner and </a:t>
            </a:r>
            <a:r>
              <a:rPr lang="en-AU" b="0" dirty="0" smtClean="0"/>
              <a:t>4 </a:t>
            </a:r>
            <a:r>
              <a:rPr lang="en-AU" b="0" dirty="0"/>
              <a:t>possible answers listed below.</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on any answer or its radio button to see a popup that gives a response.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Click each option/radio button a second time to remove the popup.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ALWAYS CLOSE ONE POPUP BEFORE OPENING THE NEXT BECAUSE THE BOXES WILL WRITE OVER THE TOP OF EACH OTHER, AND YOU MAY NOT BE ABLE TO SEE THE RESPONSE YOU WANT.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Be careful not to click outside the option, or you may inadvertently progress to the next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Click anywhere else on the slide or press Enter to progress to the next slide.</a:t>
            </a:r>
          </a:p>
          <a:p>
            <a:endParaRPr lang="en-AU" b="1" dirty="0"/>
          </a:p>
          <a:p>
            <a:r>
              <a:rPr lang="en-AU" b="1" dirty="0"/>
              <a:t>Facilitator notes</a:t>
            </a:r>
          </a:p>
          <a:p>
            <a:r>
              <a:rPr lang="en-AU" dirty="0"/>
              <a:t>The purpose of this slide is to reinforce essential information about the structure of Volume </a:t>
            </a:r>
            <a:r>
              <a:rPr lang="en-AU" dirty="0" smtClean="0"/>
              <a:t>Two.</a:t>
            </a:r>
            <a:endParaRPr lang="en-AU" dirty="0"/>
          </a:p>
          <a:p>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the question and discuss the trainees’ answers. </a:t>
            </a:r>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smtClean="0"/>
              <a:t>Correct answer: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Part</a:t>
            </a:r>
            <a:r>
              <a:rPr lang="en-AU" baseline="0" dirty="0" smtClean="0"/>
              <a:t> 10.2 of the Housing Provisions or AS 3740.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Relevant DTS clauses in Volume Two are: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H4D2 Wet areas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H4D3 Materials and installation of wet areas components and systems.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Note for H4D2, that the choice is given to either comply with AS3740 or Part 10.2 of the Housing Provisions.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smtClean="0"/>
              <a:t>For H4D3, you can either choose to comply with AS 3740 and sub-clause 10.2.12 of the Housing Provisions, </a:t>
            </a:r>
            <a:r>
              <a:rPr lang="en-AU" b="1" baseline="0" dirty="0" smtClean="0"/>
              <a:t>OR</a:t>
            </a:r>
            <a:r>
              <a:rPr lang="en-AU" baseline="0" dirty="0" smtClean="0"/>
              <a:t> with subclauses 10.2.7 to 10.2.32 of the Housing Provisions.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Select </a:t>
            </a:r>
            <a:r>
              <a:rPr lang="en-AU" dirty="0"/>
              <a:t>any option to see the response in a popup. </a:t>
            </a:r>
          </a:p>
          <a:p>
            <a:pPr marL="0" indent="0">
              <a:buFont typeface="Arial" panose="020B0604020202020204" pitchFamily="34" charset="0"/>
              <a:buNone/>
            </a:pPr>
            <a:endParaRPr lang="en-AU" b="1" dirty="0"/>
          </a:p>
        </p:txBody>
      </p:sp>
      <p:sp>
        <p:nvSpPr>
          <p:cNvPr id="4" name="Slide Number Placeholder 3"/>
          <p:cNvSpPr>
            <a:spLocks noGrp="1"/>
          </p:cNvSpPr>
          <p:nvPr>
            <p:ph type="sldNum" sz="quarter" idx="5"/>
          </p:nvPr>
        </p:nvSpPr>
        <p:spPr/>
        <p:txBody>
          <a:bodyPr/>
          <a:lstStyle/>
          <a:p>
            <a:fld id="{0E50A956-E16B-47C1-852D-BC3DD0564875}" type="slidenum">
              <a:rPr lang="en-AU" smtClean="0"/>
              <a:t>16</a:t>
            </a:fld>
            <a:endParaRPr lang="en-AU" dirty="0"/>
          </a:p>
        </p:txBody>
      </p:sp>
    </p:spTree>
    <p:extLst>
      <p:ext uri="{BB962C8B-B14F-4D97-AF65-F5344CB8AC3E}">
        <p14:creationId xmlns:p14="http://schemas.microsoft.com/office/powerpoint/2010/main" val="1273188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question in the banner, and a statement in the second box, with options of True and False with radio buttons.</a:t>
            </a:r>
          </a:p>
          <a:p>
            <a:r>
              <a:rPr lang="en-AU" b="0" dirty="0"/>
              <a:t>Click once on either the True or False option (or the radio button for either) to see a response.</a:t>
            </a:r>
          </a:p>
          <a:p>
            <a:r>
              <a:rPr lang="en-AU" b="0" dirty="0">
                <a:solidFill>
                  <a:schemeClr val="tx1"/>
                </a:solidFill>
              </a:rPr>
              <a:t>Click again on the same option to get rid of the response. </a:t>
            </a:r>
          </a:p>
          <a:p>
            <a:endParaRPr lang="en-AU" b="0" dirty="0">
              <a:solidFill>
                <a:srgbClr val="193C6A"/>
              </a:solidFill>
            </a:endParaRPr>
          </a:p>
          <a:p>
            <a:r>
              <a:rPr lang="en-AU" b="1" dirty="0">
                <a:solidFill>
                  <a:schemeClr val="tx1"/>
                </a:solidFill>
              </a:rPr>
              <a:t>Facilitator notes</a:t>
            </a:r>
          </a:p>
          <a:p>
            <a:r>
              <a:rPr lang="en-AU" dirty="0"/>
              <a:t>The purpose of this slide (and others) is to review the content of the module.</a:t>
            </a:r>
          </a:p>
          <a:p>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the question and discuss the trainees’ answers. Refer trainees to </a:t>
            </a:r>
            <a:r>
              <a:rPr lang="en-AU" dirty="0" smtClean="0"/>
              <a:t>Section A, Governing Requirements of Volume </a:t>
            </a:r>
            <a:r>
              <a:rPr lang="en-AU" dirty="0"/>
              <a:t>Two, if helpful.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When you are ready, click to bring up the answer. A full explanation is provided, whether you select True or False, so select the answer that the trainees agree on. Then discuss.</a:t>
            </a:r>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17</a:t>
            </a:fld>
            <a:endParaRPr lang="en-AU" dirty="0"/>
          </a:p>
        </p:txBody>
      </p:sp>
    </p:spTree>
    <p:extLst>
      <p:ext uri="{BB962C8B-B14F-4D97-AF65-F5344CB8AC3E}">
        <p14:creationId xmlns:p14="http://schemas.microsoft.com/office/powerpoint/2010/main" val="647893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title in the banner and four parts of </a:t>
            </a:r>
            <a:r>
              <a:rPr lang="en-AU" b="0" dirty="0" smtClean="0"/>
              <a:t>the Housing Provisions </a:t>
            </a:r>
            <a:r>
              <a:rPr lang="en-AU" b="0" dirty="0"/>
              <a:t>listed.  </a:t>
            </a:r>
          </a:p>
          <a:p>
            <a:r>
              <a:rPr lang="en-AU" b="0" dirty="0"/>
              <a:t>Click to animate the answer for each question, in order from top to bottom.</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The final answer animates after the third one, without any need for action, because the answer is obvious.</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review and practice the structure of </a:t>
            </a:r>
            <a:r>
              <a:rPr lang="en-AU" dirty="0" smtClean="0"/>
              <a:t>the Housing Provisions.</a:t>
            </a:r>
            <a:endParaRPr lang="en-AU" dirty="0"/>
          </a:p>
          <a:p>
            <a:endParaRPr lang="en-AU" dirty="0"/>
          </a:p>
          <a:p>
            <a:r>
              <a:rPr lang="en-AU" dirty="0"/>
              <a:t>Go through each question in order, and display the answers as you go.</a:t>
            </a:r>
          </a:p>
          <a:p>
            <a:pPr marL="171450" indent="-171450">
              <a:buFont typeface="Arial" panose="020B0604020202020204" pitchFamily="34" charset="0"/>
              <a:buChar char="•"/>
            </a:pPr>
            <a:r>
              <a:rPr lang="en-AU" dirty="0"/>
              <a:t>Part </a:t>
            </a:r>
            <a:r>
              <a:rPr lang="en-AU" dirty="0" smtClean="0"/>
              <a:t>3 </a:t>
            </a:r>
            <a:r>
              <a:rPr lang="en-AU" dirty="0"/>
              <a:t>= 	Site preparation</a:t>
            </a:r>
          </a:p>
          <a:p>
            <a:pPr marL="171450" indent="-171450">
              <a:buFont typeface="Arial" panose="020B0604020202020204" pitchFamily="34" charset="0"/>
              <a:buChar char="•"/>
            </a:pPr>
            <a:r>
              <a:rPr lang="en-AU" dirty="0"/>
              <a:t>Part </a:t>
            </a:r>
            <a:r>
              <a:rPr lang="en-AU" dirty="0" smtClean="0"/>
              <a:t>7 </a:t>
            </a:r>
            <a:r>
              <a:rPr lang="en-AU" dirty="0"/>
              <a:t>= 	Roof and wall cladding</a:t>
            </a:r>
          </a:p>
          <a:p>
            <a:pPr marL="171450" indent="-171450">
              <a:buFont typeface="Arial" panose="020B0604020202020204" pitchFamily="34" charset="0"/>
              <a:buChar char="•"/>
            </a:pPr>
            <a:r>
              <a:rPr lang="en-AU" dirty="0"/>
              <a:t>Part </a:t>
            </a:r>
            <a:r>
              <a:rPr lang="en-AU" dirty="0" smtClean="0"/>
              <a:t>11 </a:t>
            </a:r>
            <a:r>
              <a:rPr lang="en-AU" dirty="0"/>
              <a:t>= 	Safe movement and access</a:t>
            </a:r>
          </a:p>
          <a:p>
            <a:pPr marL="171450" indent="-171450">
              <a:buFont typeface="Arial" panose="020B0604020202020204" pitchFamily="34" charset="0"/>
              <a:buChar char="•"/>
            </a:pPr>
            <a:r>
              <a:rPr lang="en-AU" dirty="0"/>
              <a:t>Part </a:t>
            </a:r>
            <a:r>
              <a:rPr lang="en-AU" dirty="0" smtClean="0"/>
              <a:t>13 </a:t>
            </a:r>
            <a:r>
              <a:rPr lang="en-AU" dirty="0"/>
              <a:t>= 	Energy efficiency</a:t>
            </a:r>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18</a:t>
            </a:fld>
            <a:endParaRPr lang="en-AU" dirty="0"/>
          </a:p>
        </p:txBody>
      </p:sp>
    </p:spTree>
    <p:extLst>
      <p:ext uri="{BB962C8B-B14F-4D97-AF65-F5344CB8AC3E}">
        <p14:creationId xmlns:p14="http://schemas.microsoft.com/office/powerpoint/2010/main" val="127528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main heading and all </a:t>
            </a:r>
            <a:r>
              <a:rPr lang="en-AU" b="0" dirty="0" smtClean="0"/>
              <a:t>4 </a:t>
            </a:r>
            <a:r>
              <a:rPr lang="en-AU" b="0" dirty="0"/>
              <a:t>questions.  </a:t>
            </a:r>
          </a:p>
          <a:p>
            <a:r>
              <a:rPr lang="en-AU" b="0" dirty="0"/>
              <a:t>Click to animate the answer for each question, in order from top to bottom.</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The final answer animates after the third one, without any need for action, because the answer is obvious.</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review and practice the structure of </a:t>
            </a:r>
            <a:r>
              <a:rPr lang="en-AU" dirty="0" smtClean="0"/>
              <a:t>the Housing Provisions.</a:t>
            </a:r>
            <a:endParaRPr lang="en-AU" dirty="0"/>
          </a:p>
          <a:p>
            <a:endParaRPr lang="en-AU" dirty="0"/>
          </a:p>
          <a:p>
            <a:r>
              <a:rPr lang="en-AU" dirty="0"/>
              <a:t>Go through each question in order, and display the answers as you go.</a:t>
            </a:r>
          </a:p>
          <a:p>
            <a:pPr marL="171450" indent="-171450">
              <a:buFont typeface="Arial" panose="020B0604020202020204" pitchFamily="34" charset="0"/>
              <a:buChar char="•"/>
            </a:pPr>
            <a:r>
              <a:rPr lang="en-AU" dirty="0"/>
              <a:t>Part </a:t>
            </a:r>
            <a:r>
              <a:rPr lang="en-AU" dirty="0" smtClean="0"/>
              <a:t>4 </a:t>
            </a:r>
            <a:r>
              <a:rPr lang="en-AU" dirty="0"/>
              <a:t>= Footings and slabs</a:t>
            </a:r>
          </a:p>
          <a:p>
            <a:pPr marL="171450" indent="-171450">
              <a:buFont typeface="Arial" panose="020B0604020202020204" pitchFamily="34" charset="0"/>
              <a:buChar char="•"/>
            </a:pPr>
            <a:r>
              <a:rPr lang="en-AU" dirty="0"/>
              <a:t>Part </a:t>
            </a:r>
            <a:r>
              <a:rPr lang="en-AU" dirty="0" smtClean="0"/>
              <a:t>6 </a:t>
            </a:r>
            <a:r>
              <a:rPr lang="en-AU" dirty="0"/>
              <a:t>= Framing</a:t>
            </a:r>
          </a:p>
          <a:p>
            <a:pPr marL="171450" indent="-171450">
              <a:buFont typeface="Arial" panose="020B0604020202020204" pitchFamily="34" charset="0"/>
              <a:buChar char="•"/>
            </a:pPr>
            <a:r>
              <a:rPr lang="en-AU" dirty="0"/>
              <a:t>Part </a:t>
            </a:r>
            <a:r>
              <a:rPr lang="en-AU" dirty="0" smtClean="0"/>
              <a:t>8 </a:t>
            </a:r>
            <a:r>
              <a:rPr lang="en-AU" dirty="0"/>
              <a:t>= Glazing</a:t>
            </a:r>
          </a:p>
          <a:p>
            <a:pPr marL="171450" indent="-171450">
              <a:buFont typeface="Arial" panose="020B0604020202020204" pitchFamily="34" charset="0"/>
              <a:buChar char="•"/>
            </a:pPr>
            <a:r>
              <a:rPr lang="en-AU" dirty="0"/>
              <a:t>Part </a:t>
            </a:r>
            <a:r>
              <a:rPr lang="en-AU" dirty="0" smtClean="0"/>
              <a:t>10 </a:t>
            </a:r>
            <a:r>
              <a:rPr lang="en-AU" dirty="0"/>
              <a:t>= Health and amenity</a:t>
            </a:r>
          </a:p>
          <a:p>
            <a:pPr marL="0" indent="0">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19</a:t>
            </a:fld>
            <a:endParaRPr lang="en-AU" dirty="0"/>
          </a:p>
        </p:txBody>
      </p:sp>
    </p:spTree>
    <p:extLst>
      <p:ext uri="{BB962C8B-B14F-4D97-AF65-F5344CB8AC3E}">
        <p14:creationId xmlns:p14="http://schemas.microsoft.com/office/powerpoint/2010/main" val="802340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dirty="0"/>
              <a:t>The slide has an animated introduction to the module. The aim of the animation is to get the participants’ attention at the start of the training.</a:t>
            </a:r>
          </a:p>
          <a:p>
            <a:endParaRPr lang="en-AU" dirty="0"/>
          </a:p>
          <a:p>
            <a:r>
              <a:rPr lang="en-AU" b="1" dirty="0"/>
              <a:t>Facilitator notes</a:t>
            </a:r>
          </a:p>
          <a:p>
            <a:r>
              <a:rPr lang="en-AU" dirty="0"/>
              <a:t>Welcome the trainees.</a:t>
            </a:r>
          </a:p>
          <a:p>
            <a:endParaRPr lang="en-AU" dirty="0"/>
          </a:p>
          <a:p>
            <a:r>
              <a:rPr lang="en-AU" dirty="0"/>
              <a:t>The focus of this presentation is on how to use NCC Volume Two, to find and interpret information about Performance Requirements and compliance</a:t>
            </a:r>
            <a:r>
              <a:rPr lang="en-AU" baseline="0" dirty="0"/>
              <a:t> </a:t>
            </a:r>
            <a:r>
              <a:rPr lang="en-AU" dirty="0"/>
              <a:t>solutions for Class 1 and Class 10 buildings.</a:t>
            </a:r>
          </a:p>
          <a:p>
            <a:endParaRPr lang="en-AU" dirty="0"/>
          </a:p>
          <a:p>
            <a:r>
              <a:rPr lang="en-AU" dirty="0"/>
              <a:t>That is what you will learn about in this presentation.</a:t>
            </a:r>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2</a:t>
            </a:fld>
            <a:endParaRPr lang="en-AU" dirty="0"/>
          </a:p>
        </p:txBody>
      </p:sp>
    </p:spTree>
    <p:extLst>
      <p:ext uri="{BB962C8B-B14F-4D97-AF65-F5344CB8AC3E}">
        <p14:creationId xmlns:p14="http://schemas.microsoft.com/office/powerpoint/2010/main" val="2096257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main title in the banner and the left-hand block and blue dividing line.</a:t>
            </a:r>
          </a:p>
          <a:p>
            <a:r>
              <a:rPr lang="en-AU" b="0" dirty="0"/>
              <a:t>Click once to bring up the centre block and next blue dividing 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a second time to bring up the righthand block.</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summarise the content of the module briefly, in order to reinforce the key content.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r>
              <a:rPr lang="en-AU" dirty="0"/>
              <a:t>Spend as much time on this as you think the group needs. If they struggled with the questions that preceded the summary, then take some time to ask more questions, and to repeat some of the key learnings.</a:t>
            </a:r>
          </a:p>
          <a:p>
            <a:endParaRPr lang="en-AU" dirty="0"/>
          </a:p>
          <a:p>
            <a:r>
              <a:rPr lang="en-AU" dirty="0"/>
              <a:t>Remind trainees that they can get more information and access the NCC</a:t>
            </a:r>
            <a:r>
              <a:rPr lang="en-AU" baseline="0" dirty="0"/>
              <a:t> </a:t>
            </a:r>
            <a:r>
              <a:rPr lang="en-AU" dirty="0"/>
              <a:t>from the ABCB website (ncc.abcb.gov.au). </a:t>
            </a:r>
          </a:p>
          <a:p>
            <a:endParaRPr lang="en-AU" b="0"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20</a:t>
            </a:fld>
            <a:endParaRPr lang="en-AU" dirty="0"/>
          </a:p>
        </p:txBody>
      </p:sp>
    </p:spTree>
    <p:extLst>
      <p:ext uri="{BB962C8B-B14F-4D97-AF65-F5344CB8AC3E}">
        <p14:creationId xmlns:p14="http://schemas.microsoft.com/office/powerpoint/2010/main" val="3712175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title in the banner and the top left block with 2 blue dividing lines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once to see the bottom left block and another dividing 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a second time to see the top right block and the last dividing 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a third time to see the bottom right block.</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summarise the content of the module briefly, in order to reinforce the key content.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r>
              <a:rPr lang="en-AU" dirty="0"/>
              <a:t>Spend as much time on this as you think the group needs. </a:t>
            </a:r>
          </a:p>
          <a:p>
            <a:endParaRPr lang="en-AU" dirty="0"/>
          </a:p>
          <a:p>
            <a:endParaRPr lang="en-AU" b="0"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21</a:t>
            </a:fld>
            <a:endParaRPr lang="en-AU" dirty="0"/>
          </a:p>
        </p:txBody>
      </p:sp>
    </p:spTree>
    <p:extLst>
      <p:ext uri="{BB962C8B-B14F-4D97-AF65-F5344CB8AC3E}">
        <p14:creationId xmlns:p14="http://schemas.microsoft.com/office/powerpoint/2010/main" val="949987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question and </a:t>
            </a:r>
            <a:r>
              <a:rPr lang="en-AU" b="0" dirty="0" smtClean="0"/>
              <a:t>3 </a:t>
            </a:r>
            <a:r>
              <a:rPr lang="en-AU" b="0" dirty="0"/>
              <a:t>icons. </a:t>
            </a:r>
            <a:endParaRPr lang="en-AU" b="0" dirty="0" smtClean="0"/>
          </a:p>
          <a:p>
            <a:endParaRPr lang="en-AU" b="1" dirty="0"/>
          </a:p>
          <a:p>
            <a:r>
              <a:rPr lang="en-AU" b="1" dirty="0"/>
              <a:t>Facilitator notes</a:t>
            </a:r>
          </a:p>
          <a:p>
            <a:r>
              <a:rPr lang="en-AU" dirty="0"/>
              <a:t>The purpose of this slide is to act as a non-intrusive background while giving trainees the opportunity to ask any final questions.</a:t>
            </a:r>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22</a:t>
            </a:fld>
            <a:endParaRPr lang="en-AU" dirty="0"/>
          </a:p>
        </p:txBody>
      </p:sp>
    </p:spTree>
    <p:extLst>
      <p:ext uri="{BB962C8B-B14F-4D97-AF65-F5344CB8AC3E}">
        <p14:creationId xmlns:p14="http://schemas.microsoft.com/office/powerpoint/2010/main" val="1816615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all the text on screen.</a:t>
            </a:r>
          </a:p>
          <a:p>
            <a:endParaRPr lang="en-AU" b="1" dirty="0"/>
          </a:p>
          <a:p>
            <a:r>
              <a:rPr lang="en-AU" b="1" dirty="0" smtClean="0"/>
              <a:t>Facilitator </a:t>
            </a:r>
            <a:r>
              <a:rPr lang="en-AU" b="1" dirty="0"/>
              <a:t>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prepare the trainees for the training session by quickly summarising what will be covered.</a:t>
            </a:r>
          </a:p>
          <a:p>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Quickly discuss the points on the screen, but don’t go into a lot of detail.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3</a:t>
            </a:fld>
            <a:endParaRPr lang="en-AU" dirty="0"/>
          </a:p>
        </p:txBody>
      </p:sp>
    </p:spTree>
    <p:extLst>
      <p:ext uri="{BB962C8B-B14F-4D97-AF65-F5344CB8AC3E}">
        <p14:creationId xmlns:p14="http://schemas.microsoft.com/office/powerpoint/2010/main" val="749943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just the question in the banner. </a:t>
            </a:r>
          </a:p>
          <a:p>
            <a:r>
              <a:rPr lang="en-AU" b="0" dirty="0"/>
              <a:t>Click once to see the first column of boxes which list the different sections of Volume Two.</a:t>
            </a:r>
          </a:p>
          <a:p>
            <a:r>
              <a:rPr lang="en-AU" b="0" dirty="0"/>
              <a:t>Click a second time to see the arrows and the second column of boxes which describe the contents of each section</a:t>
            </a:r>
            <a:r>
              <a:rPr lang="en-AU" b="0" dirty="0" smtClean="0"/>
              <a:t>. </a:t>
            </a:r>
            <a:endParaRPr lang="en-AU" b="0" dirty="0"/>
          </a:p>
          <a:p>
            <a:endParaRPr lang="en-AU" b="1" dirty="0"/>
          </a:p>
          <a:p>
            <a:r>
              <a:rPr lang="en-AU" b="1" dirty="0"/>
              <a:t>Facilitator notes</a:t>
            </a:r>
          </a:p>
          <a:p>
            <a:r>
              <a:rPr lang="en-AU" dirty="0"/>
              <a:t>To use </a:t>
            </a:r>
            <a:r>
              <a:rPr lang="en-AU" dirty="0" smtClean="0"/>
              <a:t>NCC Volume </a:t>
            </a:r>
            <a:r>
              <a:rPr lang="en-AU" dirty="0"/>
              <a:t>Two </a:t>
            </a:r>
            <a:r>
              <a:rPr lang="en-AU" dirty="0" smtClean="0"/>
              <a:t>effectively </a:t>
            </a:r>
            <a:r>
              <a:rPr lang="en-AU" dirty="0"/>
              <a:t>when designing and building residential homes and similar buildings, you need to </a:t>
            </a:r>
            <a:r>
              <a:rPr lang="en-AU" dirty="0" smtClean="0"/>
              <a:t>be </a:t>
            </a:r>
            <a:r>
              <a:rPr lang="en-AU" dirty="0"/>
              <a:t>able to quickly find a variety of information within the volume and </a:t>
            </a:r>
            <a:r>
              <a:rPr lang="en-AU" dirty="0" smtClean="0"/>
              <a:t>the ABCB Housing Provisions to interpret </a:t>
            </a:r>
            <a:r>
              <a:rPr lang="en-AU" dirty="0"/>
              <a:t>it correctly. To do this easily, you need to understand how </a:t>
            </a:r>
            <a:r>
              <a:rPr lang="en-AU" dirty="0" smtClean="0"/>
              <a:t>it </a:t>
            </a:r>
            <a:r>
              <a:rPr lang="en-AU" dirty="0"/>
              <a:t>is organised.</a:t>
            </a:r>
          </a:p>
          <a:p>
            <a:endParaRPr lang="en-AU" dirty="0"/>
          </a:p>
          <a:p>
            <a:r>
              <a:rPr lang="en-AU" dirty="0"/>
              <a:t>Ask the question in the banner and give the trainees a chance to demonstrate their existing knowledge.</a:t>
            </a:r>
          </a:p>
          <a:p>
            <a:endParaRPr lang="en-AU" dirty="0"/>
          </a:p>
          <a:p>
            <a:r>
              <a:rPr lang="en-AU" dirty="0"/>
              <a:t>Bring up the first part of the diagram and discuss it. Ask trainees what kind of information they would expect to find in each Section, and what information they know is there. </a:t>
            </a:r>
          </a:p>
          <a:p>
            <a:endParaRPr lang="en-AU" dirty="0"/>
          </a:p>
          <a:p>
            <a:r>
              <a:rPr lang="en-AU" dirty="0"/>
              <a:t>Then progress the slide to see the second part of the diagram.</a:t>
            </a:r>
          </a:p>
          <a:p>
            <a:endParaRPr lang="en-AU" dirty="0"/>
          </a:p>
          <a:p>
            <a:r>
              <a:rPr lang="en-AU" dirty="0"/>
              <a:t>Explain that:</a:t>
            </a:r>
          </a:p>
          <a:p>
            <a:pPr marL="171450" indent="-171450">
              <a:buFont typeface="Arial" panose="020B0604020202020204" pitchFamily="34" charset="0"/>
              <a:buChar char="•"/>
            </a:pPr>
            <a:r>
              <a:rPr lang="en-AU" dirty="0"/>
              <a:t>Section </a:t>
            </a:r>
            <a:r>
              <a:rPr lang="en-AU" dirty="0" smtClean="0"/>
              <a:t>A </a:t>
            </a:r>
            <a:r>
              <a:rPr lang="en-AU" dirty="0"/>
              <a:t>contains the Governing Requirements, which are the same in all </a:t>
            </a:r>
            <a:r>
              <a:rPr lang="en-AU" dirty="0" smtClean="0"/>
              <a:t>volumes </a:t>
            </a:r>
            <a:r>
              <a:rPr lang="en-AU" dirty="0"/>
              <a:t>of the NCC. </a:t>
            </a:r>
            <a:endParaRPr lang="en-AU" dirty="0" smtClean="0"/>
          </a:p>
          <a:p>
            <a:pPr marL="171450" indent="-171450">
              <a:buFont typeface="Arial" panose="020B0604020202020204" pitchFamily="34" charset="0"/>
              <a:buChar char="•"/>
            </a:pPr>
            <a:r>
              <a:rPr lang="en-AU" dirty="0" smtClean="0"/>
              <a:t>As </a:t>
            </a:r>
            <a:r>
              <a:rPr lang="en-AU" dirty="0"/>
              <a:t>the Governing Requirements section is the same across all volumes of the NCC, it will not be discussed in this </a:t>
            </a:r>
            <a:r>
              <a:rPr lang="en-AU" dirty="0" smtClean="0"/>
              <a:t>module (it </a:t>
            </a:r>
            <a:r>
              <a:rPr lang="en-AU" dirty="0"/>
              <a:t>is discussed in the </a:t>
            </a:r>
            <a:r>
              <a:rPr lang="en-AU" i="1" dirty="0"/>
              <a:t>Understanding the NCC </a:t>
            </a:r>
            <a:r>
              <a:rPr lang="en-AU" i="0" dirty="0" smtClean="0"/>
              <a:t>module</a:t>
            </a:r>
            <a:r>
              <a:rPr lang="en-AU" dirty="0" smtClean="0"/>
              <a:t>).</a:t>
            </a:r>
          </a:p>
          <a:p>
            <a:pPr marL="171450" indent="-171450">
              <a:buFont typeface="Arial" panose="020B0604020202020204" pitchFamily="34" charset="0"/>
              <a:buChar char="•"/>
            </a:pPr>
            <a:r>
              <a:rPr lang="en-AU" dirty="0" smtClean="0"/>
              <a:t>Section H Class 1 and 10 buildings contain all of the Performance Requirements</a:t>
            </a:r>
            <a:r>
              <a:rPr lang="en-AU" baseline="0" dirty="0" smtClean="0"/>
              <a:t> and Verification Methods that apply in Volume Two for the construction of Class 1 and 10 buildings. </a:t>
            </a:r>
            <a:endParaRPr lang="en-AU" dirty="0"/>
          </a:p>
          <a:p>
            <a:pPr marL="171450" indent="-171450">
              <a:buFont typeface="Arial" panose="020B0604020202020204" pitchFamily="34" charset="0"/>
              <a:buChar char="•"/>
            </a:pPr>
            <a:r>
              <a:rPr lang="en-AU" dirty="0" smtClean="0"/>
              <a:t>Section H also contains some Deemed-to-Satisfy (DTS) Provisions</a:t>
            </a:r>
            <a:r>
              <a:rPr lang="en-AU" baseline="0" dirty="0" smtClean="0"/>
              <a:t> that references how and where to use the ABCB Housing Provisions Standard and other referenced documents, including Australian (and New Zealand) Standards. </a:t>
            </a:r>
          </a:p>
          <a:p>
            <a:pPr marL="171450" indent="-171450">
              <a:buFont typeface="Arial" panose="020B0604020202020204" pitchFamily="34" charset="0"/>
              <a:buChar char="•"/>
            </a:pPr>
            <a:r>
              <a:rPr lang="en-AU" dirty="0" smtClean="0"/>
              <a:t>The </a:t>
            </a:r>
            <a:r>
              <a:rPr lang="en-AU" b="1" dirty="0" smtClean="0"/>
              <a:t>ABCB Housing Provisions Standard (known as the Housing Provisions from hereon),</a:t>
            </a:r>
            <a:r>
              <a:rPr lang="en-AU" b="1" baseline="0" dirty="0" smtClean="0"/>
              <a:t> </a:t>
            </a:r>
            <a:r>
              <a:rPr lang="en-AU" baseline="0" dirty="0" smtClean="0"/>
              <a:t>while a separate publication from NCC Volume Two, is part of Volume Two. It contains the majority of the DTS Provisions.</a:t>
            </a:r>
          </a:p>
          <a:p>
            <a:pPr marL="171450" indent="-171450">
              <a:buFont typeface="Arial" panose="020B0604020202020204" pitchFamily="34" charset="0"/>
              <a:buChar char="•"/>
            </a:pPr>
            <a:r>
              <a:rPr lang="en-AU" baseline="0" dirty="0" smtClean="0"/>
              <a:t>If you are not using Performance Solutions in the construction of your building, you can use the DTS Provisions of Section H and the Housing Provisions to build NCC compliant Class 1 and 10 buildings, and know that you will comply with the Performance Requirements in Volume Two. </a:t>
            </a:r>
          </a:p>
          <a:p>
            <a:pPr marL="171450" indent="-171450">
              <a:buFont typeface="Arial" panose="020B0604020202020204" pitchFamily="34" charset="0"/>
              <a:buChar char="•"/>
            </a:pPr>
            <a:r>
              <a:rPr lang="en-AU" baseline="0" dirty="0" smtClean="0"/>
              <a:t>If you are using a Performance Solution, then you will still need to comply with the relevant Performance Requirements in Volume Two. </a:t>
            </a:r>
          </a:p>
          <a:p>
            <a:pPr marL="171450" indent="-171450">
              <a:buFont typeface="Arial" panose="020B0604020202020204" pitchFamily="34" charset="0"/>
              <a:buChar char="•"/>
            </a:pPr>
            <a:r>
              <a:rPr lang="en-AU" dirty="0" smtClean="0"/>
              <a:t>Volume </a:t>
            </a:r>
            <a:r>
              <a:rPr lang="en-AU" dirty="0"/>
              <a:t>Two contains the same Schedules as the other volumes. Most of the text in the Schedules is identical across </a:t>
            </a:r>
            <a:r>
              <a:rPr lang="en-AU" dirty="0" smtClean="0"/>
              <a:t>all </a:t>
            </a:r>
            <a:r>
              <a:rPr lang="en-AU" dirty="0"/>
              <a:t>volumes, but the contents of Schedule </a:t>
            </a:r>
            <a:r>
              <a:rPr lang="en-AU" dirty="0" smtClean="0"/>
              <a:t>4-11 </a:t>
            </a:r>
            <a:r>
              <a:rPr lang="en-AU" dirty="0"/>
              <a:t>State and Territory Appendices varies.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As the Schedules are more or less the same across all volumes of the NCC, they will not be discussed in this </a:t>
            </a:r>
            <a:r>
              <a:rPr lang="en-AU" dirty="0" smtClean="0"/>
              <a:t>module</a:t>
            </a:r>
            <a:r>
              <a:rPr lang="en-AU" baseline="0" dirty="0" smtClean="0"/>
              <a:t> </a:t>
            </a:r>
            <a:r>
              <a:rPr lang="en-AU" dirty="0" smtClean="0"/>
              <a:t>(they </a:t>
            </a:r>
            <a:r>
              <a:rPr lang="en-AU" dirty="0"/>
              <a:t>are discussed in the </a:t>
            </a:r>
            <a:r>
              <a:rPr lang="en-AU" i="1" dirty="0"/>
              <a:t>Understanding the </a:t>
            </a:r>
            <a:r>
              <a:rPr lang="en-AU" i="1" dirty="0" smtClean="0"/>
              <a:t>NCC </a:t>
            </a:r>
            <a:r>
              <a:rPr lang="en-AU" i="0" dirty="0" smtClean="0"/>
              <a:t>module</a:t>
            </a:r>
            <a:r>
              <a:rPr lang="en-AU" dirty="0" smtClean="0"/>
              <a:t>).</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dirty="0"/>
              <a:t>So, this module focuses on understanding and using the following sections of Volume Two of the </a:t>
            </a:r>
            <a:r>
              <a:rPr lang="en-AU" dirty="0" smtClean="0"/>
              <a:t>NCC:</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Section </a:t>
            </a:r>
            <a:r>
              <a:rPr lang="en-AU" dirty="0" smtClean="0"/>
              <a:t>H Class 1 and 10 buildings;</a:t>
            </a:r>
            <a:r>
              <a:rPr lang="en-AU" baseline="0" dirty="0" smtClean="0"/>
              <a:t> </a:t>
            </a:r>
            <a:r>
              <a:rPr lang="en-AU" dirty="0" smtClean="0"/>
              <a:t>and</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The ABCB Housing Provisions Standard (Housing Provisions).</a:t>
            </a:r>
            <a:endParaRPr lang="en-A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4</a:t>
            </a:fld>
            <a:endParaRPr lang="en-AU" dirty="0"/>
          </a:p>
        </p:txBody>
      </p:sp>
    </p:spTree>
    <p:extLst>
      <p:ext uri="{BB962C8B-B14F-4D97-AF65-F5344CB8AC3E}">
        <p14:creationId xmlns:p14="http://schemas.microsoft.com/office/powerpoint/2010/main" val="143790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just the first question in the banner. </a:t>
            </a:r>
          </a:p>
          <a:p>
            <a:r>
              <a:rPr lang="en-AU" b="0" dirty="0"/>
              <a:t>Click once to see the </a:t>
            </a:r>
            <a:r>
              <a:rPr lang="en-AU" b="0" dirty="0" smtClean="0"/>
              <a:t>Parts </a:t>
            </a:r>
            <a:r>
              <a:rPr lang="en-AU" b="0" dirty="0"/>
              <a:t>of Section </a:t>
            </a:r>
            <a:r>
              <a:rPr lang="en-AU" b="0" dirty="0" smtClean="0"/>
              <a:t>H </a:t>
            </a:r>
            <a:r>
              <a:rPr lang="en-AU" b="0" dirty="0"/>
              <a:t>listed on the left, with a dividing line.</a:t>
            </a:r>
          </a:p>
          <a:p>
            <a:r>
              <a:rPr lang="en-AU" b="0" dirty="0"/>
              <a:t>Select any </a:t>
            </a:r>
            <a:r>
              <a:rPr lang="en-AU" b="0" dirty="0" smtClean="0"/>
              <a:t>Part </a:t>
            </a:r>
            <a:r>
              <a:rPr lang="en-AU" b="0" dirty="0"/>
              <a:t>title on the left to see a description of what is within that </a:t>
            </a:r>
            <a:r>
              <a:rPr lang="en-AU" b="0" dirty="0" smtClean="0"/>
              <a:t>Part</a:t>
            </a:r>
            <a:r>
              <a:rPr lang="en-AU" b="0" dirty="0"/>
              <a:t>. This description appears on the space to the right of the dividing line.</a:t>
            </a:r>
          </a:p>
          <a:p>
            <a:r>
              <a:rPr lang="en-AU" b="0" dirty="0"/>
              <a:t>Click on the </a:t>
            </a:r>
            <a:r>
              <a:rPr lang="en-AU" b="0" dirty="0" smtClean="0"/>
              <a:t>Part </a:t>
            </a:r>
            <a:r>
              <a:rPr lang="en-AU" b="0" dirty="0"/>
              <a:t>title a second time to dissolve the description on the right.</a:t>
            </a:r>
          </a:p>
          <a:p>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IT IS BEST TO DISSOLVE ONE DESCRIPTION (by clicking over the relevant Part</a:t>
            </a:r>
            <a:r>
              <a:rPr lang="en-AU" b="1" baseline="0" dirty="0"/>
              <a:t> title text e.g. Part </a:t>
            </a:r>
            <a:r>
              <a:rPr lang="en-AU" b="1" baseline="0" dirty="0" smtClean="0"/>
              <a:t>H1 Structure</a:t>
            </a:r>
            <a:r>
              <a:rPr lang="en-AU" b="1" dirty="0" smtClean="0"/>
              <a:t>) </a:t>
            </a:r>
            <a:r>
              <a:rPr lang="en-AU" b="1" dirty="0"/>
              <a:t>BEFORE BRINGING UP THE NEXT ONE, AS THE DESCRIPTIONS WRITE OVER THE TOP OF EACH OTHER. If you forget to dissolve one description before bringing up the next one, then just click the button for the earlier part again to make its description dissolve.</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the question in the banner and give the trainees a chance to show what they already know about </a:t>
            </a:r>
            <a:r>
              <a:rPr lang="en-AU" dirty="0" smtClean="0"/>
              <a:t>Section H. </a:t>
            </a:r>
            <a:r>
              <a:rPr lang="en-AU" dirty="0"/>
              <a:t>Ask them to look at a copy of Volume Two (online or printed), to see the structure</a:t>
            </a:r>
            <a:r>
              <a:rPr lang="en-AU" dirty="0" smtClean="0"/>
              <a:t>. The</a:t>
            </a:r>
            <a:r>
              <a:rPr lang="en-AU" baseline="0" dirty="0" smtClean="0"/>
              <a:t> NCC can be viewed on the ABCB website (ncc.abcb.gov.au).</a:t>
            </a:r>
            <a:endParaRPr lang="en-AU" dirty="0"/>
          </a:p>
          <a:p>
            <a:endParaRPr lang="en-AU" dirty="0"/>
          </a:p>
          <a:p>
            <a:r>
              <a:rPr lang="en-AU" dirty="0"/>
              <a:t>Then bring up the list of parts and discuss what is in each part.  The aim here is to get the trainees to look at </a:t>
            </a:r>
            <a:r>
              <a:rPr lang="en-AU" dirty="0" smtClean="0"/>
              <a:t>Section H </a:t>
            </a:r>
            <a:r>
              <a:rPr lang="en-AU" dirty="0"/>
              <a:t>of Volume </a:t>
            </a:r>
            <a:r>
              <a:rPr lang="en-AU" dirty="0" smtClean="0"/>
              <a:t>Two, </a:t>
            </a:r>
            <a:r>
              <a:rPr lang="en-AU" dirty="0"/>
              <a:t>and to make sense of what it contains. </a:t>
            </a:r>
            <a:endParaRPr lang="en-AU" dirty="0" smtClean="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You can choose to look at the descriptions for as many or as few of the parts as you like: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If you think that the trainees seem to be familiar with this section or you are pressed for time, you could just skip the descriptions entirely. You could just talk briefly about the contents of each part and then move on to the examples and questions on the following slides.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If you want to spend longer discussing the contents of </a:t>
            </a:r>
            <a:r>
              <a:rPr lang="en-AU" dirty="0" smtClean="0"/>
              <a:t>Section H, </a:t>
            </a:r>
            <a:r>
              <a:rPr lang="en-AU" dirty="0"/>
              <a:t>you might want to look at the descriptions for all of the Parts.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Or you could choose to just look at the descriptions for just those parts which have less obvious or more complex contents. For example, you might look at the descriptions for Part </a:t>
            </a:r>
            <a:r>
              <a:rPr lang="en-AU" dirty="0" smtClean="0"/>
              <a:t>H1 Structure, </a:t>
            </a:r>
            <a:r>
              <a:rPr lang="en-AU" dirty="0"/>
              <a:t>Part </a:t>
            </a:r>
            <a:r>
              <a:rPr lang="en-AU" dirty="0" smtClean="0"/>
              <a:t>H4 </a:t>
            </a:r>
            <a:r>
              <a:rPr lang="en-AU" dirty="0"/>
              <a:t>Health and amenity, Part </a:t>
            </a:r>
            <a:r>
              <a:rPr lang="en-AU" dirty="0" smtClean="0"/>
              <a:t>H5 </a:t>
            </a:r>
            <a:r>
              <a:rPr lang="en-AU" dirty="0"/>
              <a:t>Safe movement and access, and Part </a:t>
            </a:r>
            <a:r>
              <a:rPr lang="en-AU" dirty="0" smtClean="0"/>
              <a:t>H7 </a:t>
            </a:r>
            <a:r>
              <a:rPr lang="en-AU" dirty="0"/>
              <a:t>Ancillary provisions and additional construction requirements. (The contents of the other sections are pretty obvious from their names, but this is less so for the four parts listed.)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Select any </a:t>
            </a:r>
            <a:r>
              <a:rPr lang="en-AU" dirty="0" smtClean="0"/>
              <a:t>Part </a:t>
            </a:r>
            <a:r>
              <a:rPr lang="en-AU" dirty="0"/>
              <a:t>that you want to discuss in more detail and discuss the description. If appropriate, ask the trainees to open that section in Volume Two and look at the contents.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r>
              <a:rPr lang="en-AU" dirty="0"/>
              <a:t>During the discussion on this slide, emphasise that:</a:t>
            </a:r>
          </a:p>
          <a:p>
            <a:endParaRPr lang="en-AU" dirty="0"/>
          </a:p>
          <a:p>
            <a:pPr marL="171450" indent="-171450">
              <a:buFont typeface="Arial" panose="020B0604020202020204" pitchFamily="34" charset="0"/>
              <a:buChar char="•"/>
            </a:pPr>
            <a:r>
              <a:rPr lang="en-AU" dirty="0" smtClean="0"/>
              <a:t>Section H must </a:t>
            </a:r>
            <a:r>
              <a:rPr lang="en-AU" dirty="0"/>
              <a:t>be read together with the Governing</a:t>
            </a:r>
            <a:r>
              <a:rPr lang="en-AU" baseline="0" dirty="0"/>
              <a:t> </a:t>
            </a:r>
            <a:r>
              <a:rPr lang="en-AU" dirty="0"/>
              <a:t>Requirements in Section </a:t>
            </a:r>
            <a:r>
              <a:rPr lang="en-AU" dirty="0" smtClean="0"/>
              <a:t>A, </a:t>
            </a:r>
            <a:r>
              <a:rPr lang="en-AU" dirty="0"/>
              <a:t>for the full requirements for these building classifications</a:t>
            </a:r>
            <a:r>
              <a:rPr lang="en-AU" dirty="0" smtClean="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smtClean="0"/>
              <a:t>All the Performance Requirements and Verification Methods relevant to Class 1 and Class 10 buildings have been gathered into this Section</a:t>
            </a:r>
            <a:r>
              <a:rPr lang="en-AU" baseline="0" dirty="0" smtClean="0"/>
              <a:t> of the </a:t>
            </a:r>
            <a:r>
              <a:rPr lang="en-AU" dirty="0" smtClean="0"/>
              <a:t>volume.</a:t>
            </a:r>
          </a:p>
          <a:p>
            <a:pPr marL="171450" indent="-171450">
              <a:buFont typeface="Arial" panose="020B0604020202020204" pitchFamily="34" charset="0"/>
              <a:buChar char="•"/>
            </a:pPr>
            <a:r>
              <a:rPr lang="en-AU" dirty="0" smtClean="0"/>
              <a:t>The DTS Provisions are in each part, and</a:t>
            </a:r>
            <a:r>
              <a:rPr lang="en-AU" baseline="0" dirty="0" smtClean="0"/>
              <a:t> generally reference the Housing Provisions or another referenced document</a:t>
            </a:r>
            <a:r>
              <a:rPr lang="en-AU" dirty="0" smtClean="0"/>
              <a:t>.</a:t>
            </a: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A reference to a “building” in this section is a reference to both Class 1 and Class 10 buildings. </a:t>
            </a:r>
            <a:r>
              <a:rPr lang="en-AU" dirty="0" smtClean="0"/>
              <a:t>If </a:t>
            </a:r>
            <a:r>
              <a:rPr lang="en-AU" dirty="0"/>
              <a:t>a provision relates to only one of these classifications, or to a sub-classification only (e.g. 1b or 10a) then a Limitation statement is used to show this.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Access requirements for people with disabilities in Class 1b and Class 10 buildings can be found in Part </a:t>
            </a:r>
            <a:r>
              <a:rPr lang="en-AU" dirty="0" smtClean="0"/>
              <a:t>D4 </a:t>
            </a:r>
            <a:r>
              <a:rPr lang="en-AU" dirty="0"/>
              <a:t>of Volume One.</a:t>
            </a:r>
          </a:p>
          <a:p>
            <a:pPr marL="171450" indent="-171450">
              <a:buFont typeface="Arial" panose="020B0604020202020204" pitchFamily="34" charset="0"/>
              <a:buChar char="•"/>
            </a:pPr>
            <a:r>
              <a:rPr lang="en-AU" dirty="0"/>
              <a:t>All the usual guidelines for interpreting the NCC apply, e.g.:</a:t>
            </a:r>
          </a:p>
          <a:p>
            <a:pPr marL="432000" lvl="1" indent="-171450">
              <a:buFont typeface="Arial" panose="020B0604020202020204" pitchFamily="34" charset="0"/>
              <a:buChar char="•"/>
            </a:pPr>
            <a:r>
              <a:rPr lang="en-AU" dirty="0"/>
              <a:t>Italicised terms have precise meanings which are defined in Schedule </a:t>
            </a:r>
            <a:r>
              <a:rPr lang="en-AU" dirty="0" smtClean="0"/>
              <a:t>1 </a:t>
            </a:r>
            <a:r>
              <a:rPr lang="en-AU" dirty="0"/>
              <a:t>Definitions.</a:t>
            </a:r>
          </a:p>
          <a:p>
            <a:pPr marL="432000" lvl="1" indent="-171450">
              <a:buFont typeface="Arial" panose="020B0604020202020204" pitchFamily="34" charset="0"/>
              <a:buChar char="•"/>
            </a:pPr>
            <a:r>
              <a:rPr lang="en-AU" dirty="0"/>
              <a:t>Referenced documents have legal </a:t>
            </a:r>
            <a:r>
              <a:rPr lang="en-AU" dirty="0" smtClean="0"/>
              <a:t>force</a:t>
            </a:r>
            <a:r>
              <a:rPr lang="en-AU" baseline="0" dirty="0" smtClean="0"/>
              <a:t> </a:t>
            </a:r>
            <a:r>
              <a:rPr lang="en-AU" dirty="0" smtClean="0"/>
              <a:t>(that </a:t>
            </a:r>
            <a:r>
              <a:rPr lang="en-AU" dirty="0"/>
              <a:t>is, once referenced in the code, they are considered to be part of the </a:t>
            </a:r>
            <a:r>
              <a:rPr lang="en-AU" dirty="0" smtClean="0"/>
              <a:t>code).</a:t>
            </a:r>
            <a:endParaRPr lang="en-AU" dirty="0"/>
          </a:p>
          <a:p>
            <a:pPr marL="432000" lvl="1" indent="-171450">
              <a:buFont typeface="Arial" panose="020B0604020202020204" pitchFamily="34" charset="0"/>
              <a:buChar char="•"/>
            </a:pPr>
            <a:r>
              <a:rPr lang="en-AU" dirty="0" smtClean="0"/>
              <a:t>Schedules</a:t>
            </a:r>
            <a:r>
              <a:rPr lang="en-AU" baseline="0" dirty="0" smtClean="0"/>
              <a:t> 4 to 11 - </a:t>
            </a:r>
            <a:r>
              <a:rPr lang="en-AU" dirty="0" smtClean="0"/>
              <a:t>State </a:t>
            </a:r>
            <a:r>
              <a:rPr lang="en-AU" dirty="0"/>
              <a:t>and Territory </a:t>
            </a:r>
            <a:r>
              <a:rPr lang="en-AU" dirty="0" smtClean="0"/>
              <a:t>variations and additions - contains </a:t>
            </a:r>
            <a:r>
              <a:rPr lang="en-AU" dirty="0"/>
              <a:t>jurisdictional differences that builders and designers need to be aware of.</a:t>
            </a:r>
          </a:p>
          <a:p>
            <a:pPr marL="432000" lvl="1" indent="-171450">
              <a:buFont typeface="Arial" panose="020B0604020202020204" pitchFamily="34" charset="0"/>
              <a:buChar char="•"/>
            </a:pPr>
            <a:r>
              <a:rPr lang="en-AU" dirty="0"/>
              <a:t>Exceptions, Limitations and State and Territory Variations and Additions are mostly indicated in text.</a:t>
            </a:r>
          </a:p>
          <a:p>
            <a:endParaRPr lang="en-AU"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5</a:t>
            </a:fld>
            <a:endParaRPr lang="en-AU" dirty="0"/>
          </a:p>
        </p:txBody>
      </p:sp>
    </p:spTree>
    <p:extLst>
      <p:ext uri="{BB962C8B-B14F-4D97-AF65-F5344CB8AC3E}">
        <p14:creationId xmlns:p14="http://schemas.microsoft.com/office/powerpoint/2010/main" val="3620803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title in the banner and an example of a Performance Requirement from Volume Two in the middle.</a:t>
            </a:r>
          </a:p>
          <a:p>
            <a:r>
              <a:rPr lang="en-AU" b="0" dirty="0"/>
              <a:t>Click once to see the first question for the activity, which appears in a blue box below the example.</a:t>
            </a:r>
          </a:p>
          <a:p>
            <a:r>
              <a:rPr lang="en-AU" b="0" dirty="0"/>
              <a:t>Click a second time to see the second question in the blue box.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a third time to see the third question in the blue box. </a:t>
            </a:r>
          </a:p>
          <a:p>
            <a:endParaRPr lang="en-AU" b="0"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practice interpreting </a:t>
            </a:r>
            <a:r>
              <a:rPr lang="en-AU" dirty="0" smtClean="0"/>
              <a:t>Section H of Volume </a:t>
            </a:r>
            <a:r>
              <a:rPr lang="en-AU" dirty="0"/>
              <a:t>Two in detail. The aim is to give the trainees confidence that they can read and interpret Section </a:t>
            </a:r>
            <a:r>
              <a:rPr lang="en-AU" dirty="0" smtClean="0"/>
              <a:t>H </a:t>
            </a:r>
            <a:r>
              <a:rPr lang="en-AU" dirty="0"/>
              <a:t>correctly.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each question and discuss the trainees’ answers. Encourage them to use Volume Two when considering their answers. In particular, they should look terms up in the Definitions (Schedule </a:t>
            </a:r>
            <a:r>
              <a:rPr lang="en-AU" dirty="0" smtClean="0"/>
              <a:t>1), </a:t>
            </a:r>
            <a:r>
              <a:rPr lang="en-AU" dirty="0"/>
              <a:t>if they haven’t already. Discuss the definitions.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Questions and suggested 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Note that there are no answers provided on the slide. Suggested answers are given below.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1:</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1. What do you think “loss of amenity” could mean in </a:t>
            </a:r>
            <a:r>
              <a:rPr lang="en-AU" sz="1200" dirty="0" smtClean="0"/>
              <a:t>H4P6(2))?</a:t>
            </a: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 “Loss of amenity” would include things like being unable to undertake normal household activities because of noise coming from an adjoining dwelling. Normal household activities would include things like sleeping, talking to others, watching TV or listening to music, studying or working from home, engaging in a hobby or other pastime.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2. How does the NCC define the terms </a:t>
            </a:r>
            <a:r>
              <a:rPr lang="en-AU" sz="1200" i="1" dirty="0"/>
              <a:t>sanitary compartment</a:t>
            </a:r>
            <a:r>
              <a:rPr lang="en-AU" sz="1200" dirty="0"/>
              <a:t> and </a:t>
            </a:r>
            <a:r>
              <a:rPr lang="en-AU" sz="1200" i="1" dirty="0"/>
              <a:t>habitable room</a:t>
            </a:r>
            <a:r>
              <a:rPr lang="en-AU"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definitions are as per Schedule </a:t>
            </a:r>
            <a:r>
              <a:rPr lang="en-AU" dirty="0" smtClean="0"/>
              <a:t>1. </a:t>
            </a:r>
            <a:r>
              <a:rPr lang="en-AU" dirty="0"/>
              <a:t>Understanding these leads to the understanding, for example, that </a:t>
            </a:r>
            <a:r>
              <a:rPr lang="en-AU" dirty="0" smtClean="0"/>
              <a:t>H4P6(2) doesn’t </a:t>
            </a:r>
            <a:r>
              <a:rPr lang="en-AU" dirty="0"/>
              <a:t>apply when a wall sits between two bathrooms or two laundries in adjacent dwellings because a bathroom or a laundry is not a </a:t>
            </a:r>
            <a:r>
              <a:rPr lang="en-AU" i="1" dirty="0"/>
              <a:t>habitable room</a:t>
            </a:r>
            <a:r>
              <a:rPr lang="en-AU"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3:</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3. How is this Performance</a:t>
            </a:r>
            <a:r>
              <a:rPr lang="en-AU" sz="1200" baseline="0" dirty="0"/>
              <a:t> Requirement</a:t>
            </a:r>
            <a:r>
              <a:rPr lang="en-AU" sz="1200" dirty="0"/>
              <a:t> varied in the Northern Territory?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aseline="0" dirty="0"/>
              <a:t>Clause </a:t>
            </a:r>
            <a:r>
              <a:rPr lang="en-AU" sz="1200" baseline="0" dirty="0" smtClean="0"/>
              <a:t>H4P6 is </a:t>
            </a:r>
            <a:r>
              <a:rPr lang="en-AU" sz="1200" baseline="0" dirty="0"/>
              <a:t>deleted </a:t>
            </a:r>
            <a:r>
              <a:rPr lang="en-AU" sz="1200" baseline="0" dirty="0" smtClean="0"/>
              <a:t>and replaced with an alternative – </a:t>
            </a:r>
            <a:r>
              <a:rPr lang="en-AU" sz="1200" baseline="0" dirty="0"/>
              <a:t>so for the Northern </a:t>
            </a:r>
            <a:r>
              <a:rPr lang="en-AU" sz="1200" baseline="0" dirty="0" smtClean="0"/>
              <a:t>Territory there is a different requirement for sound insulation.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6</a:t>
            </a:fld>
            <a:endParaRPr lang="en-AU" dirty="0"/>
          </a:p>
        </p:txBody>
      </p:sp>
    </p:spTree>
    <p:extLst>
      <p:ext uri="{BB962C8B-B14F-4D97-AF65-F5344CB8AC3E}">
        <p14:creationId xmlns:p14="http://schemas.microsoft.com/office/powerpoint/2010/main" val="968441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title in the banner and an example from Volume Two below it.</a:t>
            </a:r>
          </a:p>
          <a:p>
            <a:r>
              <a:rPr lang="en-AU" b="0" dirty="0"/>
              <a:t>Click once to see the first question for the activity in a blue box below the example.</a:t>
            </a:r>
          </a:p>
          <a:p>
            <a:r>
              <a:rPr lang="en-AU" b="0" dirty="0"/>
              <a:t>Click a second time to see the second question in the blue box.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a third time to see the third question in the blue box. </a:t>
            </a:r>
          </a:p>
          <a:p>
            <a:endParaRPr lang="en-AU" b="0"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practice interpreting </a:t>
            </a:r>
            <a:r>
              <a:rPr lang="en-AU" dirty="0" smtClean="0"/>
              <a:t>Section H of Volume </a:t>
            </a:r>
            <a:r>
              <a:rPr lang="en-AU" dirty="0"/>
              <a:t>Two in detail. The aim is to give the trainees confidence that they can read and interpret </a:t>
            </a:r>
            <a:r>
              <a:rPr lang="en-AU" dirty="0" smtClean="0"/>
              <a:t>Section H correctly</a:t>
            </a:r>
            <a:r>
              <a:rPr lang="en-AU"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each question and discuss the trainees’ answers. Encourage them to use Volume Two when considering their answers. For example, they should look up the name of the relevant standard in Schedule </a:t>
            </a:r>
            <a:r>
              <a:rPr lang="en-AU" dirty="0" smtClean="0"/>
              <a:t>2 </a:t>
            </a:r>
            <a:r>
              <a:rPr lang="en-AU" dirty="0"/>
              <a:t>Referenced Documents.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Questions and suggested 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Note that there are no answers provided on the slide. In this case, the answers are relatively simple: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1:</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1. Which Performance Requirements can this Verification Method be used for?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Verification Method can be used to demonstrate compliance with </a:t>
            </a:r>
            <a:r>
              <a:rPr lang="en-AU" dirty="0" smtClean="0"/>
              <a:t>H4P6(1)</a:t>
            </a:r>
            <a:r>
              <a:rPr lang="en-AU" baseline="0" dirty="0" smtClean="0"/>
              <a:t> and (3)</a:t>
            </a:r>
            <a:r>
              <a:rPr lang="en-AU" dirty="0" smtClean="0"/>
              <a:t> </a:t>
            </a:r>
            <a:r>
              <a:rPr lang="en-AU" dirty="0"/>
              <a:t>as indicated in the text.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2. Where can you find the procedure for measuring the sound transmission as</a:t>
            </a:r>
            <a:r>
              <a:rPr lang="en-AU" sz="1200" baseline="0" dirty="0"/>
              <a:t> </a:t>
            </a:r>
            <a:r>
              <a:rPr lang="en-AU" sz="1200" dirty="0"/>
              <a:t>required by this Verification Method?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The procedure for measuring the sound transmission can be found in </a:t>
            </a:r>
            <a:r>
              <a:rPr lang="en-AU" i="1" dirty="0"/>
              <a:t>Australian/New Zealand/International Standard  717.1 Acoustics – Rating of sound insulation in buildings and of building elements – Airborne sound insulation</a:t>
            </a:r>
            <a:r>
              <a:rPr lang="en-AU"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Question 3:</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3. What does “in-situ” mean and why is this important?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Possible Answer 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“In-situ” means in place. This would mean that you need to test the sound insulation of the wall once it is installed in its final location. Testing the sound insulation properties of the various wall components or a wall assembly that had not been installed would not qualify as verifying this requirement.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7</a:t>
            </a:fld>
            <a:endParaRPr lang="en-AU" dirty="0"/>
          </a:p>
        </p:txBody>
      </p:sp>
    </p:spTree>
    <p:extLst>
      <p:ext uri="{BB962C8B-B14F-4D97-AF65-F5344CB8AC3E}">
        <p14:creationId xmlns:p14="http://schemas.microsoft.com/office/powerpoint/2010/main" val="1145451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main heading and </a:t>
            </a:r>
            <a:r>
              <a:rPr lang="en-AU" b="0" dirty="0" smtClean="0"/>
              <a:t>4 </a:t>
            </a:r>
            <a:r>
              <a:rPr lang="en-AU" b="0" dirty="0"/>
              <a:t>parts of </a:t>
            </a:r>
            <a:r>
              <a:rPr lang="en-AU" b="0" dirty="0" smtClean="0"/>
              <a:t>Section H </a:t>
            </a:r>
            <a:r>
              <a:rPr lang="en-AU" b="0" dirty="0"/>
              <a:t>listed on the left with </a:t>
            </a:r>
            <a:r>
              <a:rPr lang="en-AU" b="0" dirty="0" smtClean="0"/>
              <a:t>4 </a:t>
            </a:r>
            <a:r>
              <a:rPr lang="en-AU" b="0" dirty="0"/>
              <a:t>subject areas listed on the right.  </a:t>
            </a:r>
          </a:p>
          <a:p>
            <a:r>
              <a:rPr lang="en-AU" b="0" dirty="0"/>
              <a:t>Click to animate the subject of each part, in order from top to bottom.</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The final answer animates after the third one, without any need for action, because the answer is obvious.</a:t>
            </a:r>
          </a:p>
          <a:p>
            <a:endParaRPr lang="en-AU" b="1" dirty="0"/>
          </a:p>
          <a:p>
            <a:r>
              <a:rPr lang="en-AU" b="1" dirty="0"/>
              <a:t>Facilitator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purpose of this slide is to review and practice the structure of </a:t>
            </a:r>
            <a:r>
              <a:rPr lang="en-AU" dirty="0" smtClean="0"/>
              <a:t>Section H </a:t>
            </a:r>
            <a:r>
              <a:rPr lang="en-AU" dirty="0"/>
              <a:t>of Volume Two.</a:t>
            </a:r>
          </a:p>
          <a:p>
            <a:endParaRPr lang="en-AU" dirty="0"/>
          </a:p>
          <a:p>
            <a:r>
              <a:rPr lang="en-AU" dirty="0"/>
              <a:t>Go through each question in order, and display the answers as you go.</a:t>
            </a:r>
          </a:p>
          <a:p>
            <a:pPr marL="171450" indent="-171450">
              <a:buFont typeface="Arial" panose="020B0604020202020204" pitchFamily="34" charset="0"/>
              <a:buChar char="•"/>
            </a:pPr>
            <a:r>
              <a:rPr lang="en-AU" dirty="0"/>
              <a:t>Part </a:t>
            </a:r>
            <a:r>
              <a:rPr lang="en-AU" dirty="0" smtClean="0"/>
              <a:t>H1 </a:t>
            </a:r>
            <a:r>
              <a:rPr lang="en-AU" dirty="0"/>
              <a:t>= Structure</a:t>
            </a:r>
          </a:p>
          <a:p>
            <a:pPr marL="171450" indent="-171450">
              <a:buFont typeface="Arial" panose="020B0604020202020204" pitchFamily="34" charset="0"/>
              <a:buChar char="•"/>
            </a:pPr>
            <a:r>
              <a:rPr lang="en-AU" dirty="0"/>
              <a:t>Part </a:t>
            </a:r>
            <a:r>
              <a:rPr lang="en-AU" dirty="0" smtClean="0"/>
              <a:t>H3 </a:t>
            </a:r>
            <a:r>
              <a:rPr lang="en-AU" dirty="0"/>
              <a:t>= Fire safety</a:t>
            </a:r>
          </a:p>
          <a:p>
            <a:pPr marL="171450" indent="-171450">
              <a:buFont typeface="Arial" panose="020B0604020202020204" pitchFamily="34" charset="0"/>
              <a:buChar char="•"/>
            </a:pPr>
            <a:r>
              <a:rPr lang="en-AU" dirty="0"/>
              <a:t>Part </a:t>
            </a:r>
            <a:r>
              <a:rPr lang="en-AU" dirty="0" smtClean="0"/>
              <a:t>H5 </a:t>
            </a:r>
            <a:r>
              <a:rPr lang="en-AU" dirty="0"/>
              <a:t>= Safe movement and access</a:t>
            </a:r>
          </a:p>
          <a:p>
            <a:pPr marL="171450" indent="-171450">
              <a:buFont typeface="Arial" panose="020B0604020202020204" pitchFamily="34" charset="0"/>
              <a:buChar char="•"/>
            </a:pPr>
            <a:r>
              <a:rPr lang="en-AU" dirty="0"/>
              <a:t>Part </a:t>
            </a:r>
            <a:r>
              <a:rPr lang="en-AU" dirty="0" smtClean="0"/>
              <a:t>H6 </a:t>
            </a:r>
            <a:r>
              <a:rPr lang="en-AU" dirty="0"/>
              <a:t>= Energy efficiency</a:t>
            </a:r>
          </a:p>
          <a:p>
            <a:pPr marL="0" indent="0">
              <a:buFont typeface="Arial" panose="020B0604020202020204" pitchFamily="34" charset="0"/>
              <a:buNone/>
            </a:pPr>
            <a:endParaRPr lang="en-AU" dirty="0"/>
          </a:p>
          <a:p>
            <a:endParaRPr lang="en-AU" dirty="0"/>
          </a:p>
        </p:txBody>
      </p:sp>
      <p:sp>
        <p:nvSpPr>
          <p:cNvPr id="4" name="Slide Number Placeholder 3"/>
          <p:cNvSpPr>
            <a:spLocks noGrp="1"/>
          </p:cNvSpPr>
          <p:nvPr>
            <p:ph type="sldNum" sz="quarter" idx="5"/>
          </p:nvPr>
        </p:nvSpPr>
        <p:spPr/>
        <p:txBody>
          <a:bodyPr/>
          <a:lstStyle/>
          <a:p>
            <a:fld id="{0E50A956-E16B-47C1-852D-BC3DD0564875}" type="slidenum">
              <a:rPr lang="en-AU" smtClean="0"/>
              <a:t>8</a:t>
            </a:fld>
            <a:endParaRPr lang="en-AU" dirty="0"/>
          </a:p>
        </p:txBody>
      </p:sp>
    </p:spTree>
    <p:extLst>
      <p:ext uri="{BB962C8B-B14F-4D97-AF65-F5344CB8AC3E}">
        <p14:creationId xmlns:p14="http://schemas.microsoft.com/office/powerpoint/2010/main" val="680661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Slide progression</a:t>
            </a:r>
          </a:p>
          <a:p>
            <a:r>
              <a:rPr lang="en-AU" b="0" dirty="0"/>
              <a:t>This slide starts with the question in the banner and 4 possible 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0" dirty="0"/>
              <a:t>Click on any answer or its radio button to see a popup that gives a response.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Click each option/radio button a second time to remove the popup.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ALWAYS CLOSE ONE POPUP (by clicking on the same line of text) BEFORE OPENING THE NEXT BECAUSE THE BOXES WILL WRITE OVER THE TOP OF EACH OTHER, AND YOU MAY NOT BE ABLE TO SEE THE RESPONSE YOU WANT.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Be careful not to click outside the option, or you may inadvertently progress to the next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Click anywhere else on the slide or press Enter to progress to the next slide.</a:t>
            </a:r>
          </a:p>
          <a:p>
            <a:endParaRPr lang="en-AU" b="1" dirty="0"/>
          </a:p>
          <a:p>
            <a:r>
              <a:rPr lang="en-AU" b="1" dirty="0"/>
              <a:t>Facilitator notes</a:t>
            </a:r>
          </a:p>
          <a:p>
            <a:r>
              <a:rPr lang="en-AU" dirty="0"/>
              <a:t>The purpose of this slide is to reinforce essential information about the structure and contents of Volume Two.</a:t>
            </a:r>
          </a:p>
          <a:p>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Ask the question and discuss the trainees’ answers.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Select an option to see the response in a popup. </a:t>
            </a:r>
          </a:p>
          <a:p>
            <a:pPr marL="0" indent="0">
              <a:buFont typeface="Arial" panose="020B0604020202020204" pitchFamily="34" charset="0"/>
              <a:buNone/>
            </a:pPr>
            <a:endParaRPr lang="en-AU" b="1" dirty="0"/>
          </a:p>
        </p:txBody>
      </p:sp>
      <p:sp>
        <p:nvSpPr>
          <p:cNvPr id="4" name="Slide Number Placeholder 3"/>
          <p:cNvSpPr>
            <a:spLocks noGrp="1"/>
          </p:cNvSpPr>
          <p:nvPr>
            <p:ph type="sldNum" sz="quarter" idx="5"/>
          </p:nvPr>
        </p:nvSpPr>
        <p:spPr/>
        <p:txBody>
          <a:bodyPr/>
          <a:lstStyle/>
          <a:p>
            <a:fld id="{0E50A956-E16B-47C1-852D-BC3DD0564875}" type="slidenum">
              <a:rPr lang="en-AU" smtClean="0"/>
              <a:t>9</a:t>
            </a:fld>
            <a:endParaRPr lang="en-AU" dirty="0"/>
          </a:p>
        </p:txBody>
      </p:sp>
    </p:spTree>
    <p:extLst>
      <p:ext uri="{BB962C8B-B14F-4D97-AF65-F5344CB8AC3E}">
        <p14:creationId xmlns:p14="http://schemas.microsoft.com/office/powerpoint/2010/main" val="2979324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1.xml"/><Relationship Id="rId1" Type="http://schemas.openxmlformats.org/officeDocument/2006/relationships/tags" Target="../tags/tag1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Master" Target="../slideMasters/slideMaster1.xml"/><Relationship Id="rId1" Type="http://schemas.openxmlformats.org/officeDocument/2006/relationships/tags" Target="../tags/tag13.xml"/><Relationship Id="rId5" Type="http://schemas.openxmlformats.org/officeDocument/2006/relationships/image" Target="../media/image13.jpeg"/><Relationship Id="rId4" Type="http://schemas.openxmlformats.org/officeDocument/2006/relationships/image" Target="../media/image12.jpe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Master" Target="../slideMasters/slideMaster1.xml"/><Relationship Id="rId1" Type="http://schemas.openxmlformats.org/officeDocument/2006/relationships/tags" Target="../tags/tag14.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5.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Master" Target="../slideMasters/slideMaster1.xml"/><Relationship Id="rId1" Type="http://schemas.openxmlformats.org/officeDocument/2006/relationships/tags" Target="../tags/tag1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9.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0.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asic Slide with text">
    <p:spTree>
      <p:nvGrpSpPr>
        <p:cNvPr id="1" name=""/>
        <p:cNvGrpSpPr/>
        <p:nvPr/>
      </p:nvGrpSpPr>
      <p:grpSpPr>
        <a:xfrm>
          <a:off x="0" y="0"/>
          <a:ext cx="0" cy="0"/>
          <a:chOff x="0" y="0"/>
          <a:chExt cx="0" cy="0"/>
        </a:xfrm>
      </p:grpSpPr>
      <p:sp>
        <p:nvSpPr>
          <p:cNvPr id="8" name="Blue banner">
            <a:extLst>
              <a:ext uri="{FF2B5EF4-FFF2-40B4-BE49-F238E27FC236}">
                <a16:creationId xmlns="" xmlns:a16="http://schemas.microsoft.com/office/drawing/2014/main" id="{DF60311E-C90B-455B-8094-37BD86C0DC95}"/>
              </a:ext>
            </a:extLst>
          </p:cNvPr>
          <p:cNvSpPr/>
          <p:nvPr/>
        </p:nvSpPr>
        <p:spPr>
          <a:xfrm>
            <a:off x="0" y="0"/>
            <a:ext cx="10440000" cy="1620000"/>
          </a:xfrm>
          <a:prstGeom prst="rect">
            <a:avLst/>
          </a:prstGeom>
          <a:gradFill flip="none" rotWithShape="1">
            <a:gsLst>
              <a:gs pos="0">
                <a:srgbClr val="004680"/>
              </a:gs>
              <a:gs pos="30000">
                <a:srgbClr val="314B82"/>
              </a:gs>
              <a:gs pos="98000">
                <a:srgbClr val="002E5D"/>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4" name="Slide Title">
            <a:extLst>
              <a:ext uri="{FF2B5EF4-FFF2-40B4-BE49-F238E27FC236}">
                <a16:creationId xmlns="" xmlns:a16="http://schemas.microsoft.com/office/drawing/2014/main" id="{F6B3330E-9C6F-487C-8036-B9E4205C3AF5}"/>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Basic slide title here</a:t>
            </a:r>
          </a:p>
        </p:txBody>
      </p:sp>
      <p:sp>
        <p:nvSpPr>
          <p:cNvPr id="3" name="Main slide text">
            <a:extLst>
              <a:ext uri="{FF2B5EF4-FFF2-40B4-BE49-F238E27FC236}">
                <a16:creationId xmlns="" xmlns:a16="http://schemas.microsoft.com/office/drawing/2014/main" id="{8F87CAC9-08C4-4C4F-BF83-40751681DF68}"/>
              </a:ext>
            </a:extLst>
          </p:cNvPr>
          <p:cNvSpPr>
            <a:spLocks noGrp="1"/>
          </p:cNvSpPr>
          <p:nvPr>
            <p:ph type="body" sz="quarter" idx="10" hasCustomPrompt="1"/>
          </p:nvPr>
        </p:nvSpPr>
        <p:spPr>
          <a:xfrm>
            <a:off x="334963" y="2006600"/>
            <a:ext cx="11522075" cy="4554538"/>
          </a:xfrm>
        </p:spPr>
        <p:txBody>
          <a:bodyPr/>
          <a:lstStyle>
            <a:lvl1pPr>
              <a:defRPr/>
            </a:lvl1pPr>
          </a:lstStyle>
          <a:p>
            <a:pPr lvl="0"/>
            <a:r>
              <a:rPr lang="en-US" dirty="0"/>
              <a:t>Bullet here</a:t>
            </a:r>
          </a:p>
          <a:p>
            <a:pPr lvl="0"/>
            <a:r>
              <a:rPr lang="en-US" dirty="0"/>
              <a:t>Bullet here</a:t>
            </a:r>
          </a:p>
          <a:p>
            <a:pPr lvl="0"/>
            <a:r>
              <a:rPr lang="en-US" dirty="0"/>
              <a:t>Bullet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ustDataLst>
      <p:tags r:id="rId1"/>
    </p:custDataLst>
    <p:extLst>
      <p:ext uri="{BB962C8B-B14F-4D97-AF65-F5344CB8AC3E}">
        <p14:creationId xmlns:p14="http://schemas.microsoft.com/office/powerpoint/2010/main" val="171080591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0" orient="horz" pos="1026" userDrawn="1">
          <p15:clr>
            <a:srgbClr val="FBAE40"/>
          </p15:clr>
        </p15:guide>
        <p15:guide id="11" pos="52" userDrawn="1">
          <p15:clr>
            <a:srgbClr val="FBAE40"/>
          </p15:clr>
        </p15:guide>
        <p15:guide id="12" orient="horz" pos="4133" userDrawn="1">
          <p15:clr>
            <a:srgbClr val="FBAE40"/>
          </p15:clr>
        </p15:guide>
        <p15:guide id="13" pos="7469" userDrawn="1">
          <p15:clr>
            <a:srgbClr val="FBAE40"/>
          </p15:clr>
        </p15:guide>
        <p15:guide id="14" pos="3840" userDrawn="1">
          <p15:clr>
            <a:srgbClr val="FBAE40"/>
          </p15:clr>
        </p15:guide>
        <p15:guide id="15" pos="211" userDrawn="1">
          <p15:clr>
            <a:srgbClr val="FBAE40"/>
          </p15:clr>
        </p15:guide>
        <p15:guide id="16" pos="75" userDrawn="1">
          <p15:clr>
            <a:srgbClr val="FBAE40"/>
          </p15:clr>
        </p15:guide>
        <p15:guide id="17" orient="horz" pos="731" userDrawn="1">
          <p15:clr>
            <a:srgbClr val="FBAE40"/>
          </p15:clr>
        </p15:guide>
        <p15:guide id="18" pos="61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ol One final slide">
    <p:spTree>
      <p:nvGrpSpPr>
        <p:cNvPr id="1" name=""/>
        <p:cNvGrpSpPr/>
        <p:nvPr/>
      </p:nvGrpSpPr>
      <p:grpSpPr>
        <a:xfrm>
          <a:off x="0" y="0"/>
          <a:ext cx="0" cy="0"/>
          <a:chOff x="0" y="0"/>
          <a:chExt cx="0" cy="0"/>
        </a:xfrm>
      </p:grpSpPr>
      <p:sp>
        <p:nvSpPr>
          <p:cNvPr id="8" name="Blue background">
            <a:extLst>
              <a:ext uri="{FF2B5EF4-FFF2-40B4-BE49-F238E27FC236}">
                <a16:creationId xmlns="" xmlns:a16="http://schemas.microsoft.com/office/drawing/2014/main" id="{DF60311E-C90B-455B-8094-37BD86C0DC95}"/>
              </a:ext>
            </a:extLst>
          </p:cNvPr>
          <p:cNvSpPr/>
          <p:nvPr/>
        </p:nvSpPr>
        <p:spPr>
          <a:xfrm>
            <a:off x="0" y="0"/>
            <a:ext cx="10440000" cy="1620000"/>
          </a:xfrm>
          <a:prstGeom prst="rect">
            <a:avLst/>
          </a:prstGeom>
          <a:gradFill flip="none" rotWithShape="1">
            <a:gsLst>
              <a:gs pos="0">
                <a:srgbClr val="5762A7"/>
              </a:gs>
              <a:gs pos="30000">
                <a:srgbClr val="314B82"/>
              </a:gs>
              <a:gs pos="98000">
                <a:srgbClr val="193C6A"/>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lide Title">
            <a:extLst>
              <a:ext uri="{FF2B5EF4-FFF2-40B4-BE49-F238E27FC236}">
                <a16:creationId xmlns="" xmlns:a16="http://schemas.microsoft.com/office/drawing/2014/main" id="{E6BE14E1-748E-4B5B-B480-99A514012011}"/>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Questions?</a:t>
            </a:r>
          </a:p>
        </p:txBody>
      </p:sp>
      <p:pic>
        <p:nvPicPr>
          <p:cNvPr id="13" name="Banner Logo" descr="NCC Volume One Logo. A stylised multi-storey building in bright blue.">
            <a:extLst>
              <a:ext uri="{FF2B5EF4-FFF2-40B4-BE49-F238E27FC236}">
                <a16:creationId xmlns="" xmlns:a16="http://schemas.microsoft.com/office/drawing/2014/main" id="{FA7DE926-4B22-4669-B4C2-856FB0FFA7C6}"/>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515600" y="75600"/>
            <a:ext cx="1622361" cy="1622361"/>
          </a:xfrm>
          <a:prstGeom prst="rect">
            <a:avLst/>
          </a:prstGeom>
        </p:spPr>
      </p:pic>
      <p:pic>
        <p:nvPicPr>
          <p:cNvPr id="18" name="Volume One Logo" descr="Volume One icon">
            <a:extLst>
              <a:ext uri="{FF2B5EF4-FFF2-40B4-BE49-F238E27FC236}">
                <a16:creationId xmlns="" xmlns:a16="http://schemas.microsoft.com/office/drawing/2014/main" id="{B580988D-3789-4450-B1B6-93D1FEB43F27}"/>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1528980" y="2830249"/>
            <a:ext cx="2593451" cy="2673646"/>
          </a:xfrm>
          <a:prstGeom prst="rect">
            <a:avLst/>
          </a:prstGeom>
        </p:spPr>
      </p:pic>
      <p:pic>
        <p:nvPicPr>
          <p:cNvPr id="19" name="Volume Two Logo" descr="Volume Two icon">
            <a:extLst>
              <a:ext uri="{FF2B5EF4-FFF2-40B4-BE49-F238E27FC236}">
                <a16:creationId xmlns="" xmlns:a16="http://schemas.microsoft.com/office/drawing/2014/main" id="{46AA280E-026E-4907-BC51-671E8F7D2972}"/>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5003318" y="2887399"/>
            <a:ext cx="2593452" cy="2673646"/>
          </a:xfrm>
          <a:prstGeom prst="rect">
            <a:avLst/>
          </a:prstGeom>
        </p:spPr>
      </p:pic>
      <p:pic>
        <p:nvPicPr>
          <p:cNvPr id="20" name="Volume Three Logo" descr="Volume Three icon">
            <a:extLst>
              <a:ext uri="{FF2B5EF4-FFF2-40B4-BE49-F238E27FC236}">
                <a16:creationId xmlns="" xmlns:a16="http://schemas.microsoft.com/office/drawing/2014/main" id="{119BAE50-EDAC-45EC-9802-1C38228B3623}"/>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8306405" y="2783985"/>
            <a:ext cx="2585410" cy="2673646"/>
          </a:xfrm>
          <a:prstGeom prst="rect">
            <a:avLst/>
          </a:prstGeom>
        </p:spPr>
      </p:pic>
    </p:spTree>
    <p:custDataLst>
      <p:tags r:id="rId1"/>
    </p:custDataLst>
    <p:extLst>
      <p:ext uri="{BB962C8B-B14F-4D97-AF65-F5344CB8AC3E}">
        <p14:creationId xmlns:p14="http://schemas.microsoft.com/office/powerpoint/2010/main" val="348482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ol Two Title slide">
    <p:spTree>
      <p:nvGrpSpPr>
        <p:cNvPr id="1" name=""/>
        <p:cNvGrpSpPr/>
        <p:nvPr/>
      </p:nvGrpSpPr>
      <p:grpSpPr>
        <a:xfrm>
          <a:off x="0" y="0"/>
          <a:ext cx="0" cy="0"/>
          <a:chOff x="0" y="0"/>
          <a:chExt cx="0" cy="0"/>
        </a:xfrm>
      </p:grpSpPr>
      <p:grpSp>
        <p:nvGrpSpPr>
          <p:cNvPr id="10" name="Top row">
            <a:extLst>
              <a:ext uri="{FF2B5EF4-FFF2-40B4-BE49-F238E27FC236}">
                <a16:creationId xmlns="" xmlns:a16="http://schemas.microsoft.com/office/drawing/2014/main" id="{F05B772B-27A1-4949-BA61-86B23483233E}"/>
              </a:ext>
            </a:extLst>
          </p:cNvPr>
          <p:cNvGrpSpPr/>
          <p:nvPr/>
        </p:nvGrpSpPr>
        <p:grpSpPr>
          <a:xfrm>
            <a:off x="651589" y="713639"/>
            <a:ext cx="5192854" cy="1206091"/>
            <a:chOff x="651589" y="713639"/>
            <a:chExt cx="5192854" cy="1206091"/>
          </a:xfrm>
        </p:grpSpPr>
        <p:pic>
          <p:nvPicPr>
            <p:cNvPr id="11" name="Picture 10">
              <a:extLst>
                <a:ext uri="{FF2B5EF4-FFF2-40B4-BE49-F238E27FC236}">
                  <a16:creationId xmlns="" xmlns:a16="http://schemas.microsoft.com/office/drawing/2014/main" id="{4BD164CA-A0A2-4B90-B984-24D5BABFA5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589" y="729393"/>
              <a:ext cx="1190337" cy="1190337"/>
            </a:xfrm>
            <a:prstGeom prst="rect">
              <a:avLst/>
            </a:prstGeom>
          </p:spPr>
        </p:pic>
        <p:sp>
          <p:nvSpPr>
            <p:cNvPr id="12" name="Rectangle 11">
              <a:extLst>
                <a:ext uri="{FF2B5EF4-FFF2-40B4-BE49-F238E27FC236}">
                  <a16:creationId xmlns="" xmlns:a16="http://schemas.microsoft.com/office/drawing/2014/main" id="{62F34FCE-EA0E-496A-B22F-118E44D04566}"/>
                </a:ext>
              </a:extLst>
            </p:cNvPr>
            <p:cNvSpPr/>
            <p:nvPr/>
          </p:nvSpPr>
          <p:spPr>
            <a:xfrm>
              <a:off x="1973031" y="729393"/>
              <a:ext cx="1188000" cy="1188000"/>
            </a:xfrm>
            <a:prstGeom prst="rect">
              <a:avLst/>
            </a:prstGeom>
            <a:solidFill>
              <a:srgbClr val="485C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12">
              <a:extLst>
                <a:ext uri="{FF2B5EF4-FFF2-40B4-BE49-F238E27FC236}">
                  <a16:creationId xmlns="" xmlns:a16="http://schemas.microsoft.com/office/drawing/2014/main" id="{E865A3FC-F3AD-4F89-ACA7-03E2BBF1BE4F}"/>
                </a:ext>
              </a:extLst>
            </p:cNvPr>
            <p:cNvSpPr/>
            <p:nvPr/>
          </p:nvSpPr>
          <p:spPr>
            <a:xfrm>
              <a:off x="3314739" y="729393"/>
              <a:ext cx="1188000" cy="1188000"/>
            </a:xfrm>
            <a:prstGeom prst="rect">
              <a:avLst/>
            </a:prstGeom>
            <a:solidFill>
              <a:srgbClr val="004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a:extLst>
                <a:ext uri="{FF2B5EF4-FFF2-40B4-BE49-F238E27FC236}">
                  <a16:creationId xmlns="" xmlns:a16="http://schemas.microsoft.com/office/drawing/2014/main" id="{34154C8E-270A-42C5-9B4B-A81CB1F96DAB}"/>
                </a:ext>
              </a:extLst>
            </p:cNvPr>
            <p:cNvSpPr/>
            <p:nvPr/>
          </p:nvSpPr>
          <p:spPr>
            <a:xfrm>
              <a:off x="4656443" y="713639"/>
              <a:ext cx="1188000" cy="1188000"/>
            </a:xfrm>
            <a:prstGeom prst="rect">
              <a:avLst/>
            </a:prstGeom>
            <a:solidFill>
              <a:srgbClr val="002E5D"/>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5" name="Second top row">
            <a:extLst>
              <a:ext uri="{FF2B5EF4-FFF2-40B4-BE49-F238E27FC236}">
                <a16:creationId xmlns="" xmlns:a16="http://schemas.microsoft.com/office/drawing/2014/main" id="{6929AD19-A5C7-42CC-B5EF-A53B7A8E9A10}"/>
              </a:ext>
            </a:extLst>
          </p:cNvPr>
          <p:cNvGrpSpPr/>
          <p:nvPr/>
        </p:nvGrpSpPr>
        <p:grpSpPr>
          <a:xfrm>
            <a:off x="651589" y="2040029"/>
            <a:ext cx="5192854" cy="1188000"/>
            <a:chOff x="651589" y="2040029"/>
            <a:chExt cx="5192854" cy="1188000"/>
          </a:xfrm>
        </p:grpSpPr>
        <p:sp>
          <p:nvSpPr>
            <p:cNvPr id="16" name="Rectangle 15">
              <a:extLst>
                <a:ext uri="{FF2B5EF4-FFF2-40B4-BE49-F238E27FC236}">
                  <a16:creationId xmlns="" xmlns:a16="http://schemas.microsoft.com/office/drawing/2014/main" id="{1F6F591B-5D99-47E2-8BF9-0308DD4360E7}"/>
                </a:ext>
              </a:extLst>
            </p:cNvPr>
            <p:cNvSpPr/>
            <p:nvPr/>
          </p:nvSpPr>
          <p:spPr>
            <a:xfrm>
              <a:off x="651589" y="2040029"/>
              <a:ext cx="1188000" cy="1188000"/>
            </a:xfrm>
            <a:prstGeom prst="rect">
              <a:avLst/>
            </a:prstGeom>
            <a:solidFill>
              <a:srgbClr val="004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ectangle 16">
              <a:extLst>
                <a:ext uri="{FF2B5EF4-FFF2-40B4-BE49-F238E27FC236}">
                  <a16:creationId xmlns="" xmlns:a16="http://schemas.microsoft.com/office/drawing/2014/main" id="{EBC4ADF4-54BC-42D0-9550-C8E1B1E717DE}"/>
                </a:ext>
              </a:extLst>
            </p:cNvPr>
            <p:cNvSpPr/>
            <p:nvPr/>
          </p:nvSpPr>
          <p:spPr>
            <a:xfrm>
              <a:off x="1986541" y="2040029"/>
              <a:ext cx="1188000" cy="1188000"/>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8" name="Picture 17">
              <a:extLst>
                <a:ext uri="{FF2B5EF4-FFF2-40B4-BE49-F238E27FC236}">
                  <a16:creationId xmlns="" xmlns:a16="http://schemas.microsoft.com/office/drawing/2014/main" id="{2B339079-4009-400B-87E5-7869B28257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6449" y="2067325"/>
              <a:ext cx="1138083" cy="1138083"/>
            </a:xfrm>
            <a:prstGeom prst="rect">
              <a:avLst/>
            </a:prstGeom>
          </p:spPr>
        </p:pic>
        <p:sp>
          <p:nvSpPr>
            <p:cNvPr id="19" name="Rectangle 18">
              <a:extLst>
                <a:ext uri="{FF2B5EF4-FFF2-40B4-BE49-F238E27FC236}">
                  <a16:creationId xmlns="" xmlns:a16="http://schemas.microsoft.com/office/drawing/2014/main" id="{F5C4B525-52AF-4A83-B24B-42A08EA3DA5A}"/>
                </a:ext>
              </a:extLst>
            </p:cNvPr>
            <p:cNvSpPr/>
            <p:nvPr/>
          </p:nvSpPr>
          <p:spPr>
            <a:xfrm>
              <a:off x="4656443" y="2040029"/>
              <a:ext cx="1188000" cy="1188000"/>
            </a:xfrm>
            <a:prstGeom prst="rect">
              <a:avLst/>
            </a:prstGeom>
            <a:solidFill>
              <a:srgbClr val="485C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0" name="Second bottom row">
            <a:extLst>
              <a:ext uri="{FF2B5EF4-FFF2-40B4-BE49-F238E27FC236}">
                <a16:creationId xmlns="" xmlns:a16="http://schemas.microsoft.com/office/drawing/2014/main" id="{5AAC2D71-1B82-4460-8E54-8F6A2F48C367}"/>
              </a:ext>
            </a:extLst>
          </p:cNvPr>
          <p:cNvGrpSpPr/>
          <p:nvPr/>
        </p:nvGrpSpPr>
        <p:grpSpPr>
          <a:xfrm>
            <a:off x="651589" y="3400581"/>
            <a:ext cx="5192854" cy="1190338"/>
            <a:chOff x="651589" y="3400581"/>
            <a:chExt cx="5192854" cy="1190338"/>
          </a:xfrm>
        </p:grpSpPr>
        <p:sp>
          <p:nvSpPr>
            <p:cNvPr id="21" name="Rectangle 20">
              <a:extLst>
                <a:ext uri="{FF2B5EF4-FFF2-40B4-BE49-F238E27FC236}">
                  <a16:creationId xmlns="" xmlns:a16="http://schemas.microsoft.com/office/drawing/2014/main" id="{283B222C-12E9-455B-92E7-B107BD8A3CFC}"/>
                </a:ext>
              </a:extLst>
            </p:cNvPr>
            <p:cNvSpPr/>
            <p:nvPr/>
          </p:nvSpPr>
          <p:spPr>
            <a:xfrm>
              <a:off x="651589" y="3400582"/>
              <a:ext cx="1188000" cy="1188000"/>
            </a:xfrm>
            <a:prstGeom prst="rect">
              <a:avLst/>
            </a:prstGeom>
            <a:solidFill>
              <a:srgbClr val="485C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2" name="Picture 21">
              <a:extLst>
                <a:ext uri="{FF2B5EF4-FFF2-40B4-BE49-F238E27FC236}">
                  <a16:creationId xmlns="" xmlns:a16="http://schemas.microsoft.com/office/drawing/2014/main" id="{AE541C17-5EC9-4ED5-A2DE-443C21FD96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6540" y="3402920"/>
              <a:ext cx="1187999" cy="1187999"/>
            </a:xfrm>
            <a:prstGeom prst="rect">
              <a:avLst/>
            </a:prstGeom>
          </p:spPr>
        </p:pic>
        <p:sp>
          <p:nvSpPr>
            <p:cNvPr id="23" name="Rectangle 22">
              <a:extLst>
                <a:ext uri="{FF2B5EF4-FFF2-40B4-BE49-F238E27FC236}">
                  <a16:creationId xmlns="" xmlns:a16="http://schemas.microsoft.com/office/drawing/2014/main" id="{23574D7B-E8CA-448B-9297-FE4F95AE1DA2}"/>
                </a:ext>
              </a:extLst>
            </p:cNvPr>
            <p:cNvSpPr/>
            <p:nvPr/>
          </p:nvSpPr>
          <p:spPr>
            <a:xfrm>
              <a:off x="3321491" y="3400581"/>
              <a:ext cx="1188000" cy="1188000"/>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a:extLst>
                <a:ext uri="{FF2B5EF4-FFF2-40B4-BE49-F238E27FC236}">
                  <a16:creationId xmlns="" xmlns:a16="http://schemas.microsoft.com/office/drawing/2014/main" id="{418C5479-7042-454C-AF79-47E4B970DE45}"/>
                </a:ext>
              </a:extLst>
            </p:cNvPr>
            <p:cNvSpPr/>
            <p:nvPr/>
          </p:nvSpPr>
          <p:spPr>
            <a:xfrm>
              <a:off x="4656443" y="3400581"/>
              <a:ext cx="1188000" cy="1188000"/>
            </a:xfrm>
            <a:prstGeom prst="rect">
              <a:avLst/>
            </a:prstGeom>
            <a:solidFill>
              <a:srgbClr val="004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5" name="Bottom Row">
            <a:extLst>
              <a:ext uri="{FF2B5EF4-FFF2-40B4-BE49-F238E27FC236}">
                <a16:creationId xmlns="" xmlns:a16="http://schemas.microsoft.com/office/drawing/2014/main" id="{4A25CC01-3E7B-478B-B1F9-1E61ABBCEF25}"/>
              </a:ext>
            </a:extLst>
          </p:cNvPr>
          <p:cNvGrpSpPr/>
          <p:nvPr/>
        </p:nvGrpSpPr>
        <p:grpSpPr>
          <a:xfrm>
            <a:off x="651589" y="4761133"/>
            <a:ext cx="5192854" cy="1190340"/>
            <a:chOff x="651589" y="4761133"/>
            <a:chExt cx="5192854" cy="1190340"/>
          </a:xfrm>
        </p:grpSpPr>
        <p:sp>
          <p:nvSpPr>
            <p:cNvPr id="26" name="Rectangle 25">
              <a:extLst>
                <a:ext uri="{FF2B5EF4-FFF2-40B4-BE49-F238E27FC236}">
                  <a16:creationId xmlns="" xmlns:a16="http://schemas.microsoft.com/office/drawing/2014/main" id="{0FD28BD7-B6E4-4F13-AA2E-A8CA8FB7F4DB}"/>
                </a:ext>
              </a:extLst>
            </p:cNvPr>
            <p:cNvSpPr/>
            <p:nvPr/>
          </p:nvSpPr>
          <p:spPr>
            <a:xfrm>
              <a:off x="651589" y="4761135"/>
              <a:ext cx="1188000" cy="1188000"/>
            </a:xfrm>
            <a:prstGeom prst="rect">
              <a:avLst/>
            </a:prstGeom>
            <a:solidFill>
              <a:srgbClr val="002E5D"/>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26">
              <a:extLst>
                <a:ext uri="{FF2B5EF4-FFF2-40B4-BE49-F238E27FC236}">
                  <a16:creationId xmlns="" xmlns:a16="http://schemas.microsoft.com/office/drawing/2014/main" id="{762F4129-609B-475B-8F32-D7300FA29771}"/>
                </a:ext>
              </a:extLst>
            </p:cNvPr>
            <p:cNvSpPr/>
            <p:nvPr/>
          </p:nvSpPr>
          <p:spPr>
            <a:xfrm>
              <a:off x="1986540" y="4761135"/>
              <a:ext cx="1188000" cy="1188000"/>
            </a:xfrm>
            <a:prstGeom prst="rect">
              <a:avLst/>
            </a:prstGeom>
            <a:solidFill>
              <a:srgbClr val="004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27">
              <a:extLst>
                <a:ext uri="{FF2B5EF4-FFF2-40B4-BE49-F238E27FC236}">
                  <a16:creationId xmlns="" xmlns:a16="http://schemas.microsoft.com/office/drawing/2014/main" id="{172DB60E-E9E7-4A63-8E21-D7D6448A61BE}"/>
                </a:ext>
              </a:extLst>
            </p:cNvPr>
            <p:cNvSpPr/>
            <p:nvPr/>
          </p:nvSpPr>
          <p:spPr>
            <a:xfrm>
              <a:off x="3321491" y="4761135"/>
              <a:ext cx="1188000" cy="1188000"/>
            </a:xfrm>
            <a:prstGeom prst="rect">
              <a:avLst/>
            </a:prstGeom>
            <a:solidFill>
              <a:srgbClr val="485C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9" name="Picture 28">
              <a:extLst>
                <a:ext uri="{FF2B5EF4-FFF2-40B4-BE49-F238E27FC236}">
                  <a16:creationId xmlns="" xmlns:a16="http://schemas.microsoft.com/office/drawing/2014/main" id="{02FC2A78-319A-4FAE-88CA-7A84785D06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4103" y="4761133"/>
              <a:ext cx="1190340" cy="1190340"/>
            </a:xfrm>
            <a:prstGeom prst="rect">
              <a:avLst/>
            </a:prstGeom>
          </p:spPr>
        </p:pic>
      </p:grpSp>
      <p:pic>
        <p:nvPicPr>
          <p:cNvPr id="37" name="Volume Two Logo">
            <a:extLst>
              <a:ext uri="{FF2B5EF4-FFF2-40B4-BE49-F238E27FC236}">
                <a16:creationId xmlns="" xmlns:a16="http://schemas.microsoft.com/office/drawing/2014/main" id="{C3D3E5C5-C5D9-451B-94D1-E6DC683020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75632" y="4581869"/>
            <a:ext cx="1080000" cy="1080000"/>
          </a:xfrm>
          <a:prstGeom prst="rect">
            <a:avLst/>
          </a:prstGeom>
        </p:spPr>
      </p:pic>
      <p:cxnSp>
        <p:nvCxnSpPr>
          <p:cNvPr id="39" name="Straight Connector 38">
            <a:extLst>
              <a:ext uri="{FF2B5EF4-FFF2-40B4-BE49-F238E27FC236}">
                <a16:creationId xmlns="" xmlns:a16="http://schemas.microsoft.com/office/drawing/2014/main" id="{B293FB77-C16E-46CF-8CDC-005A2CD4DF5F}"/>
              </a:ext>
            </a:extLst>
          </p:cNvPr>
          <p:cNvCxnSpPr>
            <a:cxnSpLocks/>
          </p:cNvCxnSpPr>
          <p:nvPr/>
        </p:nvCxnSpPr>
        <p:spPr>
          <a:xfrm>
            <a:off x="6652298" y="3916450"/>
            <a:ext cx="4738681" cy="0"/>
          </a:xfrm>
          <a:prstGeom prst="line">
            <a:avLst/>
          </a:prstGeom>
          <a:ln w="57150">
            <a:solidFill>
              <a:srgbClr val="002E5D"/>
            </a:solidFill>
          </a:ln>
        </p:spPr>
        <p:style>
          <a:lnRef idx="1">
            <a:schemeClr val="accent1"/>
          </a:lnRef>
          <a:fillRef idx="0">
            <a:schemeClr val="accent1"/>
          </a:fillRef>
          <a:effectRef idx="0">
            <a:schemeClr val="accent1"/>
          </a:effectRef>
          <a:fontRef idx="minor">
            <a:schemeClr val="tx1"/>
          </a:fontRef>
        </p:style>
      </p:cxnSp>
      <p:sp>
        <p:nvSpPr>
          <p:cNvPr id="40" name="MOdule Title Placeholder">
            <a:extLst>
              <a:ext uri="{FF2B5EF4-FFF2-40B4-BE49-F238E27FC236}">
                <a16:creationId xmlns="" xmlns:a16="http://schemas.microsoft.com/office/drawing/2014/main" id="{5DE4E80C-6AFC-4FD4-9FFA-38744967D1A3}"/>
              </a:ext>
            </a:extLst>
          </p:cNvPr>
          <p:cNvSpPr>
            <a:spLocks noGrp="1"/>
          </p:cNvSpPr>
          <p:nvPr>
            <p:ph type="body" sz="quarter" idx="10" hasCustomPrompt="1"/>
          </p:nvPr>
        </p:nvSpPr>
        <p:spPr>
          <a:xfrm>
            <a:off x="6674070" y="566061"/>
            <a:ext cx="4683125" cy="3153084"/>
          </a:xfrm>
        </p:spPr>
        <p:txBody>
          <a:bodyPr anchor="b"/>
          <a:lstStyle>
            <a:lvl1pPr algn="ctr">
              <a:buNone/>
              <a:defRPr sz="3600" b="1"/>
            </a:lvl1pPr>
          </a:lstStyle>
          <a:p>
            <a:pPr lvl="0"/>
            <a:r>
              <a:rPr lang="en-US" dirty="0"/>
              <a:t>Module title here in sentence case</a:t>
            </a:r>
            <a:endParaRPr lang="en-AU" dirty="0"/>
          </a:p>
        </p:txBody>
      </p:sp>
      <p:sp>
        <p:nvSpPr>
          <p:cNvPr id="41" name="NCC Tutor title">
            <a:extLst>
              <a:ext uri="{FF2B5EF4-FFF2-40B4-BE49-F238E27FC236}">
                <a16:creationId xmlns="" xmlns:a16="http://schemas.microsoft.com/office/drawing/2014/main" id="{E8EF219C-39A1-4D3A-8EA4-94D70AADD3B2}"/>
              </a:ext>
            </a:extLst>
          </p:cNvPr>
          <p:cNvSpPr txBox="1"/>
          <p:nvPr/>
        </p:nvSpPr>
        <p:spPr>
          <a:xfrm>
            <a:off x="8310603" y="4049105"/>
            <a:ext cx="1520890" cy="400110"/>
          </a:xfrm>
          <a:prstGeom prst="rect">
            <a:avLst/>
          </a:prstGeom>
          <a:noFill/>
        </p:spPr>
        <p:txBody>
          <a:bodyPr wrap="square" rtlCol="0">
            <a:spAutoFit/>
          </a:bodyPr>
          <a:lstStyle/>
          <a:p>
            <a:r>
              <a:rPr lang="en-AU" sz="2000" b="1" dirty="0"/>
              <a:t>NCC Tutor</a:t>
            </a:r>
          </a:p>
        </p:txBody>
      </p:sp>
    </p:spTree>
    <p:custDataLst>
      <p:tags r:id="rId1"/>
    </p:custDataLst>
    <p:extLst>
      <p:ext uri="{BB962C8B-B14F-4D97-AF65-F5344CB8AC3E}">
        <p14:creationId xmlns:p14="http://schemas.microsoft.com/office/powerpoint/2010/main" val="406473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749"/>
                                          </p:stCondLst>
                                        </p:cTn>
                                        <p:tgtEl>
                                          <p:spTgt spid="25"/>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nodeType="afterEffect">
                                  <p:stCondLst>
                                    <p:cond delay="0"/>
                                  </p:stCondLst>
                                  <p:childTnLst>
                                    <p:set>
                                      <p:cBhvr>
                                        <p:cTn id="9" dur="1" fill="hold">
                                          <p:stCondLst>
                                            <p:cond delay="749"/>
                                          </p:stCondLst>
                                        </p:cTn>
                                        <p:tgtEl>
                                          <p:spTgt spid="20"/>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nodeType="afterEffect">
                                  <p:stCondLst>
                                    <p:cond delay="0"/>
                                  </p:stCondLst>
                                  <p:childTnLst>
                                    <p:set>
                                      <p:cBhvr>
                                        <p:cTn id="12" dur="1" fill="hold">
                                          <p:stCondLst>
                                            <p:cond delay="749"/>
                                          </p:stCondLst>
                                        </p:cTn>
                                        <p:tgtEl>
                                          <p:spTgt spid="15"/>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nodeType="afterEffect">
                                  <p:stCondLst>
                                    <p:cond delay="0"/>
                                  </p:stCondLst>
                                  <p:childTnLst>
                                    <p:set>
                                      <p:cBhvr>
                                        <p:cTn id="15" dur="1" fill="hold">
                                          <p:stCondLst>
                                            <p:cond delay="749"/>
                                          </p:stCondLst>
                                        </p:cTn>
                                        <p:tgtEl>
                                          <p:spTgt spid="10"/>
                                        </p:tgtEl>
                                        <p:attrNameLst>
                                          <p:attrName>style.visibility</p:attrName>
                                        </p:attrNameLst>
                                      </p:cBhvr>
                                      <p:to>
                                        <p:strVal val="visible"/>
                                      </p:to>
                                    </p:se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animEffect transition="in" filter="dissolve">
                                      <p:cBhvr>
                                        <p:cTn id="19" dur="500"/>
                                        <p:tgtEl>
                                          <p:spTgt spid="40">
                                            <p:txEl>
                                              <p:pRg st="0" end="0"/>
                                            </p:txEl>
                                          </p:spTgt>
                                        </p:tgtEl>
                                      </p:cBhvr>
                                    </p:animEffect>
                                  </p:childTnLst>
                                </p:cTn>
                              </p:par>
                            </p:childTnLst>
                          </p:cTn>
                        </p:par>
                        <p:par>
                          <p:cTn id="20" fill="hold">
                            <p:stCondLst>
                              <p:cond delay="3500"/>
                            </p:stCondLst>
                            <p:childTnLst>
                              <p:par>
                                <p:cTn id="21" presetID="9"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dissolve">
                                      <p:cBhvr>
                                        <p:cTn id="23" dur="1000"/>
                                        <p:tgtEl>
                                          <p:spTgt spid="39"/>
                                        </p:tgtEl>
                                      </p:cBhvr>
                                    </p:animEffect>
                                  </p:childTnLst>
                                </p:cTn>
                              </p:par>
                            </p:childTnLst>
                          </p:cTn>
                        </p:par>
                        <p:par>
                          <p:cTn id="24" fill="hold">
                            <p:stCondLst>
                              <p:cond delay="4500"/>
                            </p:stCondLst>
                            <p:childTnLst>
                              <p:par>
                                <p:cTn id="25" presetID="9" presetClass="entr" presetSubtype="0"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dissolve">
                                      <p:cBhvr>
                                        <p:cTn id="3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uild="p">
        <p:tmplLst>
          <p:tmpl lvl="1">
            <p:tnLst>
              <p:par>
                <p:cTn presetID="9"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dissolve">
                      <p:cBhvr>
                        <p:cTn dur="500"/>
                        <p:tgtEl>
                          <p:spTgt spid="40"/>
                        </p:tgtEl>
                      </p:cBhvr>
                    </p:animEffect>
                  </p:childTnLst>
                </p:cTn>
              </p:par>
            </p:tnLst>
          </p:tmpl>
        </p:tmplLst>
      </p:bldP>
      <p:bldP spid="41" grpId="0"/>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ol Two final slide">
    <p:spTree>
      <p:nvGrpSpPr>
        <p:cNvPr id="1" name=""/>
        <p:cNvGrpSpPr/>
        <p:nvPr/>
      </p:nvGrpSpPr>
      <p:grpSpPr>
        <a:xfrm>
          <a:off x="0" y="0"/>
          <a:ext cx="0" cy="0"/>
          <a:chOff x="0" y="0"/>
          <a:chExt cx="0" cy="0"/>
        </a:xfrm>
      </p:grpSpPr>
      <p:sp>
        <p:nvSpPr>
          <p:cNvPr id="8" name="Blue banner">
            <a:extLst>
              <a:ext uri="{FF2B5EF4-FFF2-40B4-BE49-F238E27FC236}">
                <a16:creationId xmlns="" xmlns:a16="http://schemas.microsoft.com/office/drawing/2014/main" id="{DF60311E-C90B-455B-8094-37BD86C0DC95}"/>
              </a:ext>
            </a:extLst>
          </p:cNvPr>
          <p:cNvSpPr/>
          <p:nvPr/>
        </p:nvSpPr>
        <p:spPr>
          <a:xfrm>
            <a:off x="0" y="0"/>
            <a:ext cx="10440000" cy="1620000"/>
          </a:xfrm>
          <a:prstGeom prst="rect">
            <a:avLst/>
          </a:prstGeom>
          <a:gradFill flip="none" rotWithShape="1">
            <a:gsLst>
              <a:gs pos="0">
                <a:srgbClr val="004680"/>
              </a:gs>
              <a:gs pos="30000">
                <a:srgbClr val="314B82"/>
              </a:gs>
              <a:gs pos="98000">
                <a:srgbClr val="002E5D"/>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lide Title">
            <a:extLst>
              <a:ext uri="{FF2B5EF4-FFF2-40B4-BE49-F238E27FC236}">
                <a16:creationId xmlns="" xmlns:a16="http://schemas.microsoft.com/office/drawing/2014/main" id="{FFCC10AC-DA7E-4FA8-B3EF-963651BE307A}"/>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Questions?</a:t>
            </a:r>
          </a:p>
        </p:txBody>
      </p:sp>
      <p:pic>
        <p:nvPicPr>
          <p:cNvPr id="13" name="Logo" descr="NCC Volume Two Logo. A stylised house in bright red.">
            <a:extLst>
              <a:ext uri="{FF2B5EF4-FFF2-40B4-BE49-F238E27FC236}">
                <a16:creationId xmlns="" xmlns:a16="http://schemas.microsoft.com/office/drawing/2014/main" id="{D18EBA45-13F9-4B66-AB74-B13D2CC452F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pic>
        <p:nvPicPr>
          <p:cNvPr id="18" name="Volume One Logo" descr="Volume One icon">
            <a:extLst>
              <a:ext uri="{FF2B5EF4-FFF2-40B4-BE49-F238E27FC236}">
                <a16:creationId xmlns="" xmlns:a16="http://schemas.microsoft.com/office/drawing/2014/main" id="{9B266912-2B24-4F64-9833-7C10E37A471D}"/>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1528980" y="2830249"/>
            <a:ext cx="2593451" cy="2673646"/>
          </a:xfrm>
          <a:prstGeom prst="rect">
            <a:avLst/>
          </a:prstGeom>
        </p:spPr>
      </p:pic>
      <p:pic>
        <p:nvPicPr>
          <p:cNvPr id="19" name="Volume Two Logo" descr="Volume Two icon">
            <a:extLst>
              <a:ext uri="{FF2B5EF4-FFF2-40B4-BE49-F238E27FC236}">
                <a16:creationId xmlns="" xmlns:a16="http://schemas.microsoft.com/office/drawing/2014/main" id="{76878CB1-1D6D-4CA8-833E-FE6E96906C10}"/>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5003318" y="2887399"/>
            <a:ext cx="2593452" cy="2673646"/>
          </a:xfrm>
          <a:prstGeom prst="rect">
            <a:avLst/>
          </a:prstGeom>
        </p:spPr>
      </p:pic>
      <p:pic>
        <p:nvPicPr>
          <p:cNvPr id="20" name="Volume Three Logo" descr="Volume Three icon">
            <a:extLst>
              <a:ext uri="{FF2B5EF4-FFF2-40B4-BE49-F238E27FC236}">
                <a16:creationId xmlns="" xmlns:a16="http://schemas.microsoft.com/office/drawing/2014/main" id="{516E4343-0B80-4C49-84DE-00B884283361}"/>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8306405" y="2783985"/>
            <a:ext cx="2585410" cy="2673646"/>
          </a:xfrm>
          <a:prstGeom prst="rect">
            <a:avLst/>
          </a:prstGeom>
        </p:spPr>
      </p:pic>
    </p:spTree>
    <p:custDataLst>
      <p:tags r:id="rId1"/>
    </p:custDataLst>
    <p:extLst>
      <p:ext uri="{BB962C8B-B14F-4D97-AF65-F5344CB8AC3E}">
        <p14:creationId xmlns:p14="http://schemas.microsoft.com/office/powerpoint/2010/main" val="122568240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ol Three Title slide">
    <p:spTree>
      <p:nvGrpSpPr>
        <p:cNvPr id="1" name=""/>
        <p:cNvGrpSpPr/>
        <p:nvPr/>
      </p:nvGrpSpPr>
      <p:grpSpPr>
        <a:xfrm>
          <a:off x="0" y="0"/>
          <a:ext cx="0" cy="0"/>
          <a:chOff x="0" y="0"/>
          <a:chExt cx="0" cy="0"/>
        </a:xfrm>
      </p:grpSpPr>
      <p:grpSp>
        <p:nvGrpSpPr>
          <p:cNvPr id="10" name="Top row">
            <a:extLst>
              <a:ext uri="{FF2B5EF4-FFF2-40B4-BE49-F238E27FC236}">
                <a16:creationId xmlns="" xmlns:a16="http://schemas.microsoft.com/office/drawing/2014/main" id="{F05B772B-27A1-4949-BA61-86B23483233E}"/>
              </a:ext>
            </a:extLst>
          </p:cNvPr>
          <p:cNvGrpSpPr/>
          <p:nvPr/>
        </p:nvGrpSpPr>
        <p:grpSpPr>
          <a:xfrm>
            <a:off x="651589" y="713639"/>
            <a:ext cx="5192854" cy="1203754"/>
            <a:chOff x="651589" y="713639"/>
            <a:chExt cx="5192854" cy="1203754"/>
          </a:xfrm>
        </p:grpSpPr>
        <p:pic>
          <p:nvPicPr>
            <p:cNvPr id="11" name="Picture 10" descr="Background pattern&#10;&#10;Description automatically generated">
              <a:extLst>
                <a:ext uri="{FF2B5EF4-FFF2-40B4-BE49-F238E27FC236}">
                  <a16:creationId xmlns="" xmlns:a16="http://schemas.microsoft.com/office/drawing/2014/main" id="{4BD164CA-A0A2-4B90-B984-24D5BABFA516}"/>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651589" y="756689"/>
              <a:ext cx="1188000" cy="1138083"/>
            </a:xfrm>
            <a:prstGeom prst="rect">
              <a:avLst/>
            </a:prstGeom>
          </p:spPr>
        </p:pic>
        <p:sp>
          <p:nvSpPr>
            <p:cNvPr id="12" name="Rectangle 11">
              <a:extLst>
                <a:ext uri="{FF2B5EF4-FFF2-40B4-BE49-F238E27FC236}">
                  <a16:creationId xmlns="" xmlns:a16="http://schemas.microsoft.com/office/drawing/2014/main" id="{62F34FCE-EA0E-496A-B22F-118E44D04566}"/>
                </a:ext>
              </a:extLst>
            </p:cNvPr>
            <p:cNvSpPr/>
            <p:nvPr/>
          </p:nvSpPr>
          <p:spPr>
            <a:xfrm>
              <a:off x="1973031" y="729393"/>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12">
              <a:extLst>
                <a:ext uri="{FF2B5EF4-FFF2-40B4-BE49-F238E27FC236}">
                  <a16:creationId xmlns="" xmlns:a16="http://schemas.microsoft.com/office/drawing/2014/main" id="{E865A3FC-F3AD-4F89-ACA7-03E2BBF1BE4F}"/>
                </a:ext>
              </a:extLst>
            </p:cNvPr>
            <p:cNvSpPr/>
            <p:nvPr/>
          </p:nvSpPr>
          <p:spPr>
            <a:xfrm>
              <a:off x="3314739" y="729393"/>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a:extLst>
                <a:ext uri="{FF2B5EF4-FFF2-40B4-BE49-F238E27FC236}">
                  <a16:creationId xmlns="" xmlns:a16="http://schemas.microsoft.com/office/drawing/2014/main" id="{34154C8E-270A-42C5-9B4B-A81CB1F96DAB}"/>
                </a:ext>
              </a:extLst>
            </p:cNvPr>
            <p:cNvSpPr/>
            <p:nvPr/>
          </p:nvSpPr>
          <p:spPr>
            <a:xfrm>
              <a:off x="4656443" y="713639"/>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5" name="Second top row">
            <a:extLst>
              <a:ext uri="{FF2B5EF4-FFF2-40B4-BE49-F238E27FC236}">
                <a16:creationId xmlns="" xmlns:a16="http://schemas.microsoft.com/office/drawing/2014/main" id="{6929AD19-A5C7-42CC-B5EF-A53B7A8E9A10}"/>
              </a:ext>
            </a:extLst>
          </p:cNvPr>
          <p:cNvGrpSpPr/>
          <p:nvPr/>
        </p:nvGrpSpPr>
        <p:grpSpPr>
          <a:xfrm>
            <a:off x="651589" y="2040029"/>
            <a:ext cx="5192854" cy="1188000"/>
            <a:chOff x="651589" y="2040029"/>
            <a:chExt cx="5192854" cy="1188000"/>
          </a:xfrm>
        </p:grpSpPr>
        <p:sp>
          <p:nvSpPr>
            <p:cNvPr id="16" name="Rectangle 15">
              <a:extLst>
                <a:ext uri="{FF2B5EF4-FFF2-40B4-BE49-F238E27FC236}">
                  <a16:creationId xmlns="" xmlns:a16="http://schemas.microsoft.com/office/drawing/2014/main" id="{1F6F591B-5D99-47E2-8BF9-0308DD4360E7}"/>
                </a:ext>
              </a:extLst>
            </p:cNvPr>
            <p:cNvSpPr/>
            <p:nvPr/>
          </p:nvSpPr>
          <p:spPr>
            <a:xfrm>
              <a:off x="651589" y="2040029"/>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ectangle 16">
              <a:extLst>
                <a:ext uri="{FF2B5EF4-FFF2-40B4-BE49-F238E27FC236}">
                  <a16:creationId xmlns="" xmlns:a16="http://schemas.microsoft.com/office/drawing/2014/main" id="{EBC4ADF4-54BC-42D0-9550-C8E1B1E717DE}"/>
                </a:ext>
              </a:extLst>
            </p:cNvPr>
            <p:cNvSpPr/>
            <p:nvPr/>
          </p:nvSpPr>
          <p:spPr>
            <a:xfrm>
              <a:off x="1986541" y="2040029"/>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8" name="Picture 17" descr="Background pattern&#10;&#10;Description automatically generated">
              <a:extLst>
                <a:ext uri="{FF2B5EF4-FFF2-40B4-BE49-F238E27FC236}">
                  <a16:creationId xmlns="" xmlns:a16="http://schemas.microsoft.com/office/drawing/2014/main" id="{2B339079-4009-400B-87E5-7869B282573A}"/>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3321491" y="2067325"/>
              <a:ext cx="1188000" cy="1138083"/>
            </a:xfrm>
            <a:prstGeom prst="rect">
              <a:avLst/>
            </a:prstGeom>
          </p:spPr>
        </p:pic>
        <p:sp>
          <p:nvSpPr>
            <p:cNvPr id="19" name="Rectangle 18">
              <a:extLst>
                <a:ext uri="{FF2B5EF4-FFF2-40B4-BE49-F238E27FC236}">
                  <a16:creationId xmlns="" xmlns:a16="http://schemas.microsoft.com/office/drawing/2014/main" id="{F5C4B525-52AF-4A83-B24B-42A08EA3DA5A}"/>
                </a:ext>
              </a:extLst>
            </p:cNvPr>
            <p:cNvSpPr/>
            <p:nvPr/>
          </p:nvSpPr>
          <p:spPr>
            <a:xfrm>
              <a:off x="4656443" y="2040029"/>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0" name="Second bottom row">
            <a:extLst>
              <a:ext uri="{FF2B5EF4-FFF2-40B4-BE49-F238E27FC236}">
                <a16:creationId xmlns="" xmlns:a16="http://schemas.microsoft.com/office/drawing/2014/main" id="{5AAC2D71-1B82-4460-8E54-8F6A2F48C367}"/>
              </a:ext>
            </a:extLst>
          </p:cNvPr>
          <p:cNvGrpSpPr/>
          <p:nvPr/>
        </p:nvGrpSpPr>
        <p:grpSpPr>
          <a:xfrm>
            <a:off x="651589" y="3400581"/>
            <a:ext cx="5192854" cy="1188001"/>
            <a:chOff x="651589" y="3400581"/>
            <a:chExt cx="5192854" cy="1188001"/>
          </a:xfrm>
        </p:grpSpPr>
        <p:sp>
          <p:nvSpPr>
            <p:cNvPr id="21" name="Rectangle 20">
              <a:extLst>
                <a:ext uri="{FF2B5EF4-FFF2-40B4-BE49-F238E27FC236}">
                  <a16:creationId xmlns="" xmlns:a16="http://schemas.microsoft.com/office/drawing/2014/main" id="{283B222C-12E9-455B-92E7-B107BD8A3CFC}"/>
                </a:ext>
              </a:extLst>
            </p:cNvPr>
            <p:cNvSpPr/>
            <p:nvPr/>
          </p:nvSpPr>
          <p:spPr>
            <a:xfrm>
              <a:off x="651589" y="3400582"/>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2" name="Picture 21" descr="Background pattern&#10;&#10;Description automatically generated">
              <a:extLst>
                <a:ext uri="{FF2B5EF4-FFF2-40B4-BE49-F238E27FC236}">
                  <a16:creationId xmlns="" xmlns:a16="http://schemas.microsoft.com/office/drawing/2014/main" id="{AE541C17-5EC9-4ED5-A2DE-443C21FD962B}"/>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1986540" y="3427878"/>
              <a:ext cx="1188000" cy="1138083"/>
            </a:xfrm>
            <a:prstGeom prst="rect">
              <a:avLst/>
            </a:prstGeom>
          </p:spPr>
        </p:pic>
        <p:sp>
          <p:nvSpPr>
            <p:cNvPr id="23" name="Rectangle 22">
              <a:extLst>
                <a:ext uri="{FF2B5EF4-FFF2-40B4-BE49-F238E27FC236}">
                  <a16:creationId xmlns="" xmlns:a16="http://schemas.microsoft.com/office/drawing/2014/main" id="{23574D7B-E8CA-448B-9297-FE4F95AE1DA2}"/>
                </a:ext>
              </a:extLst>
            </p:cNvPr>
            <p:cNvSpPr/>
            <p:nvPr/>
          </p:nvSpPr>
          <p:spPr>
            <a:xfrm>
              <a:off x="3321491" y="3400581"/>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a:extLst>
                <a:ext uri="{FF2B5EF4-FFF2-40B4-BE49-F238E27FC236}">
                  <a16:creationId xmlns="" xmlns:a16="http://schemas.microsoft.com/office/drawing/2014/main" id="{418C5479-7042-454C-AF79-47E4B970DE45}"/>
                </a:ext>
              </a:extLst>
            </p:cNvPr>
            <p:cNvSpPr/>
            <p:nvPr/>
          </p:nvSpPr>
          <p:spPr>
            <a:xfrm>
              <a:off x="4656443" y="3400581"/>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5" name="Bottom Row">
            <a:extLst>
              <a:ext uri="{FF2B5EF4-FFF2-40B4-BE49-F238E27FC236}">
                <a16:creationId xmlns="" xmlns:a16="http://schemas.microsoft.com/office/drawing/2014/main" id="{4A25CC01-3E7B-478B-B1F9-1E61ABBCEF25}"/>
              </a:ext>
            </a:extLst>
          </p:cNvPr>
          <p:cNvGrpSpPr/>
          <p:nvPr/>
        </p:nvGrpSpPr>
        <p:grpSpPr>
          <a:xfrm>
            <a:off x="651589" y="4761135"/>
            <a:ext cx="5192854" cy="1188000"/>
            <a:chOff x="651589" y="4761135"/>
            <a:chExt cx="5192854" cy="1188000"/>
          </a:xfrm>
        </p:grpSpPr>
        <p:sp>
          <p:nvSpPr>
            <p:cNvPr id="26" name="Rectangle 25">
              <a:extLst>
                <a:ext uri="{FF2B5EF4-FFF2-40B4-BE49-F238E27FC236}">
                  <a16:creationId xmlns="" xmlns:a16="http://schemas.microsoft.com/office/drawing/2014/main" id="{0FD28BD7-B6E4-4F13-AA2E-A8CA8FB7F4DB}"/>
                </a:ext>
              </a:extLst>
            </p:cNvPr>
            <p:cNvSpPr/>
            <p:nvPr/>
          </p:nvSpPr>
          <p:spPr>
            <a:xfrm>
              <a:off x="651589" y="4761135"/>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26">
              <a:extLst>
                <a:ext uri="{FF2B5EF4-FFF2-40B4-BE49-F238E27FC236}">
                  <a16:creationId xmlns="" xmlns:a16="http://schemas.microsoft.com/office/drawing/2014/main" id="{762F4129-609B-475B-8F32-D7300FA29771}"/>
                </a:ext>
              </a:extLst>
            </p:cNvPr>
            <p:cNvSpPr/>
            <p:nvPr/>
          </p:nvSpPr>
          <p:spPr>
            <a:xfrm>
              <a:off x="1986540" y="4761135"/>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27">
              <a:extLst>
                <a:ext uri="{FF2B5EF4-FFF2-40B4-BE49-F238E27FC236}">
                  <a16:creationId xmlns="" xmlns:a16="http://schemas.microsoft.com/office/drawing/2014/main" id="{172DB60E-E9E7-4A63-8E21-D7D6448A61BE}"/>
                </a:ext>
              </a:extLst>
            </p:cNvPr>
            <p:cNvSpPr/>
            <p:nvPr/>
          </p:nvSpPr>
          <p:spPr>
            <a:xfrm>
              <a:off x="3321491" y="4761135"/>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9" name="Picture 28" descr="Background pattern&#10;&#10;Description automatically generated">
              <a:extLst>
                <a:ext uri="{FF2B5EF4-FFF2-40B4-BE49-F238E27FC236}">
                  <a16:creationId xmlns="" xmlns:a16="http://schemas.microsoft.com/office/drawing/2014/main" id="{02FC2A78-319A-4FAE-88CA-7A84785D0617}"/>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4656443" y="4788431"/>
              <a:ext cx="1188000" cy="1138083"/>
            </a:xfrm>
            <a:prstGeom prst="rect">
              <a:avLst/>
            </a:prstGeom>
          </p:spPr>
        </p:pic>
      </p:grpSp>
      <p:sp>
        <p:nvSpPr>
          <p:cNvPr id="40" name="MOdule Title Placeholder">
            <a:extLst>
              <a:ext uri="{FF2B5EF4-FFF2-40B4-BE49-F238E27FC236}">
                <a16:creationId xmlns="" xmlns:a16="http://schemas.microsoft.com/office/drawing/2014/main" id="{7A71E773-6C4D-481A-898C-26074CBE6872}"/>
              </a:ext>
            </a:extLst>
          </p:cNvPr>
          <p:cNvSpPr>
            <a:spLocks noGrp="1"/>
          </p:cNvSpPr>
          <p:nvPr>
            <p:ph type="body" sz="quarter" idx="10" hasCustomPrompt="1"/>
          </p:nvPr>
        </p:nvSpPr>
        <p:spPr>
          <a:xfrm>
            <a:off x="6684956" y="555177"/>
            <a:ext cx="4683125" cy="3163968"/>
          </a:xfrm>
        </p:spPr>
        <p:txBody>
          <a:bodyPr anchor="b"/>
          <a:lstStyle>
            <a:lvl1pPr algn="ctr">
              <a:buNone/>
              <a:defRPr sz="3600" b="1"/>
            </a:lvl1pPr>
          </a:lstStyle>
          <a:p>
            <a:pPr lvl="0"/>
            <a:r>
              <a:rPr lang="en-US" dirty="0"/>
              <a:t>Module title here in sentence case</a:t>
            </a:r>
            <a:endParaRPr lang="en-AU" dirty="0"/>
          </a:p>
        </p:txBody>
      </p:sp>
      <p:cxnSp>
        <p:nvCxnSpPr>
          <p:cNvPr id="39" name="Straight Connector 38">
            <a:extLst>
              <a:ext uri="{FF2B5EF4-FFF2-40B4-BE49-F238E27FC236}">
                <a16:creationId xmlns="" xmlns:a16="http://schemas.microsoft.com/office/drawing/2014/main" id="{9A7CD7DF-4FF0-4132-8B9A-48280D79DE4F}"/>
              </a:ext>
            </a:extLst>
          </p:cNvPr>
          <p:cNvCxnSpPr>
            <a:cxnSpLocks/>
          </p:cNvCxnSpPr>
          <p:nvPr/>
        </p:nvCxnSpPr>
        <p:spPr>
          <a:xfrm>
            <a:off x="6652298" y="3916450"/>
            <a:ext cx="4715783" cy="0"/>
          </a:xfrm>
          <a:prstGeom prst="line">
            <a:avLst/>
          </a:prstGeom>
          <a:ln w="57150">
            <a:solidFill>
              <a:srgbClr val="193C6A"/>
            </a:solidFill>
          </a:ln>
        </p:spPr>
        <p:style>
          <a:lnRef idx="1">
            <a:schemeClr val="accent1"/>
          </a:lnRef>
          <a:fillRef idx="0">
            <a:schemeClr val="accent1"/>
          </a:fillRef>
          <a:effectRef idx="0">
            <a:schemeClr val="accent1"/>
          </a:effectRef>
          <a:fontRef idx="minor">
            <a:schemeClr val="tx1"/>
          </a:fontRef>
        </p:style>
      </p:cxnSp>
      <p:sp>
        <p:nvSpPr>
          <p:cNvPr id="41" name="NCC Tutor title">
            <a:extLst>
              <a:ext uri="{FF2B5EF4-FFF2-40B4-BE49-F238E27FC236}">
                <a16:creationId xmlns="" xmlns:a16="http://schemas.microsoft.com/office/drawing/2014/main" id="{B1CD21DC-884C-45D4-A37A-C90A31A03233}"/>
              </a:ext>
            </a:extLst>
          </p:cNvPr>
          <p:cNvSpPr txBox="1"/>
          <p:nvPr/>
        </p:nvSpPr>
        <p:spPr>
          <a:xfrm>
            <a:off x="8321489" y="4049105"/>
            <a:ext cx="1520890" cy="400110"/>
          </a:xfrm>
          <a:prstGeom prst="rect">
            <a:avLst/>
          </a:prstGeom>
          <a:noFill/>
        </p:spPr>
        <p:txBody>
          <a:bodyPr wrap="square" rtlCol="0">
            <a:spAutoFit/>
          </a:bodyPr>
          <a:lstStyle/>
          <a:p>
            <a:r>
              <a:rPr lang="en-AU" sz="2000" b="1" dirty="0"/>
              <a:t>NCC Tutor</a:t>
            </a:r>
          </a:p>
        </p:txBody>
      </p:sp>
      <p:pic>
        <p:nvPicPr>
          <p:cNvPr id="33" name="Volume Three icon" descr="Icon&#10;&#10;Description automatically generated">
            <a:extLst>
              <a:ext uri="{FF2B5EF4-FFF2-40B4-BE49-F238E27FC236}">
                <a16:creationId xmlns="" xmlns:a16="http://schemas.microsoft.com/office/drawing/2014/main" id="{A35C43B3-F8F6-4913-9806-26CA25B45237}"/>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8487700" y="4933066"/>
            <a:ext cx="1080000" cy="1037841"/>
          </a:xfrm>
          <a:prstGeom prst="rect">
            <a:avLst/>
          </a:prstGeom>
        </p:spPr>
      </p:pic>
    </p:spTree>
    <p:custDataLst>
      <p:tags r:id="rId1"/>
    </p:custDataLst>
    <p:extLst>
      <p:ext uri="{BB962C8B-B14F-4D97-AF65-F5344CB8AC3E}">
        <p14:creationId xmlns:p14="http://schemas.microsoft.com/office/powerpoint/2010/main" val="123840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749"/>
                                          </p:stCondLst>
                                        </p:cTn>
                                        <p:tgtEl>
                                          <p:spTgt spid="25"/>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nodeType="afterEffect">
                                  <p:stCondLst>
                                    <p:cond delay="0"/>
                                  </p:stCondLst>
                                  <p:childTnLst>
                                    <p:set>
                                      <p:cBhvr>
                                        <p:cTn id="9" dur="1" fill="hold">
                                          <p:stCondLst>
                                            <p:cond delay="749"/>
                                          </p:stCondLst>
                                        </p:cTn>
                                        <p:tgtEl>
                                          <p:spTgt spid="20"/>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nodeType="afterEffect">
                                  <p:stCondLst>
                                    <p:cond delay="0"/>
                                  </p:stCondLst>
                                  <p:childTnLst>
                                    <p:set>
                                      <p:cBhvr>
                                        <p:cTn id="12" dur="1" fill="hold">
                                          <p:stCondLst>
                                            <p:cond delay="749"/>
                                          </p:stCondLst>
                                        </p:cTn>
                                        <p:tgtEl>
                                          <p:spTgt spid="15"/>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nodeType="afterEffect">
                                  <p:stCondLst>
                                    <p:cond delay="0"/>
                                  </p:stCondLst>
                                  <p:childTnLst>
                                    <p:set>
                                      <p:cBhvr>
                                        <p:cTn id="15" dur="1" fill="hold">
                                          <p:stCondLst>
                                            <p:cond delay="749"/>
                                          </p:stCondLst>
                                        </p:cTn>
                                        <p:tgtEl>
                                          <p:spTgt spid="10"/>
                                        </p:tgtEl>
                                        <p:attrNameLst>
                                          <p:attrName>style.visibility</p:attrName>
                                        </p:attrNameLst>
                                      </p:cBhvr>
                                      <p:to>
                                        <p:strVal val="visible"/>
                                      </p:to>
                                    </p:se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animEffect transition="in" filter="dissolve">
                                      <p:cBhvr>
                                        <p:cTn id="19" dur="500"/>
                                        <p:tgtEl>
                                          <p:spTgt spid="40">
                                            <p:txEl>
                                              <p:pRg st="0" end="0"/>
                                            </p:txEl>
                                          </p:spTgt>
                                        </p:tgtEl>
                                      </p:cBhvr>
                                    </p:animEffect>
                                  </p:childTnLst>
                                </p:cTn>
                              </p:par>
                            </p:childTnLst>
                          </p:cTn>
                        </p:par>
                        <p:par>
                          <p:cTn id="20" fill="hold">
                            <p:stCondLst>
                              <p:cond delay="3500"/>
                            </p:stCondLst>
                            <p:childTnLst>
                              <p:par>
                                <p:cTn id="21" presetID="9"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dissolve">
                                      <p:cBhvr>
                                        <p:cTn id="23" dur="1000"/>
                                        <p:tgtEl>
                                          <p:spTgt spid="39"/>
                                        </p:tgtEl>
                                      </p:cBhvr>
                                    </p:animEffect>
                                  </p:childTnLst>
                                </p:cTn>
                              </p:par>
                            </p:childTnLst>
                          </p:cTn>
                        </p:par>
                        <p:par>
                          <p:cTn id="24" fill="hold">
                            <p:stCondLst>
                              <p:cond delay="4500"/>
                            </p:stCondLst>
                            <p:childTnLst>
                              <p:par>
                                <p:cTn id="25" presetID="9" presetClass="entr" presetSubtype="0"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dissolve">
                                      <p:cBhvr>
                                        <p:cTn id="3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uild="p">
        <p:tmplLst>
          <p:tmpl lvl="1">
            <p:tnLst>
              <p:par>
                <p:cTn presetID="9"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dissolve">
                      <p:cBhvr>
                        <p:cTn dur="500"/>
                        <p:tgtEl>
                          <p:spTgt spid="40"/>
                        </p:tgtEl>
                      </p:cBhvr>
                    </p:animEffect>
                  </p:childTnLst>
                </p:cTn>
              </p:par>
            </p:tnLst>
          </p:tmpl>
        </p:tmplLst>
      </p:bldP>
      <p:bldP spid="41"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ol Three final slide">
    <p:spTree>
      <p:nvGrpSpPr>
        <p:cNvPr id="1" name=""/>
        <p:cNvGrpSpPr/>
        <p:nvPr/>
      </p:nvGrpSpPr>
      <p:grpSpPr>
        <a:xfrm>
          <a:off x="0" y="0"/>
          <a:ext cx="0" cy="0"/>
          <a:chOff x="0" y="0"/>
          <a:chExt cx="0" cy="0"/>
        </a:xfrm>
      </p:grpSpPr>
      <p:sp>
        <p:nvSpPr>
          <p:cNvPr id="8" name="Blue banner">
            <a:extLst>
              <a:ext uri="{FF2B5EF4-FFF2-40B4-BE49-F238E27FC236}">
                <a16:creationId xmlns="" xmlns:a16="http://schemas.microsoft.com/office/drawing/2014/main" id="{DF60311E-C90B-455B-8094-37BD86C0DC95}"/>
              </a:ext>
            </a:extLst>
          </p:cNvPr>
          <p:cNvSpPr/>
          <p:nvPr/>
        </p:nvSpPr>
        <p:spPr>
          <a:xfrm>
            <a:off x="0" y="0"/>
            <a:ext cx="10440000" cy="1620000"/>
          </a:xfrm>
          <a:prstGeom prst="rect">
            <a:avLst/>
          </a:prstGeom>
          <a:gradFill flip="none" rotWithShape="1">
            <a:gsLst>
              <a:gs pos="0">
                <a:srgbClr val="5762A7"/>
              </a:gs>
              <a:gs pos="30000">
                <a:srgbClr val="314B82"/>
              </a:gs>
              <a:gs pos="98000">
                <a:srgbClr val="193C6A"/>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0" name="Slide Title">
            <a:extLst>
              <a:ext uri="{FF2B5EF4-FFF2-40B4-BE49-F238E27FC236}">
                <a16:creationId xmlns="" xmlns:a16="http://schemas.microsoft.com/office/drawing/2014/main" id="{B446DCBF-FBC8-47F0-8318-F19954299C51}"/>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Questions?</a:t>
            </a:r>
          </a:p>
        </p:txBody>
      </p:sp>
      <p:pic>
        <p:nvPicPr>
          <p:cNvPr id="14" name="Title logo" descr="NCC Volume 3 Logo. A stylised tap with a drop of water falling from it, in bright green.">
            <a:extLst>
              <a:ext uri="{FF2B5EF4-FFF2-40B4-BE49-F238E27FC236}">
                <a16:creationId xmlns="" xmlns:a16="http://schemas.microsoft.com/office/drawing/2014/main" id="{1EF8326A-463F-4E09-B382-C12145DC007B}"/>
              </a:ext>
              <a:ext uri="{C183D7F6-B498-43B3-948B-1728B52AA6E4}">
                <adec:decorative xmlns=""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pic>
        <p:nvPicPr>
          <p:cNvPr id="18" name="Volume One Logo" descr="Volume One icon">
            <a:extLst>
              <a:ext uri="{FF2B5EF4-FFF2-40B4-BE49-F238E27FC236}">
                <a16:creationId xmlns="" xmlns:a16="http://schemas.microsoft.com/office/drawing/2014/main" id="{DF8FC275-95F9-4377-81FE-C8F5F09CD478}"/>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1528980" y="2830249"/>
            <a:ext cx="2593451" cy="2673646"/>
          </a:xfrm>
          <a:prstGeom prst="rect">
            <a:avLst/>
          </a:prstGeom>
        </p:spPr>
      </p:pic>
      <p:pic>
        <p:nvPicPr>
          <p:cNvPr id="19" name="Volume Two Logo" descr="Volume Two icon">
            <a:extLst>
              <a:ext uri="{FF2B5EF4-FFF2-40B4-BE49-F238E27FC236}">
                <a16:creationId xmlns="" xmlns:a16="http://schemas.microsoft.com/office/drawing/2014/main" id="{A5F59ABE-7296-4348-AE50-04EBE3592B22}"/>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5003318" y="2887399"/>
            <a:ext cx="2593452" cy="2673646"/>
          </a:xfrm>
          <a:prstGeom prst="rect">
            <a:avLst/>
          </a:prstGeom>
        </p:spPr>
      </p:pic>
      <p:pic>
        <p:nvPicPr>
          <p:cNvPr id="20" name="Volume Three Logo" descr="Volume Three icon">
            <a:extLst>
              <a:ext uri="{FF2B5EF4-FFF2-40B4-BE49-F238E27FC236}">
                <a16:creationId xmlns="" xmlns:a16="http://schemas.microsoft.com/office/drawing/2014/main" id="{DE9E5E23-AE33-4EF7-A42B-8545DBEE4CC3}"/>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8306405" y="2783985"/>
            <a:ext cx="2585410" cy="2673646"/>
          </a:xfrm>
          <a:prstGeom prst="rect">
            <a:avLst/>
          </a:prstGeom>
        </p:spPr>
      </p:pic>
    </p:spTree>
    <p:custDataLst>
      <p:tags r:id="rId1"/>
    </p:custDataLst>
    <p:extLst>
      <p:ext uri="{BB962C8B-B14F-4D97-AF65-F5344CB8AC3E}">
        <p14:creationId xmlns:p14="http://schemas.microsoft.com/office/powerpoint/2010/main" val="804083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C7CFC7-5ABB-474C-9A21-3A05DE0D1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 xmlns:a16="http://schemas.microsoft.com/office/drawing/2014/main" id="{512B8620-AFA6-4A3C-B8DE-A33EDA0992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 xmlns:a16="http://schemas.microsoft.com/office/drawing/2014/main" id="{FD954AFE-8BDE-4409-8467-E0DC2498EB9A}"/>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FD92C4D9-2F2A-420A-9F77-021CAE655026}"/>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 xmlns:a16="http://schemas.microsoft.com/office/drawing/2014/main" id="{24EF1157-9858-43BA-B732-871D670DAA2B}"/>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custDataLst>
      <p:tags r:id="rId1"/>
    </p:custDataLst>
    <p:extLst>
      <p:ext uri="{BB962C8B-B14F-4D97-AF65-F5344CB8AC3E}">
        <p14:creationId xmlns:p14="http://schemas.microsoft.com/office/powerpoint/2010/main" val="1854086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B9AC15-98AE-4666-8562-52E6882B9B8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C074F01E-6942-4B35-8023-71E37211CC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2C1CB632-D647-4495-BD05-5B41D7EBDAC6}"/>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B1AF18DB-E678-4EF0-BC9B-45C003FED3CB}"/>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 xmlns:a16="http://schemas.microsoft.com/office/drawing/2014/main" id="{A50C407F-E34F-41AE-AD67-D729049B9558}"/>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custDataLst>
      <p:tags r:id="rId1"/>
    </p:custDataLst>
    <p:extLst>
      <p:ext uri="{BB962C8B-B14F-4D97-AF65-F5344CB8AC3E}">
        <p14:creationId xmlns:p14="http://schemas.microsoft.com/office/powerpoint/2010/main" val="1021058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AFE685-3BBC-4770-B7A9-DCA4DA8F87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 xmlns:a16="http://schemas.microsoft.com/office/drawing/2014/main" id="{BD048F1D-CEC9-46E2-9104-9F4450E7A7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3969A13-F310-4DD6-8A13-5577962E6817}"/>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D0158E7E-82AA-4002-865A-6409F6AC6546}"/>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 xmlns:a16="http://schemas.microsoft.com/office/drawing/2014/main" id="{C87C7D90-4903-4E37-8BF8-57AAFBC5D0D2}"/>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custDataLst>
      <p:tags r:id="rId1"/>
    </p:custDataLst>
    <p:extLst>
      <p:ext uri="{BB962C8B-B14F-4D97-AF65-F5344CB8AC3E}">
        <p14:creationId xmlns:p14="http://schemas.microsoft.com/office/powerpoint/2010/main" val="42237075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C66576-D9BE-4564-9B74-18490FAC391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0818A964-EA98-4664-AF81-27A3EFF41D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 xmlns:a16="http://schemas.microsoft.com/office/drawing/2014/main" id="{0B584CAA-9FC0-45E1-897C-331939C417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 xmlns:a16="http://schemas.microsoft.com/office/drawing/2014/main" id="{D038EEE6-1996-4FB9-8492-F38D75400919}"/>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6" name="Footer Placeholder 5">
            <a:extLst>
              <a:ext uri="{FF2B5EF4-FFF2-40B4-BE49-F238E27FC236}">
                <a16:creationId xmlns="" xmlns:a16="http://schemas.microsoft.com/office/drawing/2014/main" id="{3A36CC97-9FDE-404C-A0B1-1C73C573C9C4}"/>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 xmlns:a16="http://schemas.microsoft.com/office/drawing/2014/main" id="{20D2AA76-0983-47B8-B56B-33F2889A97EA}"/>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custDataLst>
      <p:tags r:id="rId1"/>
    </p:custDataLst>
    <p:extLst>
      <p:ext uri="{BB962C8B-B14F-4D97-AF65-F5344CB8AC3E}">
        <p14:creationId xmlns:p14="http://schemas.microsoft.com/office/powerpoint/2010/main" val="3293774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00295B-F756-451B-82F7-1147A190149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 xmlns:a16="http://schemas.microsoft.com/office/drawing/2014/main" id="{E209D2DA-2F75-429A-AF53-DF1AD55E43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718CF46-A52C-4B13-84B5-A392CE9F40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 xmlns:a16="http://schemas.microsoft.com/office/drawing/2014/main" id="{EBA5AD4A-40E0-49BE-AD1B-EDA7B1AE92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F8EE057-FF1C-42F7-900E-21B8EAAC37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 xmlns:a16="http://schemas.microsoft.com/office/drawing/2014/main" id="{E8A2DC4B-669D-4018-9C3E-DCF45ABC2160}"/>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8" name="Footer Placeholder 7">
            <a:extLst>
              <a:ext uri="{FF2B5EF4-FFF2-40B4-BE49-F238E27FC236}">
                <a16:creationId xmlns="" xmlns:a16="http://schemas.microsoft.com/office/drawing/2014/main" id="{4F587436-0B3F-4242-BC54-71CBE60F0B6E}"/>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 xmlns:a16="http://schemas.microsoft.com/office/drawing/2014/main" id="{68390632-797C-4268-B2C3-1152134D3117}"/>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364191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equal columns slide">
    <p:spTree>
      <p:nvGrpSpPr>
        <p:cNvPr id="1" name=""/>
        <p:cNvGrpSpPr/>
        <p:nvPr/>
      </p:nvGrpSpPr>
      <p:grpSpPr>
        <a:xfrm>
          <a:off x="0" y="0"/>
          <a:ext cx="0" cy="0"/>
          <a:chOff x="0" y="0"/>
          <a:chExt cx="0" cy="0"/>
        </a:xfrm>
      </p:grpSpPr>
      <p:sp>
        <p:nvSpPr>
          <p:cNvPr id="10" name="Blue banner">
            <a:extLst>
              <a:ext uri="{FF2B5EF4-FFF2-40B4-BE49-F238E27FC236}">
                <a16:creationId xmlns="" xmlns:a16="http://schemas.microsoft.com/office/drawing/2014/main" id="{BBAA17AF-0AF9-4A6F-99C9-54C166C20FBA}"/>
              </a:ext>
            </a:extLst>
          </p:cNvPr>
          <p:cNvSpPr/>
          <p:nvPr/>
        </p:nvSpPr>
        <p:spPr>
          <a:xfrm>
            <a:off x="0" y="0"/>
            <a:ext cx="10440000" cy="1620000"/>
          </a:xfrm>
          <a:prstGeom prst="rect">
            <a:avLst/>
          </a:prstGeom>
          <a:gradFill flip="none" rotWithShape="1">
            <a:gsLst>
              <a:gs pos="0">
                <a:srgbClr val="5762A7"/>
              </a:gs>
              <a:gs pos="30000">
                <a:srgbClr val="314B82"/>
              </a:gs>
              <a:gs pos="98000">
                <a:srgbClr val="193C6A"/>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1" name="Slide Title">
            <a:extLst>
              <a:ext uri="{FF2B5EF4-FFF2-40B4-BE49-F238E27FC236}">
                <a16:creationId xmlns="" xmlns:a16="http://schemas.microsoft.com/office/drawing/2014/main" id="{2D517E8A-987D-4CD2-AFB8-4227F2E41E6D}"/>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Title for 2 column format here</a:t>
            </a:r>
          </a:p>
        </p:txBody>
      </p:sp>
      <p:sp>
        <p:nvSpPr>
          <p:cNvPr id="18" name="Left hand text">
            <a:extLst>
              <a:ext uri="{FF2B5EF4-FFF2-40B4-BE49-F238E27FC236}">
                <a16:creationId xmlns="" xmlns:a16="http://schemas.microsoft.com/office/drawing/2014/main" id="{6E7DB875-7E4B-44D7-93F0-6A869C525897}"/>
              </a:ext>
            </a:extLst>
          </p:cNvPr>
          <p:cNvSpPr>
            <a:spLocks noGrp="1"/>
          </p:cNvSpPr>
          <p:nvPr>
            <p:ph type="body" sz="quarter" idx="10" hasCustomPrompt="1"/>
          </p:nvPr>
        </p:nvSpPr>
        <p:spPr>
          <a:xfrm>
            <a:off x="6457038" y="1985332"/>
            <a:ext cx="5400000" cy="4554538"/>
          </a:xfrm>
        </p:spPr>
        <p:txBody>
          <a:bodyPr/>
          <a:lstStyle>
            <a:lvl1pPr>
              <a:defRPr/>
            </a:lvl1pPr>
          </a:lstStyle>
          <a:p>
            <a:pPr lvl="0"/>
            <a:r>
              <a:rPr lang="en-US" dirty="0"/>
              <a:t>Bullet here</a:t>
            </a:r>
          </a:p>
          <a:p>
            <a:pPr lvl="0"/>
            <a:r>
              <a:rPr lang="en-US" dirty="0"/>
              <a:t>Bullet here</a:t>
            </a:r>
          </a:p>
          <a:p>
            <a:pPr lvl="0"/>
            <a:r>
              <a:rPr lang="en-US" dirty="0"/>
              <a:t>Bullet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9" name="Dividing Line">
            <a:extLst>
              <a:ext uri="{FF2B5EF4-FFF2-40B4-BE49-F238E27FC236}">
                <a16:creationId xmlns="" xmlns:a16="http://schemas.microsoft.com/office/drawing/2014/main" id="{4EC5CCBD-10C7-49DF-AD86-FF9280B85A73}"/>
              </a:ext>
            </a:extLst>
          </p:cNvPr>
          <p:cNvCxnSpPr>
            <a:cxnSpLocks/>
          </p:cNvCxnSpPr>
          <p:nvPr/>
        </p:nvCxnSpPr>
        <p:spPr>
          <a:xfrm>
            <a:off x="6096000" y="1965454"/>
            <a:ext cx="0" cy="4644000"/>
          </a:xfrm>
          <a:prstGeom prst="line">
            <a:avLst/>
          </a:prstGeom>
          <a:ln w="28575">
            <a:solidFill>
              <a:srgbClr val="193C6A"/>
            </a:solidFill>
          </a:ln>
        </p:spPr>
        <p:style>
          <a:lnRef idx="1">
            <a:schemeClr val="accent3"/>
          </a:lnRef>
          <a:fillRef idx="0">
            <a:schemeClr val="accent3"/>
          </a:fillRef>
          <a:effectRef idx="0">
            <a:schemeClr val="accent3"/>
          </a:effectRef>
          <a:fontRef idx="minor">
            <a:schemeClr val="tx1"/>
          </a:fontRef>
        </p:style>
      </p:cxnSp>
      <p:sp>
        <p:nvSpPr>
          <p:cNvPr id="20" name="Right hand text">
            <a:extLst>
              <a:ext uri="{FF2B5EF4-FFF2-40B4-BE49-F238E27FC236}">
                <a16:creationId xmlns="" xmlns:a16="http://schemas.microsoft.com/office/drawing/2014/main" id="{FAC178B7-0B6B-4888-91E3-2860E9DB2377}"/>
              </a:ext>
            </a:extLst>
          </p:cNvPr>
          <p:cNvSpPr>
            <a:spLocks noGrp="1"/>
          </p:cNvSpPr>
          <p:nvPr>
            <p:ph type="body" sz="quarter" idx="12" hasCustomPrompt="1"/>
          </p:nvPr>
        </p:nvSpPr>
        <p:spPr>
          <a:xfrm>
            <a:off x="334962" y="1985333"/>
            <a:ext cx="5400000" cy="4554538"/>
          </a:xfrm>
        </p:spPr>
        <p:txBody>
          <a:bodyPr/>
          <a:lstStyle>
            <a:lvl1pPr>
              <a:defRPr/>
            </a:lvl1pPr>
          </a:lstStyle>
          <a:p>
            <a:pPr lvl="0"/>
            <a:r>
              <a:rPr lang="en-US" dirty="0"/>
              <a:t>Bullet here</a:t>
            </a:r>
          </a:p>
          <a:p>
            <a:pPr lvl="0"/>
            <a:r>
              <a:rPr lang="en-US" dirty="0"/>
              <a:t>Bullet here</a:t>
            </a:r>
          </a:p>
          <a:p>
            <a:pPr lvl="0"/>
            <a:r>
              <a:rPr lang="en-US" dirty="0"/>
              <a:t>Bullet here how close does this go to the line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ustDataLst>
      <p:tags r:id="rId1"/>
    </p:custDataLst>
    <p:extLst>
      <p:ext uri="{BB962C8B-B14F-4D97-AF65-F5344CB8AC3E}">
        <p14:creationId xmlns:p14="http://schemas.microsoft.com/office/powerpoint/2010/main" val="243767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dissolv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dissolve">
                                      <p:cBhvr>
                                        <p:cTn id="12" dur="500"/>
                                        <p:tgtEl>
                                          <p:spTgt spid="20">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animEffect transition="in" filter="dissolve">
                                      <p:cBhvr>
                                        <p:cTn id="15" dur="500"/>
                                        <p:tgtEl>
                                          <p:spTgt spid="20">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0">
                                            <p:txEl>
                                              <p:pRg st="3" end="3"/>
                                            </p:txEl>
                                          </p:spTgt>
                                        </p:tgtEl>
                                        <p:attrNameLst>
                                          <p:attrName>style.visibility</p:attrName>
                                        </p:attrNameLst>
                                      </p:cBhvr>
                                      <p:to>
                                        <p:strVal val="visible"/>
                                      </p:to>
                                    </p:set>
                                    <p:animEffect transition="in" filter="dissolve">
                                      <p:cBhvr>
                                        <p:cTn id="18" dur="500"/>
                                        <p:tgtEl>
                                          <p:spTgt spid="2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
                                            <p:txEl>
                                              <p:pRg st="4" end="4"/>
                                            </p:txEl>
                                          </p:spTgt>
                                        </p:tgtEl>
                                        <p:attrNameLst>
                                          <p:attrName>style.visibility</p:attrName>
                                        </p:attrNameLst>
                                      </p:cBhvr>
                                      <p:to>
                                        <p:strVal val="visible"/>
                                      </p:to>
                                    </p:set>
                                    <p:animEffect transition="in" filter="dissolve">
                                      <p:cBhvr>
                                        <p:cTn id="21" dur="500"/>
                                        <p:tgtEl>
                                          <p:spTgt spid="20">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0">
                                            <p:txEl>
                                              <p:pRg st="5" end="5"/>
                                            </p:txEl>
                                          </p:spTgt>
                                        </p:tgtEl>
                                        <p:attrNameLst>
                                          <p:attrName>style.visibility</p:attrName>
                                        </p:attrNameLst>
                                      </p:cBhvr>
                                      <p:to>
                                        <p:strVal val="visible"/>
                                      </p:to>
                                    </p:set>
                                    <p:animEffect transition="in" filter="dissolve">
                                      <p:cBhvr>
                                        <p:cTn id="24" dur="500"/>
                                        <p:tgtEl>
                                          <p:spTgt spid="20">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0">
                                            <p:txEl>
                                              <p:pRg st="6" end="6"/>
                                            </p:txEl>
                                          </p:spTgt>
                                        </p:tgtEl>
                                        <p:attrNameLst>
                                          <p:attrName>style.visibility</p:attrName>
                                        </p:attrNameLst>
                                      </p:cBhvr>
                                      <p:to>
                                        <p:strVal val="visible"/>
                                      </p:to>
                                    </p:set>
                                    <p:animEffect transition="in" filter="dissolve">
                                      <p:cBhvr>
                                        <p:cTn id="27" dur="500"/>
                                        <p:tgtEl>
                                          <p:spTgt spid="20">
                                            <p:txEl>
                                              <p:pRg st="6" end="6"/>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8">
                                            <p:txEl>
                                              <p:pRg st="0" end="0"/>
                                            </p:txEl>
                                          </p:spTgt>
                                        </p:tgtEl>
                                        <p:attrNameLst>
                                          <p:attrName>style.visibility</p:attrName>
                                        </p:attrNameLst>
                                      </p:cBhvr>
                                      <p:to>
                                        <p:strVal val="visible"/>
                                      </p:to>
                                    </p:set>
                                    <p:animEffect transition="in" filter="dissolve">
                                      <p:cBhvr>
                                        <p:cTn id="35" dur="500"/>
                                        <p:tgtEl>
                                          <p:spTgt spid="18">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8">
                                            <p:txEl>
                                              <p:pRg st="1" end="1"/>
                                            </p:txEl>
                                          </p:spTgt>
                                        </p:tgtEl>
                                        <p:attrNameLst>
                                          <p:attrName>style.visibility</p:attrName>
                                        </p:attrNameLst>
                                      </p:cBhvr>
                                      <p:to>
                                        <p:strVal val="visible"/>
                                      </p:to>
                                    </p:set>
                                    <p:animEffect transition="in" filter="dissolve">
                                      <p:cBhvr>
                                        <p:cTn id="40" dur="500"/>
                                        <p:tgtEl>
                                          <p:spTgt spid="18">
                                            <p:txEl>
                                              <p:pRg st="1" end="1"/>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8">
                                            <p:txEl>
                                              <p:pRg st="2" end="2"/>
                                            </p:txEl>
                                          </p:spTgt>
                                        </p:tgtEl>
                                        <p:attrNameLst>
                                          <p:attrName>style.visibility</p:attrName>
                                        </p:attrNameLst>
                                      </p:cBhvr>
                                      <p:to>
                                        <p:strVal val="visible"/>
                                      </p:to>
                                    </p:set>
                                    <p:animEffect transition="in" filter="dissolve">
                                      <p:cBhvr>
                                        <p:cTn id="43" dur="500"/>
                                        <p:tgtEl>
                                          <p:spTgt spid="18">
                                            <p:txEl>
                                              <p:pRg st="2" end="2"/>
                                            </p:txEl>
                                          </p:spTgt>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8">
                                            <p:txEl>
                                              <p:pRg st="3" end="3"/>
                                            </p:txEl>
                                          </p:spTgt>
                                        </p:tgtEl>
                                        <p:attrNameLst>
                                          <p:attrName>style.visibility</p:attrName>
                                        </p:attrNameLst>
                                      </p:cBhvr>
                                      <p:to>
                                        <p:strVal val="visible"/>
                                      </p:to>
                                    </p:set>
                                    <p:animEffect transition="in" filter="dissolve">
                                      <p:cBhvr>
                                        <p:cTn id="46" dur="500"/>
                                        <p:tgtEl>
                                          <p:spTgt spid="18">
                                            <p:txEl>
                                              <p:pRg st="3" end="3"/>
                                            </p:txEl>
                                          </p:spTgt>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8">
                                            <p:txEl>
                                              <p:pRg st="4" end="4"/>
                                            </p:txEl>
                                          </p:spTgt>
                                        </p:tgtEl>
                                        <p:attrNameLst>
                                          <p:attrName>style.visibility</p:attrName>
                                        </p:attrNameLst>
                                      </p:cBhvr>
                                      <p:to>
                                        <p:strVal val="visible"/>
                                      </p:to>
                                    </p:set>
                                    <p:animEffect transition="in" filter="dissolve">
                                      <p:cBhvr>
                                        <p:cTn id="49" dur="500"/>
                                        <p:tgtEl>
                                          <p:spTgt spid="18">
                                            <p:txEl>
                                              <p:pRg st="4" end="4"/>
                                            </p:txEl>
                                          </p:spTgt>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8">
                                            <p:txEl>
                                              <p:pRg st="5" end="5"/>
                                            </p:txEl>
                                          </p:spTgt>
                                        </p:tgtEl>
                                        <p:attrNameLst>
                                          <p:attrName>style.visibility</p:attrName>
                                        </p:attrNameLst>
                                      </p:cBhvr>
                                      <p:to>
                                        <p:strVal val="visible"/>
                                      </p:to>
                                    </p:set>
                                    <p:animEffect transition="in" filter="dissolve">
                                      <p:cBhvr>
                                        <p:cTn id="52" dur="500"/>
                                        <p:tgtEl>
                                          <p:spTgt spid="18">
                                            <p:txEl>
                                              <p:pRg st="5" end="5"/>
                                            </p:txEl>
                                          </p:spTgt>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8">
                                            <p:txEl>
                                              <p:pRg st="6" end="6"/>
                                            </p:txEl>
                                          </p:spTgt>
                                        </p:tgtEl>
                                        <p:attrNameLst>
                                          <p:attrName>style.visibility</p:attrName>
                                        </p:attrNameLst>
                                      </p:cBhvr>
                                      <p:to>
                                        <p:strVal val="visible"/>
                                      </p:to>
                                    </p:set>
                                    <p:animEffect transition="in" filter="dissolve">
                                      <p:cBhvr>
                                        <p:cTn id="55" dur="500"/>
                                        <p:tgtEl>
                                          <p:spTgt spid="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tmplLst>
          <p:tmpl lvl="1">
            <p:tnLst>
              <p:par>
                <p:cTn presetID="9"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dissolve">
                      <p:cBhvr>
                        <p:cTn dur="500"/>
                        <p:tgtEl>
                          <p:spTgt spid="18"/>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dissolve">
                      <p:cBhvr>
                        <p:cTn dur="500"/>
                        <p:tgtEl>
                          <p:spTgt spid="18"/>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dissolve">
                      <p:cBhvr>
                        <p:cTn dur="500"/>
                        <p:tgtEl>
                          <p:spTgt spid="18"/>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dissolve">
                      <p:cBhvr>
                        <p:cTn dur="500"/>
                        <p:tgtEl>
                          <p:spTgt spid="18"/>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animEffect transition="in" filter="dissolve">
                      <p:cBhvr>
                        <p:cTn dur="500"/>
                        <p:tgtEl>
                          <p:spTgt spid="18"/>
                        </p:tgtEl>
                      </p:cBhvr>
                    </p:animEffect>
                  </p:childTnLst>
                </p:cTn>
              </p:par>
            </p:tnLst>
          </p:tmpl>
        </p:tmplLst>
      </p:bldP>
      <p:bldP spid="20" grpId="0" build="p">
        <p:tmplLst>
          <p:tmpl lvl="1">
            <p:tnLst>
              <p:par>
                <p:cTn presetID="9"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7FBC75-DCD0-4B85-9A95-43BEF220D631}"/>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 xmlns:a16="http://schemas.microsoft.com/office/drawing/2014/main" id="{221F0C04-E8A1-4E45-843E-FA50864BFA14}"/>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4" name="Footer Placeholder 3">
            <a:extLst>
              <a:ext uri="{FF2B5EF4-FFF2-40B4-BE49-F238E27FC236}">
                <a16:creationId xmlns="" xmlns:a16="http://schemas.microsoft.com/office/drawing/2014/main" id="{137763D6-0071-448E-9FDE-C47DF0D41822}"/>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 xmlns:a16="http://schemas.microsoft.com/office/drawing/2014/main" id="{03161949-3AE5-45CF-9E15-9DFFD15B6B4F}"/>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2018227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781C552-929F-4A47-AE1F-88E58F49E968}"/>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3" name="Footer Placeholder 2">
            <a:extLst>
              <a:ext uri="{FF2B5EF4-FFF2-40B4-BE49-F238E27FC236}">
                <a16:creationId xmlns="" xmlns:a16="http://schemas.microsoft.com/office/drawing/2014/main" id="{D9B4DD8C-2399-4141-A0DE-0B4C66AE7D64}"/>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 xmlns:a16="http://schemas.microsoft.com/office/drawing/2014/main" id="{AEE2FC91-9701-42E7-B6A1-BA5858FA02E4}"/>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custDataLst>
      <p:tags r:id="rId1"/>
    </p:custDataLst>
    <p:extLst>
      <p:ext uri="{BB962C8B-B14F-4D97-AF65-F5344CB8AC3E}">
        <p14:creationId xmlns:p14="http://schemas.microsoft.com/office/powerpoint/2010/main" val="3669327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51D46B-A954-4084-9053-7256278FC1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 xmlns:a16="http://schemas.microsoft.com/office/drawing/2014/main" id="{8CF240C4-0D83-48EE-BED2-36676EE072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 xmlns:a16="http://schemas.microsoft.com/office/drawing/2014/main" id="{231A2929-1B52-4E19-B81C-B1BAB0E21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DA735EF-8D89-4E77-9CB5-AD3A6CBB5F03}"/>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6" name="Footer Placeholder 5">
            <a:extLst>
              <a:ext uri="{FF2B5EF4-FFF2-40B4-BE49-F238E27FC236}">
                <a16:creationId xmlns="" xmlns:a16="http://schemas.microsoft.com/office/drawing/2014/main" id="{20EAED65-2F9D-4EEC-BDBE-4FD90864581B}"/>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 xmlns:a16="http://schemas.microsoft.com/office/drawing/2014/main" id="{19F2A496-45C1-4D2B-9AA7-28F7A2BEA149}"/>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13669752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DF7263-15EC-4422-A2D6-B997384E58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 xmlns:a16="http://schemas.microsoft.com/office/drawing/2014/main" id="{A9032A45-3076-479E-86E4-117BC62CC6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a:extLst>
              <a:ext uri="{FF2B5EF4-FFF2-40B4-BE49-F238E27FC236}">
                <a16:creationId xmlns="" xmlns:a16="http://schemas.microsoft.com/office/drawing/2014/main" id="{3B572F00-4960-419F-B533-C703AF4518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EF8064E-C222-4AA7-ABC9-F87B18D14845}"/>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6" name="Footer Placeholder 5">
            <a:extLst>
              <a:ext uri="{FF2B5EF4-FFF2-40B4-BE49-F238E27FC236}">
                <a16:creationId xmlns="" xmlns:a16="http://schemas.microsoft.com/office/drawing/2014/main" id="{B0A40B07-9B89-4C6D-B001-3FECEF355024}"/>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 xmlns:a16="http://schemas.microsoft.com/office/drawing/2014/main" id="{2E3FAF4A-6E1A-4CE4-B3BF-3358AC446ED2}"/>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5945609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1ECFBA-EC1E-4B5A-AEE3-E6703241F1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 xmlns:a16="http://schemas.microsoft.com/office/drawing/2014/main" id="{BDAA4E1F-85CA-481D-A51F-3BC1FDDC1E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D7E0787B-7D7C-4ABB-902A-AD2D38A08224}"/>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9E0CAE3C-7E68-44C0-8D75-345DDD05645F}"/>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 xmlns:a16="http://schemas.microsoft.com/office/drawing/2014/main" id="{30F0A22D-A04B-44DD-8FF8-A37A65F82515}"/>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2627213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D48E9EB-C98C-4E3B-9CB5-CB20429363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 xmlns:a16="http://schemas.microsoft.com/office/drawing/2014/main" id="{E182D213-D3C7-4AB5-B901-6E422182EC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 xmlns:a16="http://schemas.microsoft.com/office/drawing/2014/main" id="{2058E313-51F0-4F79-9E2A-2879DCEF1686}"/>
              </a:ext>
            </a:extLst>
          </p:cNvPr>
          <p:cNvSpPr>
            <a:spLocks noGrp="1"/>
          </p:cNvSpPr>
          <p:nvPr>
            <p:ph type="dt" sz="half" idx="10"/>
          </p:nvPr>
        </p:nvSpPr>
        <p:spPr/>
        <p:txBody>
          <a:body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B03AED83-C2A1-4354-BB0E-DAF486BE610E}"/>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 xmlns:a16="http://schemas.microsoft.com/office/drawing/2014/main" id="{F744EFA9-695A-4FB9-9506-373573745B9B}"/>
              </a:ext>
            </a:extLst>
          </p:cNvPr>
          <p:cNvSpPr>
            <a:spLocks noGrp="1"/>
          </p:cNvSpPr>
          <p:nvPr>
            <p:ph type="sldNum" sz="quarter" idx="12"/>
          </p:nvPr>
        </p:nvSpPr>
        <p:spPr/>
        <p:txBody>
          <a:bodyPr/>
          <a:lstStyle/>
          <a:p>
            <a:fld id="{F4C6F568-3E22-4745-907E-25762B72BD51}" type="slidenum">
              <a:rPr lang="en-AU" smtClean="0"/>
              <a:t>‹#›</a:t>
            </a:fld>
            <a:endParaRPr lang="en-AU" dirty="0"/>
          </a:p>
        </p:txBody>
      </p:sp>
    </p:spTree>
    <p:extLst>
      <p:ext uri="{BB962C8B-B14F-4D97-AF65-F5344CB8AC3E}">
        <p14:creationId xmlns:p14="http://schemas.microsoft.com/office/powerpoint/2010/main" val="65883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unequal columns slide">
    <p:spTree>
      <p:nvGrpSpPr>
        <p:cNvPr id="1" name=""/>
        <p:cNvGrpSpPr/>
        <p:nvPr/>
      </p:nvGrpSpPr>
      <p:grpSpPr>
        <a:xfrm>
          <a:off x="0" y="0"/>
          <a:ext cx="0" cy="0"/>
          <a:chOff x="0" y="0"/>
          <a:chExt cx="0" cy="0"/>
        </a:xfrm>
      </p:grpSpPr>
      <p:sp>
        <p:nvSpPr>
          <p:cNvPr id="10" name="Blue banner">
            <a:extLst>
              <a:ext uri="{FF2B5EF4-FFF2-40B4-BE49-F238E27FC236}">
                <a16:creationId xmlns="" xmlns:a16="http://schemas.microsoft.com/office/drawing/2014/main" id="{92B437D0-5019-404C-A3E6-588F0645F4AA}"/>
              </a:ext>
            </a:extLst>
          </p:cNvPr>
          <p:cNvSpPr/>
          <p:nvPr/>
        </p:nvSpPr>
        <p:spPr>
          <a:xfrm>
            <a:off x="0" y="0"/>
            <a:ext cx="10440000" cy="1620000"/>
          </a:xfrm>
          <a:prstGeom prst="rect">
            <a:avLst/>
          </a:prstGeom>
          <a:gradFill flip="none" rotWithShape="1">
            <a:gsLst>
              <a:gs pos="0">
                <a:srgbClr val="5762A7"/>
              </a:gs>
              <a:gs pos="30000">
                <a:srgbClr val="314B82"/>
              </a:gs>
              <a:gs pos="98000">
                <a:srgbClr val="193C6A"/>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2" name="Slide Title">
            <a:extLst>
              <a:ext uri="{FF2B5EF4-FFF2-40B4-BE49-F238E27FC236}">
                <a16:creationId xmlns="" xmlns:a16="http://schemas.microsoft.com/office/drawing/2014/main" id="{6BC08D57-6828-4140-96D6-7212DF97BE90}"/>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Title for uneven 2 column format here</a:t>
            </a:r>
          </a:p>
        </p:txBody>
      </p:sp>
      <p:sp>
        <p:nvSpPr>
          <p:cNvPr id="3" name="Right hand text box">
            <a:extLst>
              <a:ext uri="{FF2B5EF4-FFF2-40B4-BE49-F238E27FC236}">
                <a16:creationId xmlns="" xmlns:a16="http://schemas.microsoft.com/office/drawing/2014/main" id="{78F7BB00-DFA7-479F-B681-1E7FF5E9A5D7}"/>
              </a:ext>
            </a:extLst>
          </p:cNvPr>
          <p:cNvSpPr>
            <a:spLocks noGrp="1"/>
          </p:cNvSpPr>
          <p:nvPr>
            <p:ph type="body" sz="quarter" idx="12" hasCustomPrompt="1"/>
          </p:nvPr>
        </p:nvSpPr>
        <p:spPr>
          <a:xfrm>
            <a:off x="334963" y="1993900"/>
            <a:ext cx="3322637" cy="4549775"/>
          </a:xfrm>
        </p:spPr>
        <p:txBody>
          <a:bodyPr/>
          <a:lstStyle>
            <a:lvl1pPr>
              <a:defRPr/>
            </a:lvl1pPr>
          </a:lstStyle>
          <a:p>
            <a:pPr lvl="0"/>
            <a:r>
              <a:rPr lang="en-US" dirty="0"/>
              <a:t>Text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3" name="Dividing Line">
            <a:extLst>
              <a:ext uri="{FF2B5EF4-FFF2-40B4-BE49-F238E27FC236}">
                <a16:creationId xmlns="" xmlns:a16="http://schemas.microsoft.com/office/drawing/2014/main" id="{9E16AE22-46DE-423F-BE7B-3EE48A06E7E8}"/>
              </a:ext>
            </a:extLst>
          </p:cNvPr>
          <p:cNvCxnSpPr>
            <a:cxnSpLocks/>
          </p:cNvCxnSpPr>
          <p:nvPr/>
        </p:nvCxnSpPr>
        <p:spPr>
          <a:xfrm>
            <a:off x="4085914" y="1983960"/>
            <a:ext cx="0" cy="4644000"/>
          </a:xfrm>
          <a:prstGeom prst="line">
            <a:avLst/>
          </a:prstGeom>
          <a:ln w="28575">
            <a:solidFill>
              <a:srgbClr val="193C6A"/>
            </a:solidFill>
          </a:ln>
        </p:spPr>
        <p:style>
          <a:lnRef idx="1">
            <a:schemeClr val="accent3"/>
          </a:lnRef>
          <a:fillRef idx="0">
            <a:schemeClr val="accent3"/>
          </a:fillRef>
          <a:effectRef idx="0">
            <a:schemeClr val="accent3"/>
          </a:effectRef>
          <a:fontRef idx="minor">
            <a:schemeClr val="tx1"/>
          </a:fontRef>
        </p:style>
      </p:cxnSp>
      <p:sp>
        <p:nvSpPr>
          <p:cNvPr id="7" name="Left hand text box">
            <a:extLst>
              <a:ext uri="{FF2B5EF4-FFF2-40B4-BE49-F238E27FC236}">
                <a16:creationId xmlns="" xmlns:a16="http://schemas.microsoft.com/office/drawing/2014/main" id="{CEED358A-E15B-4A96-B239-689EF7351A0C}"/>
              </a:ext>
            </a:extLst>
          </p:cNvPr>
          <p:cNvSpPr>
            <a:spLocks noGrp="1"/>
          </p:cNvSpPr>
          <p:nvPr>
            <p:ph type="body" sz="quarter" idx="13" hasCustomPrompt="1"/>
          </p:nvPr>
        </p:nvSpPr>
        <p:spPr>
          <a:xfrm>
            <a:off x="4492625" y="2006600"/>
            <a:ext cx="7364413" cy="4537075"/>
          </a:xfrm>
        </p:spPr>
        <p:txBody>
          <a:bodyPr/>
          <a:lstStyle>
            <a:lvl1pPr>
              <a:defRPr/>
            </a:lvl1pPr>
          </a:lstStyle>
          <a:p>
            <a:pPr lvl="0"/>
            <a:r>
              <a:rPr lang="en-US" dirty="0"/>
              <a:t>Text here, or replace this placeholder with an image.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ustDataLst>
      <p:tags r:id="rId1"/>
    </p:custDataLst>
    <p:extLst>
      <p:ext uri="{BB962C8B-B14F-4D97-AF65-F5344CB8AC3E}">
        <p14:creationId xmlns:p14="http://schemas.microsoft.com/office/powerpoint/2010/main" val="75523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dissolve">
                                      <p:cBhvr>
                                        <p:cTn id="27" dur="500"/>
                                        <p:tgtEl>
                                          <p:spTgt spid="7">
                                            <p:txEl>
                                              <p:pRg st="0" end="0"/>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Effect transition="in" filter="dissolve">
                                      <p:cBhvr>
                                        <p:cTn id="30" dur="500"/>
                                        <p:tgtEl>
                                          <p:spTgt spid="7">
                                            <p:txEl>
                                              <p:pRg st="1" end="1"/>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Effect transition="in" filter="dissolve">
                                      <p:cBhvr>
                                        <p:cTn id="33" dur="500"/>
                                        <p:tgtEl>
                                          <p:spTgt spid="7">
                                            <p:txEl>
                                              <p:pRg st="2" end="2"/>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
                                            <p:txEl>
                                              <p:pRg st="3" end="3"/>
                                            </p:txEl>
                                          </p:spTgt>
                                        </p:tgtEl>
                                        <p:attrNameLst>
                                          <p:attrName>style.visibility</p:attrName>
                                        </p:attrNameLst>
                                      </p:cBhvr>
                                      <p:to>
                                        <p:strVal val="visible"/>
                                      </p:to>
                                    </p:set>
                                    <p:animEffect transition="in" filter="dissolve">
                                      <p:cBhvr>
                                        <p:cTn id="36" dur="500"/>
                                        <p:tgtEl>
                                          <p:spTgt spid="7">
                                            <p:txEl>
                                              <p:pRg st="3" end="3"/>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animEffect transition="in" filter="dissolve">
                                      <p:cBhvr>
                                        <p:cTn id="39"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9"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Lst>
      </p:bldP>
      <p:bldP spid="7" grpId="0" build="p">
        <p:tmplLst>
          <p:tmpl lvl="1">
            <p:tnLst>
              <p:par>
                <p:cTn presetID="9"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dissolve">
                      <p:cBhvr>
                        <p:cTn dur="500"/>
                        <p:tgtEl>
                          <p:spTgt spid="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dissolve">
                      <p:cBhvr>
                        <p:cTn dur="500"/>
                        <p:tgtEl>
                          <p:spTgt spid="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dissolve">
                      <p:cBhvr>
                        <p:cTn dur="500"/>
                        <p:tgtEl>
                          <p:spTgt spid="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dissolve">
                      <p:cBhvr>
                        <p:cTn dur="500"/>
                        <p:tgtEl>
                          <p:spTgt spid="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dissolve">
                      <p:cBhvr>
                        <p:cTn dur="500"/>
                        <p:tgtEl>
                          <p:spTgt spid="7"/>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olumns slide">
    <p:spTree>
      <p:nvGrpSpPr>
        <p:cNvPr id="1" name=""/>
        <p:cNvGrpSpPr/>
        <p:nvPr/>
      </p:nvGrpSpPr>
      <p:grpSpPr>
        <a:xfrm>
          <a:off x="0" y="0"/>
          <a:ext cx="0" cy="0"/>
          <a:chOff x="0" y="0"/>
          <a:chExt cx="0" cy="0"/>
        </a:xfrm>
      </p:grpSpPr>
      <p:sp>
        <p:nvSpPr>
          <p:cNvPr id="17" name="Blue banner">
            <a:extLst>
              <a:ext uri="{FF2B5EF4-FFF2-40B4-BE49-F238E27FC236}">
                <a16:creationId xmlns="" xmlns:a16="http://schemas.microsoft.com/office/drawing/2014/main" id="{A8579C19-C8C3-4EE9-BA8F-784009A71517}"/>
              </a:ext>
            </a:extLst>
          </p:cNvPr>
          <p:cNvSpPr/>
          <p:nvPr/>
        </p:nvSpPr>
        <p:spPr>
          <a:xfrm>
            <a:off x="0" y="0"/>
            <a:ext cx="10440000" cy="1620000"/>
          </a:xfrm>
          <a:prstGeom prst="rect">
            <a:avLst/>
          </a:prstGeom>
          <a:gradFill flip="none" rotWithShape="1">
            <a:gsLst>
              <a:gs pos="0">
                <a:srgbClr val="004680"/>
              </a:gs>
              <a:gs pos="30000">
                <a:srgbClr val="314B82"/>
              </a:gs>
              <a:gs pos="98000">
                <a:srgbClr val="002E5D"/>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8" name="Slide Title">
            <a:extLst>
              <a:ext uri="{FF2B5EF4-FFF2-40B4-BE49-F238E27FC236}">
                <a16:creationId xmlns="" xmlns:a16="http://schemas.microsoft.com/office/drawing/2014/main" id="{B7014870-BC66-4B09-AEB9-8CBD453A1C42}"/>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Title for 3 column format here</a:t>
            </a:r>
          </a:p>
        </p:txBody>
      </p:sp>
      <p:sp>
        <p:nvSpPr>
          <p:cNvPr id="3" name="Left hand text box">
            <a:extLst>
              <a:ext uri="{FF2B5EF4-FFF2-40B4-BE49-F238E27FC236}">
                <a16:creationId xmlns="" xmlns:a16="http://schemas.microsoft.com/office/drawing/2014/main" id="{6D0A282E-ED69-49A6-B4CA-E48A51CD93CB}"/>
              </a:ext>
            </a:extLst>
          </p:cNvPr>
          <p:cNvSpPr>
            <a:spLocks noGrp="1"/>
          </p:cNvSpPr>
          <p:nvPr>
            <p:ph type="body" sz="quarter" idx="12" hasCustomPrompt="1"/>
          </p:nvPr>
        </p:nvSpPr>
        <p:spPr>
          <a:xfrm>
            <a:off x="339592" y="1994134"/>
            <a:ext cx="3365500" cy="4632325"/>
          </a:xfrm>
        </p:spPr>
        <p:txBody>
          <a:bodyPr/>
          <a:lstStyle>
            <a:lvl1pPr>
              <a:defRPr baseline="0"/>
            </a:lvl1pPr>
          </a:lstStyle>
          <a:p>
            <a:pPr lvl="0"/>
            <a:r>
              <a:rPr lang="en-US" dirty="0"/>
              <a:t>First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5" name="First line">
            <a:extLst>
              <a:ext uri="{FF2B5EF4-FFF2-40B4-BE49-F238E27FC236}">
                <a16:creationId xmlns="" xmlns:a16="http://schemas.microsoft.com/office/drawing/2014/main" id="{B71716FC-46AD-4F76-9ABF-576704040DB9}"/>
              </a:ext>
            </a:extLst>
          </p:cNvPr>
          <p:cNvCxnSpPr>
            <a:cxnSpLocks/>
          </p:cNvCxnSpPr>
          <p:nvPr/>
        </p:nvCxnSpPr>
        <p:spPr>
          <a:xfrm>
            <a:off x="4023741" y="1994134"/>
            <a:ext cx="0" cy="4644000"/>
          </a:xfrm>
          <a:prstGeom prst="line">
            <a:avLst/>
          </a:prstGeom>
          <a:ln w="28575">
            <a:solidFill>
              <a:srgbClr val="002E5D"/>
            </a:solidFill>
          </a:ln>
        </p:spPr>
        <p:style>
          <a:lnRef idx="1">
            <a:schemeClr val="accent3"/>
          </a:lnRef>
          <a:fillRef idx="0">
            <a:schemeClr val="accent3"/>
          </a:fillRef>
          <a:effectRef idx="0">
            <a:schemeClr val="accent3"/>
          </a:effectRef>
          <a:fontRef idx="minor">
            <a:schemeClr val="tx1"/>
          </a:fontRef>
        </p:style>
      </p:cxnSp>
      <p:sp>
        <p:nvSpPr>
          <p:cNvPr id="19" name="Cntre text box">
            <a:extLst>
              <a:ext uri="{FF2B5EF4-FFF2-40B4-BE49-F238E27FC236}">
                <a16:creationId xmlns="" xmlns:a16="http://schemas.microsoft.com/office/drawing/2014/main" id="{F9567625-03CF-4510-8247-C73AC919D4E9}"/>
              </a:ext>
            </a:extLst>
          </p:cNvPr>
          <p:cNvSpPr>
            <a:spLocks noGrp="1"/>
          </p:cNvSpPr>
          <p:nvPr>
            <p:ph type="body" sz="quarter" idx="13" hasCustomPrompt="1"/>
          </p:nvPr>
        </p:nvSpPr>
        <p:spPr>
          <a:xfrm>
            <a:off x="4380490" y="2013850"/>
            <a:ext cx="3365500" cy="4632325"/>
          </a:xfrm>
        </p:spPr>
        <p:txBody>
          <a:bodyPr/>
          <a:lstStyle>
            <a:lvl1pPr>
              <a:defRPr/>
            </a:lvl1pPr>
          </a:lstStyle>
          <a:p>
            <a:pPr lvl="0"/>
            <a:r>
              <a:rPr lang="en-US" dirty="0"/>
              <a:t>Second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6" name="Second line">
            <a:extLst>
              <a:ext uri="{FF2B5EF4-FFF2-40B4-BE49-F238E27FC236}">
                <a16:creationId xmlns="" xmlns:a16="http://schemas.microsoft.com/office/drawing/2014/main" id="{2CE66CE2-621D-4E81-91DC-E7BA442BDF46}"/>
              </a:ext>
            </a:extLst>
          </p:cNvPr>
          <p:cNvCxnSpPr>
            <a:cxnSpLocks/>
          </p:cNvCxnSpPr>
          <p:nvPr/>
        </p:nvCxnSpPr>
        <p:spPr>
          <a:xfrm>
            <a:off x="8130159" y="1994134"/>
            <a:ext cx="0" cy="4644000"/>
          </a:xfrm>
          <a:prstGeom prst="line">
            <a:avLst/>
          </a:prstGeom>
          <a:ln w="28575">
            <a:solidFill>
              <a:srgbClr val="002E5D"/>
            </a:solidFill>
          </a:ln>
        </p:spPr>
        <p:style>
          <a:lnRef idx="1">
            <a:schemeClr val="accent3"/>
          </a:lnRef>
          <a:fillRef idx="0">
            <a:schemeClr val="accent3"/>
          </a:fillRef>
          <a:effectRef idx="0">
            <a:schemeClr val="accent3"/>
          </a:effectRef>
          <a:fontRef idx="minor">
            <a:schemeClr val="tx1"/>
          </a:fontRef>
        </p:style>
      </p:cxnSp>
      <p:sp>
        <p:nvSpPr>
          <p:cNvPr id="20" name="Right hand text box">
            <a:extLst>
              <a:ext uri="{FF2B5EF4-FFF2-40B4-BE49-F238E27FC236}">
                <a16:creationId xmlns="" xmlns:a16="http://schemas.microsoft.com/office/drawing/2014/main" id="{BB67D84C-9C2F-4818-B8B2-14AB1FB8FBD5}"/>
              </a:ext>
            </a:extLst>
          </p:cNvPr>
          <p:cNvSpPr>
            <a:spLocks noGrp="1"/>
          </p:cNvSpPr>
          <p:nvPr>
            <p:ph type="body" sz="quarter" idx="14" hasCustomPrompt="1"/>
          </p:nvPr>
        </p:nvSpPr>
        <p:spPr>
          <a:xfrm>
            <a:off x="8486907" y="1994133"/>
            <a:ext cx="3365500" cy="4632325"/>
          </a:xfrm>
        </p:spPr>
        <p:txBody>
          <a:bodyPr/>
          <a:lstStyle>
            <a:lvl1pPr>
              <a:defRPr/>
            </a:lvl1pPr>
          </a:lstStyle>
          <a:p>
            <a:pPr lvl="0"/>
            <a:r>
              <a:rPr lang="en-US" dirty="0"/>
              <a:t>Third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ustDataLst>
      <p:tags r:id="rId1"/>
    </p:custDataLst>
    <p:extLst>
      <p:ext uri="{BB962C8B-B14F-4D97-AF65-F5344CB8AC3E}">
        <p14:creationId xmlns:p14="http://schemas.microsoft.com/office/powerpoint/2010/main" val="1339942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dissolve">
                                      <p:cBhvr>
                                        <p:cTn id="15" dur="500"/>
                                        <p:tgtEl>
                                          <p:spTgt spid="19"/>
                                        </p:tgtEl>
                                      </p:cBhvr>
                                    </p:animEffect>
                                  </p:childTnLst>
                                </p:cTn>
                              </p:par>
                              <p:par>
                                <p:cTn id="16" presetID="9"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dissolve">
                                      <p:cBhvr>
                                        <p:cTn id="2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Lst>
      </p:bldP>
      <p:bldP spid="19" grpId="0" uiExpand="1">
        <p:tmplLst>
          <p:tmpl>
            <p:tnLst>
              <p:par>
                <p:cTn presetID="9"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dissolve">
                      <p:cBhvr>
                        <p:cTn dur="500"/>
                        <p:tgtEl>
                          <p:spTgt spid="19"/>
                        </p:tgtEl>
                      </p:cBhvr>
                    </p:animEffect>
                  </p:childTnLst>
                </p:cTn>
              </p:par>
            </p:tnLst>
          </p:tmpl>
        </p:tmplLst>
      </p:bldP>
      <p:bldP spid="20" grpId="0">
        <p:tmplLst>
          <p:tmpl>
            <p:tnLst>
              <p:par>
                <p:cTn presetID="9" presetClass="entr" presetSubtype="0" fill="hold" nodeType="click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dissolve">
                      <p:cBhvr>
                        <p:cTn dur="500"/>
                        <p:tgtEl>
                          <p:spTgt spid="20"/>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ur blocks slide">
    <p:spTree>
      <p:nvGrpSpPr>
        <p:cNvPr id="1" name=""/>
        <p:cNvGrpSpPr/>
        <p:nvPr/>
      </p:nvGrpSpPr>
      <p:grpSpPr>
        <a:xfrm>
          <a:off x="0" y="0"/>
          <a:ext cx="0" cy="0"/>
          <a:chOff x="0" y="0"/>
          <a:chExt cx="0" cy="0"/>
        </a:xfrm>
      </p:grpSpPr>
      <p:sp>
        <p:nvSpPr>
          <p:cNvPr id="20" name="Blue banner">
            <a:extLst>
              <a:ext uri="{FF2B5EF4-FFF2-40B4-BE49-F238E27FC236}">
                <a16:creationId xmlns="" xmlns:a16="http://schemas.microsoft.com/office/drawing/2014/main" id="{2CC7A163-6839-4B4E-85D9-E223081DEE0B}"/>
              </a:ext>
            </a:extLst>
          </p:cNvPr>
          <p:cNvSpPr/>
          <p:nvPr/>
        </p:nvSpPr>
        <p:spPr>
          <a:xfrm>
            <a:off x="0" y="0"/>
            <a:ext cx="10440000" cy="1620000"/>
          </a:xfrm>
          <a:prstGeom prst="rect">
            <a:avLst/>
          </a:prstGeom>
          <a:gradFill flip="none" rotWithShape="1">
            <a:gsLst>
              <a:gs pos="0">
                <a:srgbClr val="004680"/>
              </a:gs>
              <a:gs pos="30000">
                <a:srgbClr val="314B82"/>
              </a:gs>
              <a:gs pos="98000">
                <a:srgbClr val="002E5D"/>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22" name="Slide Title">
            <a:extLst>
              <a:ext uri="{FF2B5EF4-FFF2-40B4-BE49-F238E27FC236}">
                <a16:creationId xmlns="" xmlns:a16="http://schemas.microsoft.com/office/drawing/2014/main" id="{8B4CB491-5D8C-4632-B806-992CA8366E71}"/>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Title for 4 section format here</a:t>
            </a:r>
          </a:p>
        </p:txBody>
      </p:sp>
      <p:sp>
        <p:nvSpPr>
          <p:cNvPr id="3" name="Top left text">
            <a:extLst>
              <a:ext uri="{FF2B5EF4-FFF2-40B4-BE49-F238E27FC236}">
                <a16:creationId xmlns="" xmlns:a16="http://schemas.microsoft.com/office/drawing/2014/main" id="{35EFD5E8-F265-4D36-B191-E86ED25C185E}"/>
              </a:ext>
            </a:extLst>
          </p:cNvPr>
          <p:cNvSpPr>
            <a:spLocks noGrp="1"/>
          </p:cNvSpPr>
          <p:nvPr>
            <p:ph type="body" sz="quarter" idx="12" hasCustomPrompt="1"/>
          </p:nvPr>
        </p:nvSpPr>
        <p:spPr>
          <a:xfrm>
            <a:off x="341480" y="2006809"/>
            <a:ext cx="5219700" cy="1980000"/>
          </a:xfrm>
        </p:spPr>
        <p:txBody>
          <a:bodyPr/>
          <a:lstStyle>
            <a:lvl1pPr marL="0" indent="0">
              <a:buNone/>
              <a:defRPr/>
            </a:lvl1pPr>
          </a:lstStyle>
          <a:p>
            <a:pPr lvl="0"/>
            <a:r>
              <a:rPr lang="en-US" dirty="0"/>
              <a:t>First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6" name="Left Horizontal Line">
            <a:extLst>
              <a:ext uri="{FF2B5EF4-FFF2-40B4-BE49-F238E27FC236}">
                <a16:creationId xmlns="" xmlns:a16="http://schemas.microsoft.com/office/drawing/2014/main" id="{BF000365-23DC-4DE8-B098-26165EF63383}"/>
              </a:ext>
            </a:extLst>
          </p:cNvPr>
          <p:cNvCxnSpPr/>
          <p:nvPr/>
        </p:nvCxnSpPr>
        <p:spPr>
          <a:xfrm>
            <a:off x="326074" y="4250958"/>
            <a:ext cx="5220000" cy="0"/>
          </a:xfrm>
          <a:prstGeom prst="line">
            <a:avLst/>
          </a:prstGeom>
          <a:noFill/>
          <a:ln w="19050" cap="flat">
            <a:solidFill>
              <a:srgbClr val="002E5D"/>
            </a:solidFill>
            <a:prstDash val="solid"/>
            <a:miter lim="400000"/>
          </a:ln>
          <a:effectLst/>
        </p:spPr>
        <p:style>
          <a:lnRef idx="0">
            <a:scrgbClr r="0" g="0" b="0"/>
          </a:lnRef>
          <a:fillRef idx="0">
            <a:scrgbClr r="0" g="0" b="0"/>
          </a:fillRef>
          <a:effectRef idx="0">
            <a:scrgbClr r="0" g="0" b="0"/>
          </a:effectRef>
          <a:fontRef idx="none"/>
        </p:style>
      </p:cxnSp>
      <p:cxnSp>
        <p:nvCxnSpPr>
          <p:cNvPr id="18" name="Upper Vertical Line">
            <a:extLst>
              <a:ext uri="{FF2B5EF4-FFF2-40B4-BE49-F238E27FC236}">
                <a16:creationId xmlns="" xmlns:a16="http://schemas.microsoft.com/office/drawing/2014/main" id="{616BF609-3E8A-46EB-89C0-49BCEFDD126C}"/>
              </a:ext>
            </a:extLst>
          </p:cNvPr>
          <p:cNvCxnSpPr/>
          <p:nvPr/>
        </p:nvCxnSpPr>
        <p:spPr>
          <a:xfrm>
            <a:off x="6096000" y="2008108"/>
            <a:ext cx="0" cy="1980000"/>
          </a:xfrm>
          <a:prstGeom prst="line">
            <a:avLst/>
          </a:prstGeom>
          <a:noFill/>
          <a:ln w="19050" cap="flat">
            <a:solidFill>
              <a:srgbClr val="002E5D"/>
            </a:solidFill>
            <a:prstDash val="solid"/>
            <a:miter lim="400000"/>
          </a:ln>
          <a:effectLst/>
        </p:spPr>
        <p:style>
          <a:lnRef idx="0">
            <a:scrgbClr r="0" g="0" b="0"/>
          </a:lnRef>
          <a:fillRef idx="0">
            <a:scrgbClr r="0" g="0" b="0"/>
          </a:fillRef>
          <a:effectRef idx="0">
            <a:scrgbClr r="0" g="0" b="0"/>
          </a:effectRef>
          <a:fontRef idx="none"/>
        </p:style>
      </p:cxnSp>
      <p:sp>
        <p:nvSpPr>
          <p:cNvPr id="24" name="Bottom left text">
            <a:extLst>
              <a:ext uri="{FF2B5EF4-FFF2-40B4-BE49-F238E27FC236}">
                <a16:creationId xmlns="" xmlns:a16="http://schemas.microsoft.com/office/drawing/2014/main" id="{44C77E00-BD01-43B2-8527-C308D64F9871}"/>
              </a:ext>
            </a:extLst>
          </p:cNvPr>
          <p:cNvSpPr>
            <a:spLocks noGrp="1"/>
          </p:cNvSpPr>
          <p:nvPr>
            <p:ph type="body" sz="quarter" idx="14" hasCustomPrompt="1"/>
          </p:nvPr>
        </p:nvSpPr>
        <p:spPr>
          <a:xfrm>
            <a:off x="341480" y="4542081"/>
            <a:ext cx="5219700" cy="1980000"/>
          </a:xfrm>
        </p:spPr>
        <p:txBody>
          <a:bodyPr/>
          <a:lstStyle>
            <a:lvl1pPr marL="0" indent="0">
              <a:buNone/>
              <a:defRPr lang="en-US" sz="2800" kern="1200" dirty="0">
                <a:solidFill>
                  <a:schemeClr val="tx1"/>
                </a:solidFill>
                <a:latin typeface="+mn-lt"/>
                <a:ea typeface="+mn-ea"/>
                <a:cs typeface="+mn-cs"/>
              </a:defRPr>
            </a:lvl1pPr>
          </a:lstStyle>
          <a:p>
            <a:pPr lvl="0"/>
            <a:r>
              <a:rPr lang="en-US" dirty="0"/>
              <a:t>Second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9" name="Lower Vertical Line">
            <a:extLst>
              <a:ext uri="{FF2B5EF4-FFF2-40B4-BE49-F238E27FC236}">
                <a16:creationId xmlns="" xmlns:a16="http://schemas.microsoft.com/office/drawing/2014/main" id="{0C1778F2-D29C-4B32-94E9-E6220EE83654}"/>
              </a:ext>
            </a:extLst>
          </p:cNvPr>
          <p:cNvCxnSpPr/>
          <p:nvPr/>
        </p:nvCxnSpPr>
        <p:spPr>
          <a:xfrm>
            <a:off x="6096000" y="4543508"/>
            <a:ext cx="0" cy="1980000"/>
          </a:xfrm>
          <a:prstGeom prst="line">
            <a:avLst/>
          </a:prstGeom>
          <a:noFill/>
          <a:ln w="19050" cap="flat">
            <a:solidFill>
              <a:srgbClr val="002E5D"/>
            </a:solidFill>
            <a:prstDash val="solid"/>
            <a:miter lim="400000"/>
          </a:ln>
          <a:effectLst/>
        </p:spPr>
        <p:style>
          <a:lnRef idx="0">
            <a:scrgbClr r="0" g="0" b="0"/>
          </a:lnRef>
          <a:fillRef idx="0">
            <a:scrgbClr r="0" g="0" b="0"/>
          </a:fillRef>
          <a:effectRef idx="0">
            <a:scrgbClr r="0" g="0" b="0"/>
          </a:effectRef>
          <a:fontRef idx="none"/>
        </p:style>
      </p:cxnSp>
      <p:sp>
        <p:nvSpPr>
          <p:cNvPr id="23" name="Top right text">
            <a:extLst>
              <a:ext uri="{FF2B5EF4-FFF2-40B4-BE49-F238E27FC236}">
                <a16:creationId xmlns="" xmlns:a16="http://schemas.microsoft.com/office/drawing/2014/main" id="{875FF3D7-AA3F-4DFD-97BD-68BE82A52A5F}"/>
              </a:ext>
            </a:extLst>
          </p:cNvPr>
          <p:cNvSpPr>
            <a:spLocks noGrp="1"/>
          </p:cNvSpPr>
          <p:nvPr>
            <p:ph type="body" sz="quarter" idx="13" hasCustomPrompt="1"/>
          </p:nvPr>
        </p:nvSpPr>
        <p:spPr>
          <a:xfrm>
            <a:off x="6630820" y="2006808"/>
            <a:ext cx="5219700" cy="1980000"/>
          </a:xfrm>
        </p:spPr>
        <p:txBody>
          <a:bodyPr/>
          <a:lstStyle>
            <a:lvl1pPr marL="0" indent="0">
              <a:buNone/>
              <a:defRPr lang="en-US" sz="2800" kern="1200" dirty="0">
                <a:solidFill>
                  <a:schemeClr val="tx1"/>
                </a:solidFill>
                <a:latin typeface="+mn-lt"/>
                <a:ea typeface="+mn-ea"/>
                <a:cs typeface="+mn-cs"/>
              </a:defRPr>
            </a:lvl1pPr>
          </a:lstStyle>
          <a:p>
            <a:pPr lvl="0"/>
            <a:r>
              <a:rPr lang="en-US" dirty="0"/>
              <a:t>Third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cxnSp>
        <p:nvCxnSpPr>
          <p:cNvPr id="17" name="Right Horizontal Line">
            <a:extLst>
              <a:ext uri="{FF2B5EF4-FFF2-40B4-BE49-F238E27FC236}">
                <a16:creationId xmlns="" xmlns:a16="http://schemas.microsoft.com/office/drawing/2014/main" id="{18AF0C00-027B-4175-9EDC-CDA64B2569BD}"/>
              </a:ext>
            </a:extLst>
          </p:cNvPr>
          <p:cNvCxnSpPr/>
          <p:nvPr/>
        </p:nvCxnSpPr>
        <p:spPr>
          <a:xfrm>
            <a:off x="6647626" y="4250958"/>
            <a:ext cx="5220000" cy="0"/>
          </a:xfrm>
          <a:prstGeom prst="line">
            <a:avLst/>
          </a:prstGeom>
          <a:noFill/>
          <a:ln w="19050" cap="flat">
            <a:solidFill>
              <a:srgbClr val="002E5D"/>
            </a:solidFill>
            <a:prstDash val="solid"/>
            <a:miter lim="400000"/>
          </a:ln>
          <a:effectLst/>
        </p:spPr>
        <p:style>
          <a:lnRef idx="0">
            <a:scrgbClr r="0" g="0" b="0"/>
          </a:lnRef>
          <a:fillRef idx="0">
            <a:scrgbClr r="0" g="0" b="0"/>
          </a:fillRef>
          <a:effectRef idx="0">
            <a:scrgbClr r="0" g="0" b="0"/>
          </a:effectRef>
          <a:fontRef idx="none"/>
        </p:style>
      </p:cxnSp>
      <p:sp>
        <p:nvSpPr>
          <p:cNvPr id="25" name="Bottom right text">
            <a:extLst>
              <a:ext uri="{FF2B5EF4-FFF2-40B4-BE49-F238E27FC236}">
                <a16:creationId xmlns="" xmlns:a16="http://schemas.microsoft.com/office/drawing/2014/main" id="{BB4FF2EC-FF89-447F-B1D4-041770C99B6D}"/>
              </a:ext>
            </a:extLst>
          </p:cNvPr>
          <p:cNvSpPr>
            <a:spLocks noGrp="1"/>
          </p:cNvSpPr>
          <p:nvPr>
            <p:ph type="body" sz="quarter" idx="15" hasCustomPrompt="1"/>
          </p:nvPr>
        </p:nvSpPr>
        <p:spPr>
          <a:xfrm>
            <a:off x="6630820" y="4550460"/>
            <a:ext cx="5219700" cy="1980000"/>
          </a:xfrm>
        </p:spPr>
        <p:txBody>
          <a:bodyPr/>
          <a:lstStyle>
            <a:lvl1pPr marL="0" indent="0">
              <a:buNone/>
              <a:defRPr lang="en-US" sz="2800" kern="1200" dirty="0">
                <a:solidFill>
                  <a:schemeClr val="tx1"/>
                </a:solidFill>
                <a:latin typeface="+mn-lt"/>
                <a:ea typeface="+mn-ea"/>
                <a:cs typeface="+mn-cs"/>
              </a:defRPr>
            </a:lvl1pPr>
          </a:lstStyle>
          <a:p>
            <a:pPr lvl="0"/>
            <a:r>
              <a:rPr lang="en-US" dirty="0"/>
              <a:t>Fourth block here</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custDataLst>
      <p:tags r:id="rId1"/>
    </p:custDataLst>
    <p:extLst>
      <p:ext uri="{BB962C8B-B14F-4D97-AF65-F5344CB8AC3E}">
        <p14:creationId xmlns:p14="http://schemas.microsoft.com/office/powerpoint/2010/main" val="385772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par>
                                <p:cTn id="11" presetID="9"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ssolv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dissolve">
                                      <p:cBhvr>
                                        <p:cTn id="18" dur="500"/>
                                        <p:tgtEl>
                                          <p:spTgt spid="24"/>
                                        </p:tgtEl>
                                      </p:cBhvr>
                                    </p:animEffect>
                                  </p:childTnLst>
                                </p:cTn>
                              </p:par>
                              <p:par>
                                <p:cTn id="19" presetID="9"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dissolv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dissolve">
                                      <p:cBhvr>
                                        <p:cTn id="26" dur="500"/>
                                        <p:tgtEl>
                                          <p:spTgt spid="23"/>
                                        </p:tgtEl>
                                      </p:cBhvr>
                                    </p:animEffect>
                                  </p:childTnLst>
                                </p:cTn>
                              </p:par>
                              <p:par>
                                <p:cTn id="27" presetID="9"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dissolve">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dissolve">
                                      <p:cBhvr>
                                        <p:cTn id="3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tmplLst>
          <p:tmpl>
            <p:tnLst>
              <p:par>
                <p:cTn presetID="9"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dissolve">
                      <p:cBhvr>
                        <p:cTn dur="500"/>
                        <p:tgtEl>
                          <p:spTgt spid="3"/>
                        </p:tgtEl>
                      </p:cBhvr>
                    </p:animEffect>
                  </p:childTnLst>
                </p:cTn>
              </p:par>
            </p:tnLst>
          </p:tmpl>
        </p:tmplLst>
      </p:bldP>
      <p:bldP spid="24" grpId="0">
        <p:tmplLst>
          <p:tmpl>
            <p:tnLst>
              <p:par>
                <p:cTn presetID="9" presetClass="entr" presetSubtype="0" fill="hold" nodeType="click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dissolve">
                      <p:cBhvr>
                        <p:cTn dur="500"/>
                        <p:tgtEl>
                          <p:spTgt spid="24"/>
                        </p:tgtEl>
                      </p:cBhvr>
                    </p:animEffect>
                  </p:childTnLst>
                </p:cTn>
              </p:par>
            </p:tnLst>
          </p:tmpl>
        </p:tmplLst>
      </p:bldP>
      <p:bldP spid="23" grpId="0">
        <p:tmplLst>
          <p:tmpl>
            <p:tnLst>
              <p:par>
                <p:cTn presetID="9" presetClass="entr" presetSubtype="0" fill="hold" nodeType="click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dissolve">
                      <p:cBhvr>
                        <p:cTn dur="500"/>
                        <p:tgtEl>
                          <p:spTgt spid="23"/>
                        </p:tgtEl>
                      </p:cBhvr>
                    </p:animEffect>
                  </p:childTnLst>
                </p:cTn>
              </p:par>
            </p:tnLst>
          </p:tmpl>
        </p:tmplLst>
      </p:bldP>
      <p:bldP spid="25" grpId="0">
        <p:tmplLst>
          <p:tmpl>
            <p:tnLst>
              <p:par>
                <p:cTn presetID="9" presetClass="entr" presetSubtype="0" fill="hold" nodeType="click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dissolve">
                      <p:cBhvr>
                        <p:cTn dur="500"/>
                        <p:tgtEl>
                          <p:spTgt spid="25"/>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or picture slide">
    <p:spTree>
      <p:nvGrpSpPr>
        <p:cNvPr id="1" name=""/>
        <p:cNvGrpSpPr/>
        <p:nvPr/>
      </p:nvGrpSpPr>
      <p:grpSpPr>
        <a:xfrm>
          <a:off x="0" y="0"/>
          <a:ext cx="0" cy="0"/>
          <a:chOff x="0" y="0"/>
          <a:chExt cx="0" cy="0"/>
        </a:xfrm>
      </p:grpSpPr>
      <p:sp>
        <p:nvSpPr>
          <p:cNvPr id="10" name="Blue banner">
            <a:extLst>
              <a:ext uri="{FF2B5EF4-FFF2-40B4-BE49-F238E27FC236}">
                <a16:creationId xmlns="" xmlns:a16="http://schemas.microsoft.com/office/drawing/2014/main" id="{AC84E2CA-6F26-4196-9C42-A6287C824100}"/>
              </a:ext>
            </a:extLst>
          </p:cNvPr>
          <p:cNvSpPr/>
          <p:nvPr/>
        </p:nvSpPr>
        <p:spPr>
          <a:xfrm>
            <a:off x="0" y="0"/>
            <a:ext cx="10440000" cy="1620000"/>
          </a:xfrm>
          <a:prstGeom prst="rect">
            <a:avLst/>
          </a:prstGeom>
          <a:gradFill flip="none" rotWithShape="1">
            <a:gsLst>
              <a:gs pos="0">
                <a:srgbClr val="004680"/>
              </a:gs>
              <a:gs pos="30000">
                <a:srgbClr val="314B82"/>
              </a:gs>
              <a:gs pos="98000">
                <a:srgbClr val="002E5D"/>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3" name="Slide Title">
            <a:extLst>
              <a:ext uri="{FF2B5EF4-FFF2-40B4-BE49-F238E27FC236}">
                <a16:creationId xmlns="" xmlns:a16="http://schemas.microsoft.com/office/drawing/2014/main" id="{556F9D9D-331A-4E01-9E02-FB474BEF581E}"/>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Blank or picture slide title here</a:t>
            </a:r>
          </a:p>
        </p:txBody>
      </p:sp>
    </p:spTree>
    <p:custDataLst>
      <p:tags r:id="rId1"/>
    </p:custDataLst>
    <p:extLst>
      <p:ext uri="{BB962C8B-B14F-4D97-AF65-F5344CB8AC3E}">
        <p14:creationId xmlns:p14="http://schemas.microsoft.com/office/powerpoint/2010/main" val="23012217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re Title slide">
    <p:spTree>
      <p:nvGrpSpPr>
        <p:cNvPr id="1" name=""/>
        <p:cNvGrpSpPr/>
        <p:nvPr/>
      </p:nvGrpSpPr>
      <p:grpSpPr>
        <a:xfrm>
          <a:off x="0" y="0"/>
          <a:ext cx="0" cy="0"/>
          <a:chOff x="0" y="0"/>
          <a:chExt cx="0" cy="0"/>
        </a:xfrm>
      </p:grpSpPr>
      <p:grpSp>
        <p:nvGrpSpPr>
          <p:cNvPr id="10" name="Top row">
            <a:extLst>
              <a:ext uri="{FF2B5EF4-FFF2-40B4-BE49-F238E27FC236}">
                <a16:creationId xmlns="" xmlns:a16="http://schemas.microsoft.com/office/drawing/2014/main" id="{F05B772B-27A1-4949-BA61-86B23483233E}"/>
              </a:ext>
            </a:extLst>
          </p:cNvPr>
          <p:cNvGrpSpPr/>
          <p:nvPr/>
        </p:nvGrpSpPr>
        <p:grpSpPr>
          <a:xfrm>
            <a:off x="651589" y="713639"/>
            <a:ext cx="5192854" cy="1203754"/>
            <a:chOff x="651589" y="713639"/>
            <a:chExt cx="5192854" cy="1203754"/>
          </a:xfrm>
        </p:grpSpPr>
        <p:pic>
          <p:nvPicPr>
            <p:cNvPr id="11" name="Picture 10" descr="Background pattern&#10;&#10;Description automatically generated">
              <a:extLst>
                <a:ext uri="{FF2B5EF4-FFF2-40B4-BE49-F238E27FC236}">
                  <a16:creationId xmlns="" xmlns:a16="http://schemas.microsoft.com/office/drawing/2014/main" id="{4BD164CA-A0A2-4B90-B984-24D5BABFA516}"/>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651589" y="756689"/>
              <a:ext cx="1188000" cy="1138083"/>
            </a:xfrm>
            <a:prstGeom prst="rect">
              <a:avLst/>
            </a:prstGeom>
          </p:spPr>
        </p:pic>
        <p:sp>
          <p:nvSpPr>
            <p:cNvPr id="12" name="Rectangle 11">
              <a:extLst>
                <a:ext uri="{FF2B5EF4-FFF2-40B4-BE49-F238E27FC236}">
                  <a16:creationId xmlns="" xmlns:a16="http://schemas.microsoft.com/office/drawing/2014/main" id="{62F34FCE-EA0E-496A-B22F-118E44D04566}"/>
                </a:ext>
              </a:extLst>
            </p:cNvPr>
            <p:cNvSpPr/>
            <p:nvPr/>
          </p:nvSpPr>
          <p:spPr>
            <a:xfrm>
              <a:off x="1973031" y="729393"/>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12">
              <a:extLst>
                <a:ext uri="{FF2B5EF4-FFF2-40B4-BE49-F238E27FC236}">
                  <a16:creationId xmlns="" xmlns:a16="http://schemas.microsoft.com/office/drawing/2014/main" id="{E865A3FC-F3AD-4F89-ACA7-03E2BBF1BE4F}"/>
                </a:ext>
              </a:extLst>
            </p:cNvPr>
            <p:cNvSpPr/>
            <p:nvPr/>
          </p:nvSpPr>
          <p:spPr>
            <a:xfrm>
              <a:off x="3314739" y="729393"/>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a:extLst>
                <a:ext uri="{FF2B5EF4-FFF2-40B4-BE49-F238E27FC236}">
                  <a16:creationId xmlns="" xmlns:a16="http://schemas.microsoft.com/office/drawing/2014/main" id="{34154C8E-270A-42C5-9B4B-A81CB1F96DAB}"/>
                </a:ext>
              </a:extLst>
            </p:cNvPr>
            <p:cNvSpPr/>
            <p:nvPr/>
          </p:nvSpPr>
          <p:spPr>
            <a:xfrm>
              <a:off x="4656443" y="713639"/>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5" name="Second top row">
            <a:extLst>
              <a:ext uri="{FF2B5EF4-FFF2-40B4-BE49-F238E27FC236}">
                <a16:creationId xmlns="" xmlns:a16="http://schemas.microsoft.com/office/drawing/2014/main" id="{6929AD19-A5C7-42CC-B5EF-A53B7A8E9A10}"/>
              </a:ext>
            </a:extLst>
          </p:cNvPr>
          <p:cNvGrpSpPr/>
          <p:nvPr/>
        </p:nvGrpSpPr>
        <p:grpSpPr>
          <a:xfrm>
            <a:off x="651589" y="2040029"/>
            <a:ext cx="5192854" cy="1188000"/>
            <a:chOff x="651589" y="2040029"/>
            <a:chExt cx="5192854" cy="1188000"/>
          </a:xfrm>
        </p:grpSpPr>
        <p:sp>
          <p:nvSpPr>
            <p:cNvPr id="16" name="Rectangle 15">
              <a:extLst>
                <a:ext uri="{FF2B5EF4-FFF2-40B4-BE49-F238E27FC236}">
                  <a16:creationId xmlns="" xmlns:a16="http://schemas.microsoft.com/office/drawing/2014/main" id="{1F6F591B-5D99-47E2-8BF9-0308DD4360E7}"/>
                </a:ext>
              </a:extLst>
            </p:cNvPr>
            <p:cNvSpPr/>
            <p:nvPr/>
          </p:nvSpPr>
          <p:spPr>
            <a:xfrm>
              <a:off x="651589" y="2040029"/>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ectangle 16">
              <a:extLst>
                <a:ext uri="{FF2B5EF4-FFF2-40B4-BE49-F238E27FC236}">
                  <a16:creationId xmlns="" xmlns:a16="http://schemas.microsoft.com/office/drawing/2014/main" id="{EBC4ADF4-54BC-42D0-9550-C8E1B1E717DE}"/>
                </a:ext>
              </a:extLst>
            </p:cNvPr>
            <p:cNvSpPr/>
            <p:nvPr/>
          </p:nvSpPr>
          <p:spPr>
            <a:xfrm>
              <a:off x="1986541" y="2040029"/>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8" name="Picture 17" descr="Background pattern&#10;&#10;Description automatically generated">
              <a:extLst>
                <a:ext uri="{FF2B5EF4-FFF2-40B4-BE49-F238E27FC236}">
                  <a16:creationId xmlns="" xmlns:a16="http://schemas.microsoft.com/office/drawing/2014/main" id="{2B339079-4009-400B-87E5-7869B282573A}"/>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3321491" y="2067325"/>
              <a:ext cx="1188000" cy="1138083"/>
            </a:xfrm>
            <a:prstGeom prst="rect">
              <a:avLst/>
            </a:prstGeom>
          </p:spPr>
        </p:pic>
        <p:sp>
          <p:nvSpPr>
            <p:cNvPr id="19" name="Rectangle 18">
              <a:extLst>
                <a:ext uri="{FF2B5EF4-FFF2-40B4-BE49-F238E27FC236}">
                  <a16:creationId xmlns="" xmlns:a16="http://schemas.microsoft.com/office/drawing/2014/main" id="{F5C4B525-52AF-4A83-B24B-42A08EA3DA5A}"/>
                </a:ext>
              </a:extLst>
            </p:cNvPr>
            <p:cNvSpPr/>
            <p:nvPr/>
          </p:nvSpPr>
          <p:spPr>
            <a:xfrm>
              <a:off x="4656443" y="2040029"/>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0" name="Second bottom row">
            <a:extLst>
              <a:ext uri="{FF2B5EF4-FFF2-40B4-BE49-F238E27FC236}">
                <a16:creationId xmlns="" xmlns:a16="http://schemas.microsoft.com/office/drawing/2014/main" id="{5AAC2D71-1B82-4460-8E54-8F6A2F48C367}"/>
              </a:ext>
            </a:extLst>
          </p:cNvPr>
          <p:cNvGrpSpPr/>
          <p:nvPr/>
        </p:nvGrpSpPr>
        <p:grpSpPr>
          <a:xfrm>
            <a:off x="651589" y="3400581"/>
            <a:ext cx="5192854" cy="1188001"/>
            <a:chOff x="651589" y="3400581"/>
            <a:chExt cx="5192854" cy="1188001"/>
          </a:xfrm>
        </p:grpSpPr>
        <p:sp>
          <p:nvSpPr>
            <p:cNvPr id="21" name="Rectangle 20">
              <a:extLst>
                <a:ext uri="{FF2B5EF4-FFF2-40B4-BE49-F238E27FC236}">
                  <a16:creationId xmlns="" xmlns:a16="http://schemas.microsoft.com/office/drawing/2014/main" id="{283B222C-12E9-455B-92E7-B107BD8A3CFC}"/>
                </a:ext>
              </a:extLst>
            </p:cNvPr>
            <p:cNvSpPr/>
            <p:nvPr/>
          </p:nvSpPr>
          <p:spPr>
            <a:xfrm>
              <a:off x="651589" y="3400582"/>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2" name="Picture 21" descr="Background pattern&#10;&#10;Description automatically generated">
              <a:extLst>
                <a:ext uri="{FF2B5EF4-FFF2-40B4-BE49-F238E27FC236}">
                  <a16:creationId xmlns="" xmlns:a16="http://schemas.microsoft.com/office/drawing/2014/main" id="{AE541C17-5EC9-4ED5-A2DE-443C21FD962B}"/>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1986540" y="3427878"/>
              <a:ext cx="1188000" cy="1138083"/>
            </a:xfrm>
            <a:prstGeom prst="rect">
              <a:avLst/>
            </a:prstGeom>
          </p:spPr>
        </p:pic>
        <p:sp>
          <p:nvSpPr>
            <p:cNvPr id="23" name="Rectangle 22">
              <a:extLst>
                <a:ext uri="{FF2B5EF4-FFF2-40B4-BE49-F238E27FC236}">
                  <a16:creationId xmlns="" xmlns:a16="http://schemas.microsoft.com/office/drawing/2014/main" id="{23574D7B-E8CA-448B-9297-FE4F95AE1DA2}"/>
                </a:ext>
              </a:extLst>
            </p:cNvPr>
            <p:cNvSpPr/>
            <p:nvPr/>
          </p:nvSpPr>
          <p:spPr>
            <a:xfrm>
              <a:off x="3321491" y="3400581"/>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a:extLst>
                <a:ext uri="{FF2B5EF4-FFF2-40B4-BE49-F238E27FC236}">
                  <a16:creationId xmlns="" xmlns:a16="http://schemas.microsoft.com/office/drawing/2014/main" id="{418C5479-7042-454C-AF79-47E4B970DE45}"/>
                </a:ext>
              </a:extLst>
            </p:cNvPr>
            <p:cNvSpPr/>
            <p:nvPr/>
          </p:nvSpPr>
          <p:spPr>
            <a:xfrm>
              <a:off x="4656443" y="3400581"/>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5" name="Bottom Row">
            <a:extLst>
              <a:ext uri="{FF2B5EF4-FFF2-40B4-BE49-F238E27FC236}">
                <a16:creationId xmlns="" xmlns:a16="http://schemas.microsoft.com/office/drawing/2014/main" id="{4A25CC01-3E7B-478B-B1F9-1E61ABBCEF25}"/>
              </a:ext>
            </a:extLst>
          </p:cNvPr>
          <p:cNvGrpSpPr/>
          <p:nvPr/>
        </p:nvGrpSpPr>
        <p:grpSpPr>
          <a:xfrm>
            <a:off x="651589" y="4761135"/>
            <a:ext cx="5192854" cy="1188000"/>
            <a:chOff x="651589" y="4761135"/>
            <a:chExt cx="5192854" cy="1188000"/>
          </a:xfrm>
        </p:grpSpPr>
        <p:sp>
          <p:nvSpPr>
            <p:cNvPr id="26" name="Rectangle 25">
              <a:extLst>
                <a:ext uri="{FF2B5EF4-FFF2-40B4-BE49-F238E27FC236}">
                  <a16:creationId xmlns="" xmlns:a16="http://schemas.microsoft.com/office/drawing/2014/main" id="{0FD28BD7-B6E4-4F13-AA2E-A8CA8FB7F4DB}"/>
                </a:ext>
              </a:extLst>
            </p:cNvPr>
            <p:cNvSpPr/>
            <p:nvPr/>
          </p:nvSpPr>
          <p:spPr>
            <a:xfrm>
              <a:off x="651589" y="4761135"/>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26">
              <a:extLst>
                <a:ext uri="{FF2B5EF4-FFF2-40B4-BE49-F238E27FC236}">
                  <a16:creationId xmlns="" xmlns:a16="http://schemas.microsoft.com/office/drawing/2014/main" id="{762F4129-609B-475B-8F32-D7300FA29771}"/>
                </a:ext>
              </a:extLst>
            </p:cNvPr>
            <p:cNvSpPr/>
            <p:nvPr/>
          </p:nvSpPr>
          <p:spPr>
            <a:xfrm>
              <a:off x="1986540" y="4761135"/>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27">
              <a:extLst>
                <a:ext uri="{FF2B5EF4-FFF2-40B4-BE49-F238E27FC236}">
                  <a16:creationId xmlns="" xmlns:a16="http://schemas.microsoft.com/office/drawing/2014/main" id="{172DB60E-E9E7-4A63-8E21-D7D6448A61BE}"/>
                </a:ext>
              </a:extLst>
            </p:cNvPr>
            <p:cNvSpPr/>
            <p:nvPr/>
          </p:nvSpPr>
          <p:spPr>
            <a:xfrm>
              <a:off x="3321491" y="4761135"/>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9" name="Picture 28" descr="Background pattern&#10;&#10;Description automatically generated">
              <a:extLst>
                <a:ext uri="{FF2B5EF4-FFF2-40B4-BE49-F238E27FC236}">
                  <a16:creationId xmlns="" xmlns:a16="http://schemas.microsoft.com/office/drawing/2014/main" id="{02FC2A78-319A-4FAE-88CA-7A84785D0617}"/>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4656443" y="4788431"/>
              <a:ext cx="1188000" cy="1138083"/>
            </a:xfrm>
            <a:prstGeom prst="rect">
              <a:avLst/>
            </a:prstGeom>
          </p:spPr>
        </p:pic>
      </p:grpSp>
      <p:grpSp>
        <p:nvGrpSpPr>
          <p:cNvPr id="2" name="Logo Group">
            <a:extLst>
              <a:ext uri="{FF2B5EF4-FFF2-40B4-BE49-F238E27FC236}">
                <a16:creationId xmlns="" xmlns:a16="http://schemas.microsoft.com/office/drawing/2014/main" id="{02AB6868-BD6C-434E-A43B-35E5BD57B0EF}"/>
              </a:ext>
            </a:extLst>
          </p:cNvPr>
          <p:cNvGrpSpPr/>
          <p:nvPr/>
        </p:nvGrpSpPr>
        <p:grpSpPr>
          <a:xfrm>
            <a:off x="6986695" y="4895351"/>
            <a:ext cx="4322543" cy="1159140"/>
            <a:chOff x="6813533" y="4919386"/>
            <a:chExt cx="4322543" cy="1159140"/>
          </a:xfrm>
        </p:grpSpPr>
        <p:pic>
          <p:nvPicPr>
            <p:cNvPr id="33" name="Volume One Logo" descr="Icon&#10;&#10;Description automatically generated">
              <a:extLst>
                <a:ext uri="{FF2B5EF4-FFF2-40B4-BE49-F238E27FC236}">
                  <a16:creationId xmlns="" xmlns:a16="http://schemas.microsoft.com/office/drawing/2014/main" id="{656C93CD-BA91-40CD-9A99-6C5B4CC2B675}"/>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6813533" y="4948542"/>
              <a:ext cx="1080000" cy="1113395"/>
            </a:xfrm>
            <a:prstGeom prst="rect">
              <a:avLst/>
            </a:prstGeom>
          </p:spPr>
        </p:pic>
        <p:pic>
          <p:nvPicPr>
            <p:cNvPr id="41" name="Volume Two Logo" descr="A close up of a sign&#10;&#10;Description automatically generated">
              <a:extLst>
                <a:ext uri="{FF2B5EF4-FFF2-40B4-BE49-F238E27FC236}">
                  <a16:creationId xmlns="" xmlns:a16="http://schemas.microsoft.com/office/drawing/2014/main" id="{7BAEB512-3F86-4B4B-B4D1-31ECF2502290}"/>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8487061" y="4965131"/>
              <a:ext cx="1080000" cy="1113395"/>
            </a:xfrm>
            <a:prstGeom prst="rect">
              <a:avLst/>
            </a:prstGeom>
          </p:spPr>
        </p:pic>
        <p:pic>
          <p:nvPicPr>
            <p:cNvPr id="42" name="Volume Three Logo" descr="Icon&#10;&#10;Description automatically generated">
              <a:extLst>
                <a:ext uri="{FF2B5EF4-FFF2-40B4-BE49-F238E27FC236}">
                  <a16:creationId xmlns="" xmlns:a16="http://schemas.microsoft.com/office/drawing/2014/main" id="{B3ED102E-638D-4027-BE3E-BE299E3BF4AA}"/>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10056076" y="4919386"/>
              <a:ext cx="1080000" cy="1116859"/>
            </a:xfrm>
            <a:prstGeom prst="rect">
              <a:avLst/>
            </a:prstGeom>
          </p:spPr>
        </p:pic>
      </p:grpSp>
      <p:cxnSp>
        <p:nvCxnSpPr>
          <p:cNvPr id="48" name="Straight Connector 47">
            <a:extLst>
              <a:ext uri="{FF2B5EF4-FFF2-40B4-BE49-F238E27FC236}">
                <a16:creationId xmlns="" xmlns:a16="http://schemas.microsoft.com/office/drawing/2014/main" id="{F969FE4F-4AC7-48FA-93C2-B1333A56B492}"/>
              </a:ext>
            </a:extLst>
          </p:cNvPr>
          <p:cNvCxnSpPr>
            <a:cxnSpLocks/>
          </p:cNvCxnSpPr>
          <p:nvPr/>
        </p:nvCxnSpPr>
        <p:spPr>
          <a:xfrm>
            <a:off x="6652298" y="3916450"/>
            <a:ext cx="4683125" cy="0"/>
          </a:xfrm>
          <a:prstGeom prst="line">
            <a:avLst/>
          </a:prstGeom>
          <a:ln w="57150">
            <a:solidFill>
              <a:srgbClr val="193C6A"/>
            </a:solidFill>
          </a:ln>
        </p:spPr>
        <p:style>
          <a:lnRef idx="1">
            <a:schemeClr val="accent1"/>
          </a:lnRef>
          <a:fillRef idx="0">
            <a:schemeClr val="accent1"/>
          </a:fillRef>
          <a:effectRef idx="0">
            <a:schemeClr val="accent1"/>
          </a:effectRef>
          <a:fontRef idx="minor">
            <a:schemeClr val="tx1"/>
          </a:fontRef>
        </p:style>
      </p:cxnSp>
      <p:sp>
        <p:nvSpPr>
          <p:cNvPr id="49" name="MOdule Title Placeholder">
            <a:extLst>
              <a:ext uri="{FF2B5EF4-FFF2-40B4-BE49-F238E27FC236}">
                <a16:creationId xmlns="" xmlns:a16="http://schemas.microsoft.com/office/drawing/2014/main" id="{93423113-9E48-4537-BE97-FB8CB2C86676}"/>
              </a:ext>
            </a:extLst>
          </p:cNvPr>
          <p:cNvSpPr>
            <a:spLocks noGrp="1"/>
          </p:cNvSpPr>
          <p:nvPr>
            <p:ph type="body" sz="quarter" idx="10" hasCustomPrompt="1"/>
          </p:nvPr>
        </p:nvSpPr>
        <p:spPr>
          <a:xfrm>
            <a:off x="6652298" y="555179"/>
            <a:ext cx="4683125" cy="3163966"/>
          </a:xfrm>
        </p:spPr>
        <p:txBody>
          <a:bodyPr anchor="b"/>
          <a:lstStyle>
            <a:lvl1pPr algn="ctr">
              <a:buNone/>
              <a:defRPr sz="3600" b="1"/>
            </a:lvl1pPr>
          </a:lstStyle>
          <a:p>
            <a:pPr lvl="0"/>
            <a:r>
              <a:rPr lang="en-US" dirty="0"/>
              <a:t>Module title here in sentence case</a:t>
            </a:r>
            <a:endParaRPr lang="en-AU" dirty="0"/>
          </a:p>
        </p:txBody>
      </p:sp>
      <p:sp>
        <p:nvSpPr>
          <p:cNvPr id="31" name="NCC Tutor title">
            <a:extLst>
              <a:ext uri="{FF2B5EF4-FFF2-40B4-BE49-F238E27FC236}">
                <a16:creationId xmlns="" xmlns:a16="http://schemas.microsoft.com/office/drawing/2014/main" id="{76D11A82-BD37-4D13-BB7C-3D8D766A406F}"/>
              </a:ext>
            </a:extLst>
          </p:cNvPr>
          <p:cNvSpPr txBox="1"/>
          <p:nvPr/>
        </p:nvSpPr>
        <p:spPr>
          <a:xfrm>
            <a:off x="8288831" y="4049105"/>
            <a:ext cx="1520890" cy="400110"/>
          </a:xfrm>
          <a:prstGeom prst="rect">
            <a:avLst/>
          </a:prstGeom>
          <a:noFill/>
        </p:spPr>
        <p:txBody>
          <a:bodyPr wrap="square" rtlCol="0">
            <a:spAutoFit/>
          </a:bodyPr>
          <a:lstStyle/>
          <a:p>
            <a:r>
              <a:rPr lang="en-AU" sz="2000" b="1" dirty="0"/>
              <a:t>NCC Tutor</a:t>
            </a:r>
          </a:p>
        </p:txBody>
      </p:sp>
    </p:spTree>
    <p:custDataLst>
      <p:tags r:id="rId1"/>
    </p:custDataLst>
    <p:extLst>
      <p:ext uri="{BB962C8B-B14F-4D97-AF65-F5344CB8AC3E}">
        <p14:creationId xmlns:p14="http://schemas.microsoft.com/office/powerpoint/2010/main" val="192131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999"/>
                                          </p:stCondLst>
                                        </p:cTn>
                                        <p:tgtEl>
                                          <p:spTgt spid="25"/>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0"/>
                                  </p:stCondLst>
                                  <p:childTnLst>
                                    <p:set>
                                      <p:cBhvr>
                                        <p:cTn id="9" dur="1" fill="hold">
                                          <p:stCondLst>
                                            <p:cond delay="999"/>
                                          </p:stCondLst>
                                        </p:cTn>
                                        <p:tgtEl>
                                          <p:spTgt spid="20"/>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0"/>
                                  </p:stCondLst>
                                  <p:childTnLst>
                                    <p:set>
                                      <p:cBhvr>
                                        <p:cTn id="12" dur="1" fill="hold">
                                          <p:stCondLst>
                                            <p:cond delay="999"/>
                                          </p:stCondLst>
                                        </p:cTn>
                                        <p:tgtEl>
                                          <p:spTgt spid="15"/>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nodeType="afterEffect">
                                  <p:stCondLst>
                                    <p:cond delay="0"/>
                                  </p:stCondLst>
                                  <p:childTnLst>
                                    <p:set>
                                      <p:cBhvr>
                                        <p:cTn id="15" dur="1" fill="hold">
                                          <p:stCondLst>
                                            <p:cond delay="999"/>
                                          </p:stCondLst>
                                        </p:cTn>
                                        <p:tgtEl>
                                          <p:spTgt spid="10"/>
                                        </p:tgtEl>
                                        <p:attrNameLst>
                                          <p:attrName>style.visibility</p:attrName>
                                        </p:attrNameLst>
                                      </p:cBhvr>
                                      <p:to>
                                        <p:strVal val="visible"/>
                                      </p:to>
                                    </p:set>
                                  </p:childTnLst>
                                </p:cTn>
                              </p:par>
                            </p:childTnLst>
                          </p:cTn>
                        </p:par>
                        <p:par>
                          <p:cTn id="16" fill="hold">
                            <p:stCondLst>
                              <p:cond delay="4000"/>
                            </p:stCondLst>
                            <p:childTnLst>
                              <p:par>
                                <p:cTn id="17" presetID="9" presetClass="entr" presetSubtype="0" fill="hold" grpId="0" nodeType="afterEffect">
                                  <p:stCondLst>
                                    <p:cond delay="0"/>
                                  </p:stCondLst>
                                  <p:childTnLst>
                                    <p:set>
                                      <p:cBhvr>
                                        <p:cTn id="18" dur="1" fill="hold">
                                          <p:stCondLst>
                                            <p:cond delay="0"/>
                                          </p:stCondLst>
                                        </p:cTn>
                                        <p:tgtEl>
                                          <p:spTgt spid="49">
                                            <p:txEl>
                                              <p:pRg st="0" end="0"/>
                                            </p:txEl>
                                          </p:spTgt>
                                        </p:tgtEl>
                                        <p:attrNameLst>
                                          <p:attrName>style.visibility</p:attrName>
                                        </p:attrNameLst>
                                      </p:cBhvr>
                                      <p:to>
                                        <p:strVal val="visible"/>
                                      </p:to>
                                    </p:set>
                                    <p:animEffect transition="in" filter="dissolve">
                                      <p:cBhvr>
                                        <p:cTn id="19" dur="500"/>
                                        <p:tgtEl>
                                          <p:spTgt spid="49">
                                            <p:txEl>
                                              <p:pRg st="0" end="0"/>
                                            </p:txEl>
                                          </p:spTgt>
                                        </p:tgtEl>
                                      </p:cBhvr>
                                    </p:animEffect>
                                  </p:childTnLst>
                                </p:cTn>
                              </p:par>
                            </p:childTnLst>
                          </p:cTn>
                        </p:par>
                        <p:par>
                          <p:cTn id="20" fill="hold">
                            <p:stCondLst>
                              <p:cond delay="4500"/>
                            </p:stCondLst>
                            <p:childTnLst>
                              <p:par>
                                <p:cTn id="21" presetID="9" presetClass="entr" presetSubtype="0" fill="hold"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dissolve">
                                      <p:cBhvr>
                                        <p:cTn id="23" dur="1000"/>
                                        <p:tgtEl>
                                          <p:spTgt spid="48"/>
                                        </p:tgtEl>
                                      </p:cBhvr>
                                    </p:animEffect>
                                  </p:childTnLst>
                                </p:cTn>
                              </p:par>
                            </p:childTnLst>
                          </p:cTn>
                        </p:par>
                        <p:par>
                          <p:cTn id="24" fill="hold">
                            <p:stCondLst>
                              <p:cond delay="5500"/>
                            </p:stCondLst>
                            <p:childTnLst>
                              <p:par>
                                <p:cTn id="25" presetID="9" presetClass="entr" presetSubtype="0"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dissolve">
                                      <p:cBhvr>
                                        <p:cTn id="27" dur="500"/>
                                        <p:tgtEl>
                                          <p:spTgt spid="31"/>
                                        </p:tgtEl>
                                      </p:cBhvr>
                                    </p:animEffect>
                                  </p:childTnLst>
                                </p:cTn>
                              </p:par>
                            </p:childTnLst>
                          </p:cTn>
                        </p:par>
                        <p:par>
                          <p:cTn id="28" fill="hold">
                            <p:stCondLst>
                              <p:cond delay="6000"/>
                            </p:stCondLst>
                            <p:childTnLst>
                              <p:par>
                                <p:cTn id="29" presetID="9"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dissolve">
                                      <p:cBhvr>
                                        <p:cTn id="3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p:tmplLst>
          <p:tmpl lvl="1">
            <p:tnLst>
              <p:par>
                <p:cTn presetID="9" presetClass="entr" presetSubtype="0" fill="hold" nodeType="afterEffect">
                  <p:stCondLst>
                    <p:cond delay="0"/>
                  </p:stCondLst>
                  <p:childTnLst>
                    <p:set>
                      <p:cBhvr>
                        <p:cTn dur="1" fill="hold">
                          <p:stCondLst>
                            <p:cond delay="0"/>
                          </p:stCondLst>
                        </p:cTn>
                        <p:tgtEl>
                          <p:spTgt spid="49"/>
                        </p:tgtEl>
                        <p:attrNameLst>
                          <p:attrName>style.visibility</p:attrName>
                        </p:attrNameLst>
                      </p:cBhvr>
                      <p:to>
                        <p:strVal val="visible"/>
                      </p:to>
                    </p:set>
                    <p:animEffect transition="in" filter="dissolve">
                      <p:cBhvr>
                        <p:cTn dur="500"/>
                        <p:tgtEl>
                          <p:spTgt spid="49"/>
                        </p:tgtEl>
                      </p:cBhvr>
                    </p:animEffect>
                  </p:childTnLst>
                </p:cTn>
              </p:par>
            </p:tnLst>
          </p:tmpl>
        </p:tmplLst>
      </p:bldP>
      <p:bldP spid="31" grpId="0"/>
    </p:bldLst>
  </p:timing>
  <p:extLst>
    <p:ext uri="{DCECCB84-F9BA-43D5-87BE-67443E8EF086}">
      <p15:sldGuideLst xmlns:p15="http://schemas.microsoft.com/office/powerpoint/2012/main">
        <p15:guide id="3" orient="horz" pos="2160" userDrawn="1">
          <p15:clr>
            <a:srgbClr val="FBAE40"/>
          </p15:clr>
        </p15:guide>
        <p15:guide id="4"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re final slide">
    <p:spTree>
      <p:nvGrpSpPr>
        <p:cNvPr id="1" name=""/>
        <p:cNvGrpSpPr/>
        <p:nvPr/>
      </p:nvGrpSpPr>
      <p:grpSpPr>
        <a:xfrm>
          <a:off x="0" y="0"/>
          <a:ext cx="0" cy="0"/>
          <a:chOff x="0" y="0"/>
          <a:chExt cx="0" cy="0"/>
        </a:xfrm>
      </p:grpSpPr>
      <p:pic>
        <p:nvPicPr>
          <p:cNvPr id="10" name="Logo" descr="NCC Logo. A pattern of progressively thinner blue stripes on a white background, running diagonally from the bottom left corner to the top right corner.">
            <a:extLst>
              <a:ext uri="{FF2B5EF4-FFF2-40B4-BE49-F238E27FC236}">
                <a16:creationId xmlns="" xmlns:a16="http://schemas.microsoft.com/office/drawing/2014/main" id="{4D22B28F-DDF9-41AD-A157-823F7E3CF2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569600" y="0"/>
            <a:ext cx="1620000" cy="1620000"/>
          </a:xfrm>
          <a:prstGeom prst="rect">
            <a:avLst/>
          </a:prstGeom>
        </p:spPr>
      </p:pic>
      <p:sp>
        <p:nvSpPr>
          <p:cNvPr id="13" name="Blue banner">
            <a:extLst>
              <a:ext uri="{FF2B5EF4-FFF2-40B4-BE49-F238E27FC236}">
                <a16:creationId xmlns="" xmlns:a16="http://schemas.microsoft.com/office/drawing/2014/main" id="{9E909DDA-84E6-4280-8981-D6CDA7BBE1E4}"/>
              </a:ext>
            </a:extLst>
          </p:cNvPr>
          <p:cNvSpPr/>
          <p:nvPr/>
        </p:nvSpPr>
        <p:spPr>
          <a:xfrm>
            <a:off x="0" y="0"/>
            <a:ext cx="10440000" cy="1620000"/>
          </a:xfrm>
          <a:prstGeom prst="rect">
            <a:avLst/>
          </a:prstGeom>
          <a:gradFill flip="none" rotWithShape="1">
            <a:gsLst>
              <a:gs pos="0">
                <a:srgbClr val="5762A7"/>
              </a:gs>
              <a:gs pos="30000">
                <a:srgbClr val="314B82"/>
              </a:gs>
              <a:gs pos="98000">
                <a:srgbClr val="193C6A"/>
              </a:gs>
            </a:gsLst>
            <a:lin ang="2700000" scaled="1"/>
            <a:tileRect/>
          </a:gra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AU" sz="24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14" name="Slide Title">
            <a:extLst>
              <a:ext uri="{FF2B5EF4-FFF2-40B4-BE49-F238E27FC236}">
                <a16:creationId xmlns="" xmlns:a16="http://schemas.microsoft.com/office/drawing/2014/main" id="{189A56DD-5284-4D9A-8F11-0953FDF4FE8B}"/>
              </a:ext>
            </a:extLst>
          </p:cNvPr>
          <p:cNvSpPr>
            <a:spLocks noGrp="1"/>
          </p:cNvSpPr>
          <p:nvPr>
            <p:ph type="body" sz="quarter" idx="11" hasCustomPrompt="1"/>
          </p:nvPr>
        </p:nvSpPr>
        <p:spPr>
          <a:xfrm>
            <a:off x="334962" y="314325"/>
            <a:ext cx="9363219" cy="981075"/>
          </a:xfrm>
        </p:spPr>
        <p:txBody>
          <a:bodyPr anchor="b"/>
          <a:lstStyle>
            <a:lvl1pPr marL="0" indent="0">
              <a:buNone/>
              <a:defRPr sz="3200" b="1">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en-US" dirty="0"/>
              <a:t>Questions?</a:t>
            </a:r>
          </a:p>
        </p:txBody>
      </p:sp>
      <p:pic>
        <p:nvPicPr>
          <p:cNvPr id="18" name="Volume One Logo" descr="Volume One icon">
            <a:extLst>
              <a:ext uri="{FF2B5EF4-FFF2-40B4-BE49-F238E27FC236}">
                <a16:creationId xmlns="" xmlns:a16="http://schemas.microsoft.com/office/drawing/2014/main" id="{A6D12DB9-2BB6-4FF2-80AC-FD381E7BC563}"/>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a:stretch/>
        </p:blipFill>
        <p:spPr>
          <a:xfrm>
            <a:off x="1528980" y="2830249"/>
            <a:ext cx="2593451" cy="2673646"/>
          </a:xfrm>
          <a:prstGeom prst="rect">
            <a:avLst/>
          </a:prstGeom>
        </p:spPr>
      </p:pic>
      <p:pic>
        <p:nvPicPr>
          <p:cNvPr id="19" name="Volume Two Logo" descr="Volume Two icon">
            <a:extLst>
              <a:ext uri="{FF2B5EF4-FFF2-40B4-BE49-F238E27FC236}">
                <a16:creationId xmlns="" xmlns:a16="http://schemas.microsoft.com/office/drawing/2014/main" id="{5238DE9E-C737-47D4-A629-72D51E8F1501}"/>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5003318" y="2887399"/>
            <a:ext cx="2593452" cy="2673646"/>
          </a:xfrm>
          <a:prstGeom prst="rect">
            <a:avLst/>
          </a:prstGeom>
        </p:spPr>
      </p:pic>
      <p:pic>
        <p:nvPicPr>
          <p:cNvPr id="20" name="Volume Three Logo" descr="Volume Three icon">
            <a:extLst>
              <a:ext uri="{FF2B5EF4-FFF2-40B4-BE49-F238E27FC236}">
                <a16:creationId xmlns="" xmlns:a16="http://schemas.microsoft.com/office/drawing/2014/main" id="{BF0A22B6-E694-4603-83C4-5DAC9ACFA098}"/>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8306405" y="2783985"/>
            <a:ext cx="2585410" cy="2673646"/>
          </a:xfrm>
          <a:prstGeom prst="rect">
            <a:avLst/>
          </a:prstGeom>
        </p:spPr>
      </p:pic>
    </p:spTree>
    <p:custDataLst>
      <p:tags r:id="rId1"/>
    </p:custDataLst>
    <p:extLst>
      <p:ext uri="{BB962C8B-B14F-4D97-AF65-F5344CB8AC3E}">
        <p14:creationId xmlns:p14="http://schemas.microsoft.com/office/powerpoint/2010/main" val="229818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ol One Title slide">
    <p:spTree>
      <p:nvGrpSpPr>
        <p:cNvPr id="1" name=""/>
        <p:cNvGrpSpPr/>
        <p:nvPr/>
      </p:nvGrpSpPr>
      <p:grpSpPr>
        <a:xfrm>
          <a:off x="0" y="0"/>
          <a:ext cx="0" cy="0"/>
          <a:chOff x="0" y="0"/>
          <a:chExt cx="0" cy="0"/>
        </a:xfrm>
      </p:grpSpPr>
      <p:grpSp>
        <p:nvGrpSpPr>
          <p:cNvPr id="10" name="Top row">
            <a:extLst>
              <a:ext uri="{FF2B5EF4-FFF2-40B4-BE49-F238E27FC236}">
                <a16:creationId xmlns="" xmlns:a16="http://schemas.microsoft.com/office/drawing/2014/main" id="{F05B772B-27A1-4949-BA61-86B23483233E}"/>
              </a:ext>
            </a:extLst>
          </p:cNvPr>
          <p:cNvGrpSpPr/>
          <p:nvPr/>
        </p:nvGrpSpPr>
        <p:grpSpPr>
          <a:xfrm>
            <a:off x="651589" y="713639"/>
            <a:ext cx="5192854" cy="1203754"/>
            <a:chOff x="651589" y="713639"/>
            <a:chExt cx="5192854" cy="1203754"/>
          </a:xfrm>
        </p:grpSpPr>
        <p:pic>
          <p:nvPicPr>
            <p:cNvPr id="11" name="Picture 10" descr="Background pattern&#10;&#10;Description automatically generated">
              <a:extLst>
                <a:ext uri="{FF2B5EF4-FFF2-40B4-BE49-F238E27FC236}">
                  <a16:creationId xmlns="" xmlns:a16="http://schemas.microsoft.com/office/drawing/2014/main" id="{4BD164CA-A0A2-4B90-B984-24D5BABFA516}"/>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651589" y="756689"/>
              <a:ext cx="1188000" cy="1138083"/>
            </a:xfrm>
            <a:prstGeom prst="rect">
              <a:avLst/>
            </a:prstGeom>
          </p:spPr>
        </p:pic>
        <p:sp>
          <p:nvSpPr>
            <p:cNvPr id="12" name="Rectangle 11">
              <a:extLst>
                <a:ext uri="{FF2B5EF4-FFF2-40B4-BE49-F238E27FC236}">
                  <a16:creationId xmlns="" xmlns:a16="http://schemas.microsoft.com/office/drawing/2014/main" id="{62F34FCE-EA0E-496A-B22F-118E44D04566}"/>
                </a:ext>
              </a:extLst>
            </p:cNvPr>
            <p:cNvSpPr/>
            <p:nvPr/>
          </p:nvSpPr>
          <p:spPr>
            <a:xfrm>
              <a:off x="1973031" y="729393"/>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ectangle 12">
              <a:extLst>
                <a:ext uri="{FF2B5EF4-FFF2-40B4-BE49-F238E27FC236}">
                  <a16:creationId xmlns="" xmlns:a16="http://schemas.microsoft.com/office/drawing/2014/main" id="{E865A3FC-F3AD-4F89-ACA7-03E2BBF1BE4F}"/>
                </a:ext>
              </a:extLst>
            </p:cNvPr>
            <p:cNvSpPr/>
            <p:nvPr/>
          </p:nvSpPr>
          <p:spPr>
            <a:xfrm>
              <a:off x="3314739" y="729393"/>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a:extLst>
                <a:ext uri="{FF2B5EF4-FFF2-40B4-BE49-F238E27FC236}">
                  <a16:creationId xmlns="" xmlns:a16="http://schemas.microsoft.com/office/drawing/2014/main" id="{34154C8E-270A-42C5-9B4B-A81CB1F96DAB}"/>
                </a:ext>
              </a:extLst>
            </p:cNvPr>
            <p:cNvSpPr/>
            <p:nvPr/>
          </p:nvSpPr>
          <p:spPr>
            <a:xfrm>
              <a:off x="4656443" y="713639"/>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5" name="Second top row">
            <a:extLst>
              <a:ext uri="{FF2B5EF4-FFF2-40B4-BE49-F238E27FC236}">
                <a16:creationId xmlns="" xmlns:a16="http://schemas.microsoft.com/office/drawing/2014/main" id="{6929AD19-A5C7-42CC-B5EF-A53B7A8E9A10}"/>
              </a:ext>
            </a:extLst>
          </p:cNvPr>
          <p:cNvGrpSpPr/>
          <p:nvPr/>
        </p:nvGrpSpPr>
        <p:grpSpPr>
          <a:xfrm>
            <a:off x="651589" y="2040029"/>
            <a:ext cx="5192854" cy="1188000"/>
            <a:chOff x="651589" y="2040029"/>
            <a:chExt cx="5192854" cy="1188000"/>
          </a:xfrm>
        </p:grpSpPr>
        <p:sp>
          <p:nvSpPr>
            <p:cNvPr id="16" name="Rectangle 15">
              <a:extLst>
                <a:ext uri="{FF2B5EF4-FFF2-40B4-BE49-F238E27FC236}">
                  <a16:creationId xmlns="" xmlns:a16="http://schemas.microsoft.com/office/drawing/2014/main" id="{1F6F591B-5D99-47E2-8BF9-0308DD4360E7}"/>
                </a:ext>
              </a:extLst>
            </p:cNvPr>
            <p:cNvSpPr/>
            <p:nvPr/>
          </p:nvSpPr>
          <p:spPr>
            <a:xfrm>
              <a:off x="651589" y="2040029"/>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ectangle 16">
              <a:extLst>
                <a:ext uri="{FF2B5EF4-FFF2-40B4-BE49-F238E27FC236}">
                  <a16:creationId xmlns="" xmlns:a16="http://schemas.microsoft.com/office/drawing/2014/main" id="{EBC4ADF4-54BC-42D0-9550-C8E1B1E717DE}"/>
                </a:ext>
              </a:extLst>
            </p:cNvPr>
            <p:cNvSpPr/>
            <p:nvPr/>
          </p:nvSpPr>
          <p:spPr>
            <a:xfrm>
              <a:off x="1986541" y="2040029"/>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8" name="Picture 17" descr="Background pattern&#10;&#10;Description automatically generated">
              <a:extLst>
                <a:ext uri="{FF2B5EF4-FFF2-40B4-BE49-F238E27FC236}">
                  <a16:creationId xmlns="" xmlns:a16="http://schemas.microsoft.com/office/drawing/2014/main" id="{2B339079-4009-400B-87E5-7869B282573A}"/>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3321491" y="2067325"/>
              <a:ext cx="1188000" cy="1138083"/>
            </a:xfrm>
            <a:prstGeom prst="rect">
              <a:avLst/>
            </a:prstGeom>
          </p:spPr>
        </p:pic>
        <p:sp>
          <p:nvSpPr>
            <p:cNvPr id="19" name="Rectangle 18">
              <a:extLst>
                <a:ext uri="{FF2B5EF4-FFF2-40B4-BE49-F238E27FC236}">
                  <a16:creationId xmlns="" xmlns:a16="http://schemas.microsoft.com/office/drawing/2014/main" id="{F5C4B525-52AF-4A83-B24B-42A08EA3DA5A}"/>
                </a:ext>
              </a:extLst>
            </p:cNvPr>
            <p:cNvSpPr/>
            <p:nvPr/>
          </p:nvSpPr>
          <p:spPr>
            <a:xfrm>
              <a:off x="4656443" y="2040029"/>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0" name="Second bottom row">
            <a:extLst>
              <a:ext uri="{FF2B5EF4-FFF2-40B4-BE49-F238E27FC236}">
                <a16:creationId xmlns="" xmlns:a16="http://schemas.microsoft.com/office/drawing/2014/main" id="{5AAC2D71-1B82-4460-8E54-8F6A2F48C367}"/>
              </a:ext>
            </a:extLst>
          </p:cNvPr>
          <p:cNvGrpSpPr/>
          <p:nvPr/>
        </p:nvGrpSpPr>
        <p:grpSpPr>
          <a:xfrm>
            <a:off x="651589" y="3400581"/>
            <a:ext cx="5192854" cy="1188001"/>
            <a:chOff x="651589" y="3400581"/>
            <a:chExt cx="5192854" cy="1188001"/>
          </a:xfrm>
        </p:grpSpPr>
        <p:sp>
          <p:nvSpPr>
            <p:cNvPr id="21" name="Rectangle 20">
              <a:extLst>
                <a:ext uri="{FF2B5EF4-FFF2-40B4-BE49-F238E27FC236}">
                  <a16:creationId xmlns="" xmlns:a16="http://schemas.microsoft.com/office/drawing/2014/main" id="{283B222C-12E9-455B-92E7-B107BD8A3CFC}"/>
                </a:ext>
              </a:extLst>
            </p:cNvPr>
            <p:cNvSpPr/>
            <p:nvPr/>
          </p:nvSpPr>
          <p:spPr>
            <a:xfrm>
              <a:off x="651589" y="3400582"/>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2" name="Picture 21" descr="Background pattern&#10;&#10;Description automatically generated">
              <a:extLst>
                <a:ext uri="{FF2B5EF4-FFF2-40B4-BE49-F238E27FC236}">
                  <a16:creationId xmlns="" xmlns:a16="http://schemas.microsoft.com/office/drawing/2014/main" id="{AE541C17-5EC9-4ED5-A2DE-443C21FD962B}"/>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1986540" y="3427878"/>
              <a:ext cx="1188000" cy="1138083"/>
            </a:xfrm>
            <a:prstGeom prst="rect">
              <a:avLst/>
            </a:prstGeom>
          </p:spPr>
        </p:pic>
        <p:sp>
          <p:nvSpPr>
            <p:cNvPr id="23" name="Rectangle 22">
              <a:extLst>
                <a:ext uri="{FF2B5EF4-FFF2-40B4-BE49-F238E27FC236}">
                  <a16:creationId xmlns="" xmlns:a16="http://schemas.microsoft.com/office/drawing/2014/main" id="{23574D7B-E8CA-448B-9297-FE4F95AE1DA2}"/>
                </a:ext>
              </a:extLst>
            </p:cNvPr>
            <p:cNvSpPr/>
            <p:nvPr/>
          </p:nvSpPr>
          <p:spPr>
            <a:xfrm>
              <a:off x="3321491" y="3400581"/>
              <a:ext cx="1188000" cy="1188000"/>
            </a:xfrm>
            <a:prstGeom prst="rect">
              <a:avLst/>
            </a:prstGeom>
            <a:solidFill>
              <a:srgbClr val="193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a:extLst>
                <a:ext uri="{FF2B5EF4-FFF2-40B4-BE49-F238E27FC236}">
                  <a16:creationId xmlns="" xmlns:a16="http://schemas.microsoft.com/office/drawing/2014/main" id="{418C5479-7042-454C-AF79-47E4B970DE45}"/>
                </a:ext>
              </a:extLst>
            </p:cNvPr>
            <p:cNvSpPr/>
            <p:nvPr/>
          </p:nvSpPr>
          <p:spPr>
            <a:xfrm>
              <a:off x="4656443" y="3400581"/>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                              </a:t>
              </a:r>
            </a:p>
          </p:txBody>
        </p:sp>
      </p:grpSp>
      <p:grpSp>
        <p:nvGrpSpPr>
          <p:cNvPr id="25" name="Bottom Row">
            <a:extLst>
              <a:ext uri="{FF2B5EF4-FFF2-40B4-BE49-F238E27FC236}">
                <a16:creationId xmlns="" xmlns:a16="http://schemas.microsoft.com/office/drawing/2014/main" id="{4A25CC01-3E7B-478B-B1F9-1E61ABBCEF25}"/>
              </a:ext>
            </a:extLst>
          </p:cNvPr>
          <p:cNvGrpSpPr/>
          <p:nvPr/>
        </p:nvGrpSpPr>
        <p:grpSpPr>
          <a:xfrm>
            <a:off x="651589" y="4761135"/>
            <a:ext cx="5192854" cy="1188000"/>
            <a:chOff x="651589" y="4761135"/>
            <a:chExt cx="5192854" cy="1188000"/>
          </a:xfrm>
        </p:grpSpPr>
        <p:sp>
          <p:nvSpPr>
            <p:cNvPr id="26" name="Rectangle 25">
              <a:extLst>
                <a:ext uri="{FF2B5EF4-FFF2-40B4-BE49-F238E27FC236}">
                  <a16:creationId xmlns="" xmlns:a16="http://schemas.microsoft.com/office/drawing/2014/main" id="{0FD28BD7-B6E4-4F13-AA2E-A8CA8FB7F4DB}"/>
                </a:ext>
              </a:extLst>
            </p:cNvPr>
            <p:cNvSpPr/>
            <p:nvPr/>
          </p:nvSpPr>
          <p:spPr>
            <a:xfrm>
              <a:off x="651589" y="4761135"/>
              <a:ext cx="1188000" cy="1188000"/>
            </a:xfrm>
            <a:prstGeom prst="rect">
              <a:avLst/>
            </a:prstGeom>
            <a:solidFill>
              <a:srgbClr val="193C6A"/>
            </a:solidFill>
            <a:ln>
              <a:solidFill>
                <a:srgbClr val="193C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Rectangle 26">
              <a:extLst>
                <a:ext uri="{FF2B5EF4-FFF2-40B4-BE49-F238E27FC236}">
                  <a16:creationId xmlns="" xmlns:a16="http://schemas.microsoft.com/office/drawing/2014/main" id="{762F4129-609B-475B-8F32-D7300FA29771}"/>
                </a:ext>
              </a:extLst>
            </p:cNvPr>
            <p:cNvSpPr/>
            <p:nvPr/>
          </p:nvSpPr>
          <p:spPr>
            <a:xfrm>
              <a:off x="1986540" y="4761135"/>
              <a:ext cx="1188000" cy="1188000"/>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Rectangle 27">
              <a:extLst>
                <a:ext uri="{FF2B5EF4-FFF2-40B4-BE49-F238E27FC236}">
                  <a16:creationId xmlns="" xmlns:a16="http://schemas.microsoft.com/office/drawing/2014/main" id="{172DB60E-E9E7-4A63-8E21-D7D6448A61BE}"/>
                </a:ext>
              </a:extLst>
            </p:cNvPr>
            <p:cNvSpPr/>
            <p:nvPr/>
          </p:nvSpPr>
          <p:spPr>
            <a:xfrm>
              <a:off x="3321491" y="4761135"/>
              <a:ext cx="1188000" cy="1188000"/>
            </a:xfrm>
            <a:prstGeom prst="rect">
              <a:avLst/>
            </a:prstGeom>
            <a:solidFill>
              <a:srgbClr val="5762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9" name="Picture 28" descr="Background pattern&#10;&#10;Description automatically generated">
              <a:extLst>
                <a:ext uri="{FF2B5EF4-FFF2-40B4-BE49-F238E27FC236}">
                  <a16:creationId xmlns="" xmlns:a16="http://schemas.microsoft.com/office/drawing/2014/main" id="{02FC2A78-319A-4FAE-88CA-7A84785D0617}"/>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4656443" y="4788431"/>
              <a:ext cx="1188000" cy="1138083"/>
            </a:xfrm>
            <a:prstGeom prst="rect">
              <a:avLst/>
            </a:prstGeom>
          </p:spPr>
        </p:pic>
      </p:grpSp>
      <p:sp>
        <p:nvSpPr>
          <p:cNvPr id="40" name="MOdule Title Placeholder">
            <a:extLst>
              <a:ext uri="{FF2B5EF4-FFF2-40B4-BE49-F238E27FC236}">
                <a16:creationId xmlns="" xmlns:a16="http://schemas.microsoft.com/office/drawing/2014/main" id="{082AA8BB-477A-499A-B7D8-A44C06777F17}"/>
              </a:ext>
            </a:extLst>
          </p:cNvPr>
          <p:cNvSpPr>
            <a:spLocks noGrp="1"/>
          </p:cNvSpPr>
          <p:nvPr>
            <p:ph type="body" sz="quarter" idx="10" hasCustomPrompt="1"/>
          </p:nvPr>
        </p:nvSpPr>
        <p:spPr>
          <a:xfrm>
            <a:off x="6674070" y="555175"/>
            <a:ext cx="4683125" cy="3163970"/>
          </a:xfrm>
        </p:spPr>
        <p:txBody>
          <a:bodyPr anchor="b"/>
          <a:lstStyle>
            <a:lvl1pPr algn="ctr">
              <a:buNone/>
              <a:defRPr sz="3600" b="1"/>
            </a:lvl1pPr>
          </a:lstStyle>
          <a:p>
            <a:pPr lvl="0"/>
            <a:r>
              <a:rPr lang="en-US" dirty="0"/>
              <a:t>Module title here in sentence case</a:t>
            </a:r>
            <a:endParaRPr lang="en-AU" dirty="0"/>
          </a:p>
        </p:txBody>
      </p:sp>
      <p:cxnSp>
        <p:nvCxnSpPr>
          <p:cNvPr id="39" name="Blue dividing line">
            <a:extLst>
              <a:ext uri="{FF2B5EF4-FFF2-40B4-BE49-F238E27FC236}">
                <a16:creationId xmlns="" xmlns:a16="http://schemas.microsoft.com/office/drawing/2014/main" id="{53D23F43-82DD-49AE-B88A-C911A203C3CD}"/>
              </a:ext>
            </a:extLst>
          </p:cNvPr>
          <p:cNvCxnSpPr>
            <a:cxnSpLocks/>
          </p:cNvCxnSpPr>
          <p:nvPr/>
        </p:nvCxnSpPr>
        <p:spPr>
          <a:xfrm>
            <a:off x="6652298" y="3916450"/>
            <a:ext cx="4738681" cy="0"/>
          </a:xfrm>
          <a:prstGeom prst="line">
            <a:avLst/>
          </a:prstGeom>
          <a:ln w="57150">
            <a:solidFill>
              <a:srgbClr val="193C6A"/>
            </a:solidFill>
          </a:ln>
        </p:spPr>
        <p:style>
          <a:lnRef idx="1">
            <a:schemeClr val="accent1"/>
          </a:lnRef>
          <a:fillRef idx="0">
            <a:schemeClr val="accent1"/>
          </a:fillRef>
          <a:effectRef idx="0">
            <a:schemeClr val="accent1"/>
          </a:effectRef>
          <a:fontRef idx="minor">
            <a:schemeClr val="tx1"/>
          </a:fontRef>
        </p:style>
      </p:cxnSp>
      <p:sp>
        <p:nvSpPr>
          <p:cNvPr id="41" name="NCC Tutor title">
            <a:extLst>
              <a:ext uri="{FF2B5EF4-FFF2-40B4-BE49-F238E27FC236}">
                <a16:creationId xmlns="" xmlns:a16="http://schemas.microsoft.com/office/drawing/2014/main" id="{91ADC937-95B5-426A-BDA6-A3A25FC8DEAE}"/>
              </a:ext>
            </a:extLst>
          </p:cNvPr>
          <p:cNvSpPr txBox="1"/>
          <p:nvPr/>
        </p:nvSpPr>
        <p:spPr>
          <a:xfrm>
            <a:off x="8310603" y="4049105"/>
            <a:ext cx="1520890" cy="400110"/>
          </a:xfrm>
          <a:prstGeom prst="rect">
            <a:avLst/>
          </a:prstGeom>
          <a:noFill/>
        </p:spPr>
        <p:txBody>
          <a:bodyPr wrap="square" rtlCol="0">
            <a:spAutoFit/>
          </a:bodyPr>
          <a:lstStyle/>
          <a:p>
            <a:r>
              <a:rPr lang="en-AU" sz="2000" b="1" dirty="0"/>
              <a:t>NCC Tutor</a:t>
            </a:r>
          </a:p>
        </p:txBody>
      </p:sp>
      <p:pic>
        <p:nvPicPr>
          <p:cNvPr id="31" name="Volume One icon" descr="Icon&#10;&#10;Description automatically generated">
            <a:extLst>
              <a:ext uri="{FF2B5EF4-FFF2-40B4-BE49-F238E27FC236}">
                <a16:creationId xmlns="" xmlns:a16="http://schemas.microsoft.com/office/drawing/2014/main" id="{1144ECF1-30E3-4F94-ADFB-809A1FD39E62}"/>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8435037" y="4880279"/>
            <a:ext cx="1161189" cy="1112400"/>
          </a:xfrm>
          <a:prstGeom prst="rect">
            <a:avLst/>
          </a:prstGeom>
        </p:spPr>
      </p:pic>
    </p:spTree>
    <p:custDataLst>
      <p:tags r:id="rId1"/>
    </p:custDataLst>
    <p:extLst>
      <p:ext uri="{BB962C8B-B14F-4D97-AF65-F5344CB8AC3E}">
        <p14:creationId xmlns:p14="http://schemas.microsoft.com/office/powerpoint/2010/main" val="5124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749"/>
                                          </p:stCondLst>
                                        </p:cTn>
                                        <p:tgtEl>
                                          <p:spTgt spid="25"/>
                                        </p:tgtEl>
                                        <p:attrNameLst>
                                          <p:attrName>style.visibility</p:attrName>
                                        </p:attrNameLst>
                                      </p:cBhvr>
                                      <p:to>
                                        <p:strVal val="visible"/>
                                      </p:to>
                                    </p:set>
                                  </p:childTnLst>
                                </p:cTn>
                              </p:par>
                            </p:childTnLst>
                          </p:cTn>
                        </p:par>
                        <p:par>
                          <p:cTn id="7" fill="hold">
                            <p:stCondLst>
                              <p:cond delay="750"/>
                            </p:stCondLst>
                            <p:childTnLst>
                              <p:par>
                                <p:cTn id="8" presetID="1" presetClass="entr" presetSubtype="0" fill="hold" nodeType="afterEffect">
                                  <p:stCondLst>
                                    <p:cond delay="0"/>
                                  </p:stCondLst>
                                  <p:childTnLst>
                                    <p:set>
                                      <p:cBhvr>
                                        <p:cTn id="9" dur="1" fill="hold">
                                          <p:stCondLst>
                                            <p:cond delay="749"/>
                                          </p:stCondLst>
                                        </p:cTn>
                                        <p:tgtEl>
                                          <p:spTgt spid="20"/>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nodeType="afterEffect">
                                  <p:stCondLst>
                                    <p:cond delay="0"/>
                                  </p:stCondLst>
                                  <p:childTnLst>
                                    <p:set>
                                      <p:cBhvr>
                                        <p:cTn id="12" dur="1" fill="hold">
                                          <p:stCondLst>
                                            <p:cond delay="749"/>
                                          </p:stCondLst>
                                        </p:cTn>
                                        <p:tgtEl>
                                          <p:spTgt spid="15"/>
                                        </p:tgtEl>
                                        <p:attrNameLst>
                                          <p:attrName>style.visibility</p:attrName>
                                        </p:attrNameLst>
                                      </p:cBhvr>
                                      <p:to>
                                        <p:strVal val="visible"/>
                                      </p:to>
                                    </p:set>
                                  </p:childTnLst>
                                </p:cTn>
                              </p:par>
                            </p:childTnLst>
                          </p:cTn>
                        </p:par>
                        <p:par>
                          <p:cTn id="13" fill="hold">
                            <p:stCondLst>
                              <p:cond delay="2250"/>
                            </p:stCondLst>
                            <p:childTnLst>
                              <p:par>
                                <p:cTn id="14" presetID="1" presetClass="entr" presetSubtype="0" fill="hold" nodeType="afterEffect">
                                  <p:stCondLst>
                                    <p:cond delay="0"/>
                                  </p:stCondLst>
                                  <p:childTnLst>
                                    <p:set>
                                      <p:cBhvr>
                                        <p:cTn id="15" dur="1" fill="hold">
                                          <p:stCondLst>
                                            <p:cond delay="749"/>
                                          </p:stCondLst>
                                        </p:cTn>
                                        <p:tgtEl>
                                          <p:spTgt spid="10"/>
                                        </p:tgtEl>
                                        <p:attrNameLst>
                                          <p:attrName>style.visibility</p:attrName>
                                        </p:attrNameLst>
                                      </p:cBhvr>
                                      <p:to>
                                        <p:strVal val="visible"/>
                                      </p:to>
                                    </p:se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0">
                                            <p:txEl>
                                              <p:pRg st="0" end="0"/>
                                            </p:txEl>
                                          </p:spTgt>
                                        </p:tgtEl>
                                        <p:attrNameLst>
                                          <p:attrName>style.visibility</p:attrName>
                                        </p:attrNameLst>
                                      </p:cBhvr>
                                      <p:to>
                                        <p:strVal val="visible"/>
                                      </p:to>
                                    </p:set>
                                    <p:animEffect transition="in" filter="dissolve">
                                      <p:cBhvr>
                                        <p:cTn id="19" dur="500"/>
                                        <p:tgtEl>
                                          <p:spTgt spid="40">
                                            <p:txEl>
                                              <p:pRg st="0" end="0"/>
                                            </p:txEl>
                                          </p:spTgt>
                                        </p:tgtEl>
                                      </p:cBhvr>
                                    </p:animEffect>
                                  </p:childTnLst>
                                </p:cTn>
                              </p:par>
                            </p:childTnLst>
                          </p:cTn>
                        </p:par>
                        <p:par>
                          <p:cTn id="20" fill="hold">
                            <p:stCondLst>
                              <p:cond delay="3500"/>
                            </p:stCondLst>
                            <p:childTnLst>
                              <p:par>
                                <p:cTn id="21" presetID="9"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dissolve">
                                      <p:cBhvr>
                                        <p:cTn id="23" dur="1000"/>
                                        <p:tgtEl>
                                          <p:spTgt spid="39"/>
                                        </p:tgtEl>
                                      </p:cBhvr>
                                    </p:animEffect>
                                  </p:childTnLst>
                                </p:cTn>
                              </p:par>
                            </p:childTnLst>
                          </p:cTn>
                        </p:par>
                        <p:par>
                          <p:cTn id="24" fill="hold">
                            <p:stCondLst>
                              <p:cond delay="4500"/>
                            </p:stCondLst>
                            <p:childTnLst>
                              <p:par>
                                <p:cTn id="25" presetID="9" presetClass="entr" presetSubtype="0"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dissolve">
                                      <p:cBhvr>
                                        <p:cTn id="3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build="p">
        <p:tmplLst>
          <p:tmpl lvl="1">
            <p:tnLst>
              <p:par>
                <p:cTn presetID="9"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dissolve">
                      <p:cBhvr>
                        <p:cTn dur="500"/>
                        <p:tgtEl>
                          <p:spTgt spid="40"/>
                        </p:tgtEl>
                      </p:cBhvr>
                    </p:animEffect>
                  </p:childTnLst>
                </p:cTn>
              </p:par>
            </p:tnLst>
          </p:tmpl>
        </p:tmplLst>
      </p:bldP>
      <p:bldP spid="41" grpId="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D59299F-2727-4AF0-A2F0-552BC3B0F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a:extLst>
              <a:ext uri="{FF2B5EF4-FFF2-40B4-BE49-F238E27FC236}">
                <a16:creationId xmlns="" xmlns:a16="http://schemas.microsoft.com/office/drawing/2014/main" id="{93A812F5-CC5C-41A4-B788-4F7C1F4BBB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Date Placeholder 3">
            <a:extLst>
              <a:ext uri="{FF2B5EF4-FFF2-40B4-BE49-F238E27FC236}">
                <a16:creationId xmlns="" xmlns:a16="http://schemas.microsoft.com/office/drawing/2014/main" id="{46CF5E15-B289-48CA-B6CA-9630D4B0A3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8415F-CD03-4A40-A433-A35058FDA385}" type="datetimeFigureOut">
              <a:rPr lang="en-AU" smtClean="0"/>
              <a:t>27/09/2022</a:t>
            </a:fld>
            <a:endParaRPr lang="en-AU" dirty="0"/>
          </a:p>
        </p:txBody>
      </p:sp>
      <p:sp>
        <p:nvSpPr>
          <p:cNvPr id="5" name="Footer Placeholder 4">
            <a:extLst>
              <a:ext uri="{FF2B5EF4-FFF2-40B4-BE49-F238E27FC236}">
                <a16:creationId xmlns="" xmlns:a16="http://schemas.microsoft.com/office/drawing/2014/main" id="{5893290B-0790-4AF1-913A-F215DBC69F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 xmlns:a16="http://schemas.microsoft.com/office/drawing/2014/main" id="{47D5FB9E-98EF-4A4B-B9BF-2A81D22085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C6F568-3E22-4745-907E-25762B72BD51}" type="slidenum">
              <a:rPr lang="en-AU" smtClean="0"/>
              <a:t>‹#›</a:t>
            </a:fld>
            <a:endParaRPr lang="en-AU" dirty="0"/>
          </a:p>
        </p:txBody>
      </p:sp>
    </p:spTree>
    <p:custDataLst>
      <p:tags r:id="rId27"/>
    </p:custDataLst>
    <p:extLst>
      <p:ext uri="{BB962C8B-B14F-4D97-AF65-F5344CB8AC3E}">
        <p14:creationId xmlns:p14="http://schemas.microsoft.com/office/powerpoint/2010/main" val="3486326889"/>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 id="2147483855" r:id="rId17"/>
    <p:sldLayoutId id="2147483856" r:id="rId18"/>
    <p:sldLayoutId id="2147483857" r:id="rId19"/>
    <p:sldLayoutId id="2147483858" r:id="rId20"/>
    <p:sldLayoutId id="2147483859" r:id="rId21"/>
    <p:sldLayoutId id="2147483860" r:id="rId22"/>
    <p:sldLayoutId id="2147483861" r:id="rId23"/>
    <p:sldLayoutId id="2147483862" r:id="rId24"/>
    <p:sldLayoutId id="2147483863"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200"/>
        </a:spcBef>
        <a:spcAft>
          <a:spcPts val="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1.xml"/><Relationship Id="rId1" Type="http://schemas.openxmlformats.org/officeDocument/2006/relationships/tags" Target="../tags/tag22.xml"/><Relationship Id="rId4" Type="http://schemas.openxmlformats.org/officeDocument/2006/relationships/image" Target="../media/image17.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31.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32.xml"/><Relationship Id="rId5" Type="http://schemas.openxmlformats.org/officeDocument/2006/relationships/image" Target="../media/image14.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24.JPG"/><Relationship Id="rId5" Type="http://schemas.openxmlformats.org/officeDocument/2006/relationships/image" Target="../media/image14.png"/><Relationship Id="rId4" Type="http://schemas.openxmlformats.org/officeDocument/2006/relationships/image" Target="../media/image2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3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35.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36.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ags" Target="../tags/tag37.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tags" Target="../tags/tag38.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39.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tags" Target="../tags/tag40.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ags" Target="../tags/tag2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tags" Target="../tags/tag41.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tags" Target="../tags/tag42.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4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image" Target="../media/image19.jpeg"/><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25.xml"/><Relationship Id="rId4" Type="http://schemas.openxmlformats.org/officeDocument/2006/relationships/image" Target="../media/image18.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26.xml"/><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7.xml"/><Relationship Id="rId5" Type="http://schemas.openxmlformats.org/officeDocument/2006/relationships/image" Target="../media/image20.JP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28.xml"/><Relationship Id="rId5" Type="http://schemas.openxmlformats.org/officeDocument/2006/relationships/image" Target="../media/image21.JP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29.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30.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ue background">
            <a:extLst>
              <a:ext uri="{FF2B5EF4-FFF2-40B4-BE49-F238E27FC236}">
                <a16:creationId xmlns="" xmlns:a16="http://schemas.microsoft.com/office/drawing/2014/main" id="{65128F86-7FCB-44AA-B161-CD2E61B0FC0F}"/>
              </a:ext>
            </a:extLst>
          </p:cNvPr>
          <p:cNvSpPr/>
          <p:nvPr/>
        </p:nvSpPr>
        <p:spPr>
          <a:xfrm>
            <a:off x="45446" y="46046"/>
            <a:ext cx="12090400" cy="6768000"/>
          </a:xfrm>
          <a:prstGeom prst="rect">
            <a:avLst/>
          </a:prstGeom>
          <a:solidFill>
            <a:srgbClr val="002E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Your logo here square" descr="Placeholder for logo">
            <a:extLst>
              <a:ext uri="{FF2B5EF4-FFF2-40B4-BE49-F238E27FC236}">
                <a16:creationId xmlns="" xmlns:a16="http://schemas.microsoft.com/office/drawing/2014/main" id="{28CCEC61-A0D1-420F-98E1-3550603F8C6C}"/>
              </a:ext>
            </a:extLst>
          </p:cNvPr>
          <p:cNvSpPr/>
          <p:nvPr/>
        </p:nvSpPr>
        <p:spPr>
          <a:xfrm>
            <a:off x="3793479" y="771860"/>
            <a:ext cx="4612056" cy="28482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ln>
                  <a:solidFill>
                    <a:schemeClr val="bg1"/>
                  </a:solidFill>
                </a:ln>
                <a:noFill/>
              </a:rPr>
              <a:t>Your logo here</a:t>
            </a:r>
          </a:p>
        </p:txBody>
      </p:sp>
      <p:sp>
        <p:nvSpPr>
          <p:cNvPr id="3" name="Module title">
            <a:extLst>
              <a:ext uri="{FF2B5EF4-FFF2-40B4-BE49-F238E27FC236}">
                <a16:creationId xmlns="" xmlns:a16="http://schemas.microsoft.com/office/drawing/2014/main" id="{459A67CC-BAC3-4F97-A049-5BF4C6DB28C5}"/>
              </a:ext>
            </a:extLst>
          </p:cNvPr>
          <p:cNvSpPr txBox="1">
            <a:spLocks/>
          </p:cNvSpPr>
          <p:nvPr/>
        </p:nvSpPr>
        <p:spPr>
          <a:xfrm>
            <a:off x="1163779" y="3888638"/>
            <a:ext cx="9650352" cy="129093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rgbClr val="193C6A"/>
                </a:solidFill>
                <a:latin typeface="Arial" panose="020B0604020202020204" pitchFamily="34" charset="0"/>
                <a:ea typeface="+mj-ea"/>
                <a:cs typeface="Arial" panose="020B0604020202020204" pitchFamily="34" charset="0"/>
              </a:defRPr>
            </a:lvl1pPr>
          </a:lstStyle>
          <a:p>
            <a:r>
              <a:rPr lang="en-AU" sz="5600" dirty="0">
                <a:solidFill>
                  <a:schemeClr val="bg1"/>
                </a:solidFill>
              </a:rPr>
              <a:t>Using NCC Volume Two</a:t>
            </a:r>
          </a:p>
        </p:txBody>
      </p:sp>
      <p:cxnSp>
        <p:nvCxnSpPr>
          <p:cNvPr id="6" name="White dividing line">
            <a:extLst>
              <a:ext uri="{FF2B5EF4-FFF2-40B4-BE49-F238E27FC236}">
                <a16:creationId xmlns="" xmlns:a16="http://schemas.microsoft.com/office/drawing/2014/main" id="{FB54B87B-517C-4E02-957B-51C3D0197865}"/>
              </a:ext>
              <a:ext uri="{C183D7F6-B498-43B3-948B-1728B52AA6E4}">
                <adec:decorative xmlns="" xmlns:adec="http://schemas.microsoft.com/office/drawing/2017/decorative" val="1"/>
              </a:ext>
            </a:extLst>
          </p:cNvPr>
          <p:cNvCxnSpPr>
            <a:cxnSpLocks/>
          </p:cNvCxnSpPr>
          <p:nvPr/>
        </p:nvCxnSpPr>
        <p:spPr>
          <a:xfrm>
            <a:off x="2216102" y="5135317"/>
            <a:ext cx="756289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NCC Tutor title">
            <a:extLst>
              <a:ext uri="{FF2B5EF4-FFF2-40B4-BE49-F238E27FC236}">
                <a16:creationId xmlns="" xmlns:a16="http://schemas.microsoft.com/office/drawing/2014/main" id="{EEC6A751-D267-4DE1-9D51-3E64935CAE0D}"/>
              </a:ext>
            </a:extLst>
          </p:cNvPr>
          <p:cNvSpPr txBox="1">
            <a:spLocks/>
          </p:cNvSpPr>
          <p:nvPr/>
        </p:nvSpPr>
        <p:spPr>
          <a:xfrm>
            <a:off x="1163779" y="5304943"/>
            <a:ext cx="9650352" cy="5336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93C6A"/>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193C6A"/>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193C6A"/>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193C6A"/>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193C6A"/>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solidFill>
                  <a:schemeClr val="bg1"/>
                </a:solidFill>
              </a:rPr>
              <a:t>NCC Tutor</a:t>
            </a:r>
          </a:p>
        </p:txBody>
      </p:sp>
      <p:pic>
        <p:nvPicPr>
          <p:cNvPr id="7" name="Picture 6" descr="https://mirrors.creativecommons.org/presskit/buttons/88x31/png/by-sa.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2735" y="6209879"/>
            <a:ext cx="1126490" cy="393065"/>
          </a:xfrm>
          <a:prstGeom prst="rect">
            <a:avLst/>
          </a:prstGeom>
          <a:noFill/>
          <a:ln>
            <a:noFill/>
          </a:ln>
        </p:spPr>
      </p:pic>
      <p:sp>
        <p:nvSpPr>
          <p:cNvPr id="8" name="TextBox 7"/>
          <p:cNvSpPr txBox="1"/>
          <p:nvPr/>
        </p:nvSpPr>
        <p:spPr>
          <a:xfrm>
            <a:off x="2319225" y="6265647"/>
            <a:ext cx="9032789" cy="276999"/>
          </a:xfrm>
          <a:prstGeom prst="rect">
            <a:avLst/>
          </a:prstGeom>
          <a:noFill/>
        </p:spPr>
        <p:txBody>
          <a:bodyPr wrap="square" rtlCol="0">
            <a:spAutoFit/>
          </a:bodyPr>
          <a:lstStyle/>
          <a:p>
            <a:r>
              <a:rPr lang="en-AU" sz="1200" dirty="0">
                <a:solidFill>
                  <a:schemeClr val="bg1"/>
                </a:solidFill>
              </a:rPr>
              <a:t>© Commonwealth of Australia and the States and Territories of Australia </a:t>
            </a:r>
            <a:r>
              <a:rPr lang="en-AU" sz="1200" dirty="0" smtClean="0">
                <a:solidFill>
                  <a:schemeClr val="bg1"/>
                </a:solidFill>
              </a:rPr>
              <a:t>2022, </a:t>
            </a:r>
            <a:r>
              <a:rPr lang="en-AU" sz="1200" dirty="0">
                <a:solidFill>
                  <a:schemeClr val="bg1"/>
                </a:solidFill>
              </a:rPr>
              <a:t>published by the Australian Building Codes Board</a:t>
            </a:r>
            <a:r>
              <a:rPr lang="en-AU" sz="1200" dirty="0" smtClean="0">
                <a:solidFill>
                  <a:schemeClr val="bg1"/>
                </a:solidFill>
              </a:rPr>
              <a:t>.</a:t>
            </a:r>
            <a:endParaRPr lang="en-AU" sz="1200" dirty="0">
              <a:solidFill>
                <a:schemeClr val="bg1"/>
              </a:solidFill>
            </a:endParaRPr>
          </a:p>
        </p:txBody>
      </p:sp>
    </p:spTree>
    <p:custDataLst>
      <p:tags r:id="rId1"/>
    </p:custDataLst>
    <p:extLst>
      <p:ext uri="{BB962C8B-B14F-4D97-AF65-F5344CB8AC3E}">
        <p14:creationId xmlns:p14="http://schemas.microsoft.com/office/powerpoint/2010/main" val="3740378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C4020C9A-A695-431D-9CC2-3A4C5805A0D9}"/>
              </a:ext>
            </a:extLst>
          </p:cNvPr>
          <p:cNvSpPr>
            <a:spLocks noGrp="1"/>
          </p:cNvSpPr>
          <p:nvPr>
            <p:ph type="body" sz="quarter" idx="11"/>
          </p:nvPr>
        </p:nvSpPr>
        <p:spPr>
          <a:xfrm>
            <a:off x="334962" y="314325"/>
            <a:ext cx="9712008" cy="981075"/>
          </a:xfrm>
        </p:spPr>
        <p:txBody>
          <a:bodyPr>
            <a:normAutofit/>
          </a:bodyPr>
          <a:lstStyle/>
          <a:p>
            <a:r>
              <a:rPr lang="en-AU" dirty="0" smtClean="0"/>
              <a:t>Understanding the DTS and Housing Provisions</a:t>
            </a:r>
            <a:endParaRPr lang="en-AU" dirty="0"/>
          </a:p>
        </p:txBody>
      </p:sp>
      <p:pic>
        <p:nvPicPr>
          <p:cNvPr id="7" name="Vol Two Logo" descr="NCC Volume Two Logo. A stylised house in bright red.">
            <a:extLst>
              <a:ext uri="{FF2B5EF4-FFF2-40B4-BE49-F238E27FC236}">
                <a16:creationId xmlns="" xmlns:a16="http://schemas.microsoft.com/office/drawing/2014/main" id="{1C835CE1-AF55-4872-B49D-6F6A639EFF3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3" name="Lefthand block">
            <a:extLst>
              <a:ext uri="{FF2B5EF4-FFF2-40B4-BE49-F238E27FC236}">
                <a16:creationId xmlns="" xmlns:a16="http://schemas.microsoft.com/office/drawing/2014/main" id="{7988D634-7661-47F6-BF4F-4C0330C64C13}"/>
              </a:ext>
            </a:extLst>
          </p:cNvPr>
          <p:cNvSpPr>
            <a:spLocks noGrp="1"/>
          </p:cNvSpPr>
          <p:nvPr>
            <p:ph type="body" sz="quarter" idx="12"/>
          </p:nvPr>
        </p:nvSpPr>
        <p:spPr>
          <a:xfrm>
            <a:off x="182880" y="1994134"/>
            <a:ext cx="3681549" cy="4632325"/>
          </a:xfrm>
        </p:spPr>
        <p:txBody>
          <a:bodyPr>
            <a:normAutofit/>
          </a:bodyPr>
          <a:lstStyle/>
          <a:p>
            <a:pPr>
              <a:spcBef>
                <a:spcPts val="200"/>
              </a:spcBef>
              <a:spcAft>
                <a:spcPts val="600"/>
              </a:spcAft>
            </a:pPr>
            <a:r>
              <a:rPr lang="en-AU" sz="2400" dirty="0" smtClean="0"/>
              <a:t>The DTS Provisions contain references to the ABCB Housing Provisions Standard.</a:t>
            </a:r>
          </a:p>
          <a:p>
            <a:pPr>
              <a:spcBef>
                <a:spcPts val="200"/>
              </a:spcBef>
              <a:spcAft>
                <a:spcPts val="600"/>
              </a:spcAft>
            </a:pPr>
            <a:r>
              <a:rPr lang="en-AU" sz="2400" dirty="0" smtClean="0"/>
              <a:t>If a DTS Provision does not reference the Housing Provisions, then the Housing Provisions cannot be used for that provision. </a:t>
            </a:r>
          </a:p>
          <a:p>
            <a:pPr>
              <a:spcBef>
                <a:spcPts val="200"/>
              </a:spcBef>
              <a:spcAft>
                <a:spcPts val="200"/>
              </a:spcAft>
            </a:pPr>
            <a:endParaRPr lang="en-AU" dirty="0" smtClean="0"/>
          </a:p>
          <a:p>
            <a:endParaRPr lang="en-AU" sz="2400" dirty="0"/>
          </a:p>
        </p:txBody>
      </p:sp>
      <p:sp>
        <p:nvSpPr>
          <p:cNvPr id="4" name="Centre block">
            <a:extLst>
              <a:ext uri="{FF2B5EF4-FFF2-40B4-BE49-F238E27FC236}">
                <a16:creationId xmlns="" xmlns:a16="http://schemas.microsoft.com/office/drawing/2014/main" id="{B3272EBC-225C-4824-BDCE-0DE232A992FB}"/>
              </a:ext>
            </a:extLst>
          </p:cNvPr>
          <p:cNvSpPr>
            <a:spLocks noGrp="1"/>
          </p:cNvSpPr>
          <p:nvPr>
            <p:ph type="body" sz="quarter" idx="13"/>
          </p:nvPr>
        </p:nvSpPr>
        <p:spPr>
          <a:xfrm>
            <a:off x="4259276" y="1994133"/>
            <a:ext cx="3609624" cy="4632325"/>
          </a:xfrm>
        </p:spPr>
        <p:txBody>
          <a:bodyPr>
            <a:normAutofit/>
          </a:bodyPr>
          <a:lstStyle/>
          <a:p>
            <a:pPr marL="285750" indent="-285750">
              <a:spcBef>
                <a:spcPts val="600"/>
              </a:spcBef>
              <a:spcAft>
                <a:spcPts val="600"/>
              </a:spcAft>
              <a:buFont typeface="Arial" panose="020B0604020202020204" pitchFamily="34" charset="0"/>
              <a:buChar char="•"/>
            </a:pPr>
            <a:r>
              <a:rPr lang="en-AU" sz="2400" dirty="0" smtClean="0"/>
              <a:t>The Housing Provisions are organised into sections that resemble the logical construction sequence of a building.</a:t>
            </a:r>
          </a:p>
          <a:p>
            <a:pPr marL="285750" indent="-285750">
              <a:spcBef>
                <a:spcPts val="600"/>
              </a:spcBef>
              <a:spcAft>
                <a:spcPts val="600"/>
              </a:spcAft>
            </a:pPr>
            <a:r>
              <a:rPr lang="en-AU" sz="2400" dirty="0" smtClean="0"/>
              <a:t>Each section provides builders with the DTS requirements to build a NCC compliant building.</a:t>
            </a:r>
            <a:endParaRPr lang="en-AU" sz="2400" dirty="0"/>
          </a:p>
        </p:txBody>
      </p:sp>
      <p:sp>
        <p:nvSpPr>
          <p:cNvPr id="5" name="Righthand block">
            <a:extLst>
              <a:ext uri="{FF2B5EF4-FFF2-40B4-BE49-F238E27FC236}">
                <a16:creationId xmlns="" xmlns:a16="http://schemas.microsoft.com/office/drawing/2014/main" id="{9F761623-C78F-4844-9725-A0EF35662930}"/>
              </a:ext>
            </a:extLst>
          </p:cNvPr>
          <p:cNvSpPr>
            <a:spLocks noGrp="1"/>
          </p:cNvSpPr>
          <p:nvPr>
            <p:ph type="body" sz="quarter" idx="14"/>
          </p:nvPr>
        </p:nvSpPr>
        <p:spPr>
          <a:xfrm>
            <a:off x="8288460" y="1994132"/>
            <a:ext cx="3770189" cy="4632325"/>
          </a:xfrm>
        </p:spPr>
        <p:txBody>
          <a:bodyPr>
            <a:normAutofit/>
          </a:bodyPr>
          <a:lstStyle/>
          <a:p>
            <a:pPr marL="342900" indent="-342900"/>
            <a:r>
              <a:rPr lang="en-AU" sz="2400" dirty="0"/>
              <a:t>Each section </a:t>
            </a:r>
            <a:r>
              <a:rPr lang="en-AU" sz="2400" dirty="0" smtClean="0"/>
              <a:t>contains </a:t>
            </a:r>
            <a:r>
              <a:rPr lang="en-AU" sz="2400" dirty="0"/>
              <a:t>a scope statement, and one or more parts </a:t>
            </a:r>
            <a:r>
              <a:rPr lang="en-AU" sz="2400" dirty="0" smtClean="0"/>
              <a:t>with </a:t>
            </a:r>
            <a:r>
              <a:rPr lang="en-AU" sz="2400" dirty="0"/>
              <a:t>the technical provisions.  </a:t>
            </a:r>
          </a:p>
          <a:p>
            <a:pPr marL="342900" indent="-342900">
              <a:spcBef>
                <a:spcPts val="200"/>
              </a:spcBef>
              <a:spcAft>
                <a:spcPts val="200"/>
              </a:spcAft>
              <a:buFont typeface="Arial" panose="020B0604020202020204" pitchFamily="34" charset="0"/>
              <a:buChar char="•"/>
            </a:pPr>
            <a:r>
              <a:rPr lang="en-AU" sz="2400" dirty="0" smtClean="0"/>
              <a:t>The Housing Provisions cannot be used as a complete manual for house building. </a:t>
            </a:r>
            <a:endParaRPr lang="en-AU" sz="2400" dirty="0"/>
          </a:p>
        </p:txBody>
      </p:sp>
    </p:spTree>
    <p:custDataLst>
      <p:tags r:id="rId1"/>
    </p:custDataLst>
    <p:extLst>
      <p:ext uri="{BB962C8B-B14F-4D97-AF65-F5344CB8AC3E}">
        <p14:creationId xmlns:p14="http://schemas.microsoft.com/office/powerpoint/2010/main" val="2561005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27C0DC0A-47D6-4B67-91BE-50A15010F14D}"/>
              </a:ext>
            </a:extLst>
          </p:cNvPr>
          <p:cNvSpPr>
            <a:spLocks noGrp="1"/>
          </p:cNvSpPr>
          <p:nvPr>
            <p:ph type="body" sz="quarter" idx="11"/>
          </p:nvPr>
        </p:nvSpPr>
        <p:spPr/>
        <p:txBody>
          <a:bodyPr/>
          <a:lstStyle/>
          <a:p>
            <a:r>
              <a:rPr lang="en-AU" dirty="0"/>
              <a:t>Compliance solutions in Volume Two</a:t>
            </a:r>
          </a:p>
        </p:txBody>
      </p:sp>
      <p:grpSp>
        <p:nvGrpSpPr>
          <p:cNvPr id="3" name="Compliance solution diagram" descr="Image illustrating how the compliance works in the NCC. Shows 2 levels. The top level is the compliance level, which consists of the Performance Requirements detailed in the three Volumes of the NCC. The next level is the compliance solution which can be a Performance Solution and/or a Deemed to Satisfy Solution.">
            <a:extLst>
              <a:ext uri="{FF2B5EF4-FFF2-40B4-BE49-F238E27FC236}">
                <a16:creationId xmlns="" xmlns:a16="http://schemas.microsoft.com/office/drawing/2014/main" id="{C4BF53D8-6CC3-4147-8433-293558C98C79}"/>
              </a:ext>
            </a:extLst>
          </p:cNvPr>
          <p:cNvGrpSpPr/>
          <p:nvPr/>
        </p:nvGrpSpPr>
        <p:grpSpPr>
          <a:xfrm>
            <a:off x="711405" y="2001193"/>
            <a:ext cx="6603794" cy="2816095"/>
            <a:chOff x="5479172" y="2930624"/>
            <a:chExt cx="5874627" cy="2424019"/>
          </a:xfrm>
        </p:grpSpPr>
        <p:pic>
          <p:nvPicPr>
            <p:cNvPr id="4" name="Diagram" title="flow chart of performance requirements">
              <a:extLst>
                <a:ext uri="{FF2B5EF4-FFF2-40B4-BE49-F238E27FC236}">
                  <a16:creationId xmlns="" xmlns:a16="http://schemas.microsoft.com/office/drawing/2014/main" id="{6523679C-8B50-457E-AF03-C482B592C023}"/>
                </a:ext>
              </a:extLst>
            </p:cNvPr>
            <p:cNvPicPr>
              <a:picLocks noChangeAspect="1" noChangeArrowheads="1"/>
            </p:cNvPicPr>
            <p:nvPr/>
          </p:nvPicPr>
          <p:blipFill rotWithShape="1">
            <a:blip r:embed="rId4" cstate="hqprint">
              <a:extLst>
                <a:ext uri="{28A0092B-C50C-407E-A947-70E740481C1C}">
                  <a14:useLocalDpi xmlns:a14="http://schemas.microsoft.com/office/drawing/2010/main"/>
                </a:ext>
              </a:extLst>
            </a:blip>
            <a:srcRect/>
            <a:stretch/>
          </p:blipFill>
          <p:spPr>
            <a:xfrm>
              <a:off x="7220066" y="2930624"/>
              <a:ext cx="4133733" cy="2424019"/>
            </a:xfrm>
            <a:prstGeom prst="rect">
              <a:avLst/>
            </a:prstGeom>
          </p:spPr>
        </p:pic>
        <p:sp>
          <p:nvSpPr>
            <p:cNvPr id="5" name="Compliance level text">
              <a:extLst>
                <a:ext uri="{FF2B5EF4-FFF2-40B4-BE49-F238E27FC236}">
                  <a16:creationId xmlns="" xmlns:a16="http://schemas.microsoft.com/office/drawing/2014/main" id="{D3DAFC47-5F7D-4548-96D0-6D2692BDA30A}"/>
                </a:ext>
              </a:extLst>
            </p:cNvPr>
            <p:cNvSpPr/>
            <p:nvPr/>
          </p:nvSpPr>
          <p:spPr>
            <a:xfrm>
              <a:off x="5479172" y="2996850"/>
              <a:ext cx="1581685" cy="707886"/>
            </a:xfrm>
            <a:prstGeom prst="rect">
              <a:avLst/>
            </a:prstGeom>
          </p:spPr>
          <p:txBody>
            <a:bodyPr wrap="square">
              <a:spAutoFit/>
            </a:bodyPr>
            <a:lstStyle/>
            <a:p>
              <a:pPr algn="r"/>
              <a:r>
                <a:rPr lang="en-US" sz="2000" dirty="0"/>
                <a:t>Compliance </a:t>
              </a:r>
              <a:br>
                <a:rPr lang="en-US" sz="2000" dirty="0"/>
              </a:br>
              <a:r>
                <a:rPr lang="en-US" sz="2000" dirty="0"/>
                <a:t>level </a:t>
              </a:r>
              <a:endParaRPr lang="en-AU" sz="2000" dirty="0"/>
            </a:p>
          </p:txBody>
        </p:sp>
        <p:sp>
          <p:nvSpPr>
            <p:cNvPr id="6" name="Compliance solution text">
              <a:extLst>
                <a:ext uri="{FF2B5EF4-FFF2-40B4-BE49-F238E27FC236}">
                  <a16:creationId xmlns="" xmlns:a16="http://schemas.microsoft.com/office/drawing/2014/main" id="{A972D323-AC79-4EFD-B46C-99074747EF55}"/>
                </a:ext>
              </a:extLst>
            </p:cNvPr>
            <p:cNvSpPr/>
            <p:nvPr/>
          </p:nvSpPr>
          <p:spPr>
            <a:xfrm>
              <a:off x="5479172" y="4493794"/>
              <a:ext cx="1581685" cy="707886"/>
            </a:xfrm>
            <a:prstGeom prst="rect">
              <a:avLst/>
            </a:prstGeom>
          </p:spPr>
          <p:txBody>
            <a:bodyPr wrap="square">
              <a:spAutoFit/>
            </a:bodyPr>
            <a:lstStyle/>
            <a:p>
              <a:pPr algn="r"/>
              <a:r>
                <a:rPr lang="en-US" sz="2000" dirty="0"/>
                <a:t>Compliance </a:t>
              </a:r>
              <a:br>
                <a:rPr lang="en-US" sz="2000" dirty="0"/>
              </a:br>
              <a:r>
                <a:rPr lang="en-US" sz="2000" dirty="0"/>
                <a:t>solution</a:t>
              </a:r>
              <a:endParaRPr lang="en-AU" sz="2000" dirty="0"/>
            </a:p>
          </p:txBody>
        </p:sp>
      </p:grpSp>
      <p:pic>
        <p:nvPicPr>
          <p:cNvPr id="15" name="Vol Two Logo" descr="NCC Volume Two Logo. A stylised house in bright red.">
            <a:extLst>
              <a:ext uri="{FF2B5EF4-FFF2-40B4-BE49-F238E27FC236}">
                <a16:creationId xmlns="" xmlns:a16="http://schemas.microsoft.com/office/drawing/2014/main" id="{55B47BDB-501B-4992-AC68-D845CFDF2A5D}"/>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grpSp>
        <p:nvGrpSpPr>
          <p:cNvPr id="33" name="Group 32"/>
          <p:cNvGrpSpPr/>
          <p:nvPr/>
        </p:nvGrpSpPr>
        <p:grpSpPr>
          <a:xfrm>
            <a:off x="5192486" y="4795516"/>
            <a:ext cx="6065606" cy="1387570"/>
            <a:chOff x="5192486" y="4795516"/>
            <a:chExt cx="6065606" cy="1387570"/>
          </a:xfrm>
        </p:grpSpPr>
        <p:cxnSp>
          <p:nvCxnSpPr>
            <p:cNvPr id="22" name="Vertical line">
              <a:extLst>
                <a:ext uri="{FF2B5EF4-FFF2-40B4-BE49-F238E27FC236}">
                  <a16:creationId xmlns="" xmlns:a16="http://schemas.microsoft.com/office/drawing/2014/main" id="{567F0ADE-2480-4596-B6E5-41035F887947}"/>
                </a:ext>
              </a:extLst>
            </p:cNvPr>
            <p:cNvCxnSpPr>
              <a:cxnSpLocks/>
              <a:stCxn id="8" idx="3"/>
              <a:endCxn id="9" idx="1"/>
            </p:cNvCxnSpPr>
            <p:nvPr/>
          </p:nvCxnSpPr>
          <p:spPr>
            <a:xfrm>
              <a:off x="7315200" y="5687301"/>
              <a:ext cx="1064693" cy="0"/>
            </a:xfrm>
            <a:prstGeom prst="line">
              <a:avLst/>
            </a:prstGeom>
            <a:ln w="28575">
              <a:solidFill>
                <a:srgbClr val="E1523D"/>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grpSp>
          <p:nvGrpSpPr>
            <p:cNvPr id="7" name="Volume 2 diagram" descr="An image illustrating how Deemed-to-Satisfy Solutions work in Volume Two. This image is an extension of the Compliance solutions diagram which sits above it. This image shows two boxes coming from the Deemed-to-Satisfy box in the Compliance solutions diagram. These two boxes say Acceptable Construction Manual and Acceptable Construction Practice. This illustrates that both of these are methods for complying with Performance Requirements.">
              <a:extLst>
                <a:ext uri="{FF2B5EF4-FFF2-40B4-BE49-F238E27FC236}">
                  <a16:creationId xmlns="" xmlns:a16="http://schemas.microsoft.com/office/drawing/2014/main" id="{F94763C8-BA0B-4999-9319-6FC3F34C7277}"/>
                </a:ext>
              </a:extLst>
            </p:cNvPr>
            <p:cNvGrpSpPr/>
            <p:nvPr/>
          </p:nvGrpSpPr>
          <p:grpSpPr>
            <a:xfrm>
              <a:off x="5192486" y="4795516"/>
              <a:ext cx="6065606" cy="1387570"/>
              <a:chOff x="5982204" y="4954655"/>
              <a:chExt cx="6065606" cy="1387570"/>
            </a:xfrm>
          </p:grpSpPr>
          <p:sp>
            <p:nvSpPr>
              <p:cNvPr id="8" name="ACM Box">
                <a:extLst>
                  <a:ext uri="{FF2B5EF4-FFF2-40B4-BE49-F238E27FC236}">
                    <a16:creationId xmlns="" xmlns:a16="http://schemas.microsoft.com/office/drawing/2014/main" id="{ABECEB43-CC43-44D0-AE46-66F4BDA6B4B4}"/>
                  </a:ext>
                </a:extLst>
              </p:cNvPr>
              <p:cNvSpPr/>
              <p:nvPr/>
            </p:nvSpPr>
            <p:spPr>
              <a:xfrm>
                <a:off x="5982204" y="5350655"/>
                <a:ext cx="2122714" cy="991570"/>
              </a:xfrm>
              <a:prstGeom prst="rect">
                <a:avLst/>
              </a:prstGeom>
              <a:noFill/>
              <a:ln w="28575">
                <a:solidFill>
                  <a:srgbClr val="E152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smtClean="0">
                    <a:solidFill>
                      <a:schemeClr val="tx1"/>
                    </a:solidFill>
                  </a:rPr>
                  <a:t>Volume Two DTS Provisions</a:t>
                </a:r>
                <a:endParaRPr lang="en-AU" sz="2000" b="1" dirty="0">
                  <a:solidFill>
                    <a:schemeClr val="tx1"/>
                  </a:solidFill>
                </a:endParaRPr>
              </a:p>
            </p:txBody>
          </p:sp>
          <p:sp>
            <p:nvSpPr>
              <p:cNvPr id="9" name="ACP box">
                <a:extLst>
                  <a:ext uri="{FF2B5EF4-FFF2-40B4-BE49-F238E27FC236}">
                    <a16:creationId xmlns="" xmlns:a16="http://schemas.microsoft.com/office/drawing/2014/main" id="{8CBB3EDC-E19D-466E-97FB-F67716CCA96E}"/>
                  </a:ext>
                </a:extLst>
              </p:cNvPr>
              <p:cNvSpPr/>
              <p:nvPr/>
            </p:nvSpPr>
            <p:spPr>
              <a:xfrm>
                <a:off x="9169611" y="5350655"/>
                <a:ext cx="2878199" cy="991570"/>
              </a:xfrm>
              <a:prstGeom prst="rect">
                <a:avLst/>
              </a:prstGeom>
              <a:noFill/>
              <a:ln w="28575">
                <a:solidFill>
                  <a:srgbClr val="E1523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smtClean="0">
                    <a:solidFill>
                      <a:schemeClr val="tx1"/>
                    </a:solidFill>
                  </a:rPr>
                  <a:t>ABCB Housing Provisions Standard</a:t>
                </a:r>
                <a:endParaRPr lang="en-AU" sz="2000" b="1" dirty="0">
                  <a:solidFill>
                    <a:schemeClr val="tx1"/>
                  </a:solidFill>
                </a:endParaRPr>
              </a:p>
            </p:txBody>
          </p:sp>
          <p:cxnSp>
            <p:nvCxnSpPr>
              <p:cNvPr id="13" name="Vertical line">
                <a:extLst>
                  <a:ext uri="{FF2B5EF4-FFF2-40B4-BE49-F238E27FC236}">
                    <a16:creationId xmlns="" xmlns:a16="http://schemas.microsoft.com/office/drawing/2014/main" id="{567F0ADE-2480-4596-B6E5-41035F887947}"/>
                  </a:ext>
                </a:extLst>
              </p:cNvPr>
              <p:cNvCxnSpPr>
                <a:cxnSpLocks/>
              </p:cNvCxnSpPr>
              <p:nvPr/>
            </p:nvCxnSpPr>
            <p:spPr>
              <a:xfrm>
                <a:off x="7046897" y="4954655"/>
                <a:ext cx="0" cy="396000"/>
              </a:xfrm>
              <a:prstGeom prst="line">
                <a:avLst/>
              </a:prstGeom>
              <a:ln w="28575">
                <a:solidFill>
                  <a:srgbClr val="E1523D"/>
                </a:solidFill>
                <a:tailEnd type="triangle" w="med" len="lg"/>
              </a:ln>
            </p:spPr>
            <p:style>
              <a:lnRef idx="1">
                <a:schemeClr val="accent1"/>
              </a:lnRef>
              <a:fillRef idx="0">
                <a:schemeClr val="accent1"/>
              </a:fillRef>
              <a:effectRef idx="0">
                <a:schemeClr val="accent1"/>
              </a:effectRef>
              <a:fontRef idx="minor">
                <a:schemeClr val="tx1"/>
              </a:fontRef>
            </p:style>
          </p:cxnSp>
        </p:grpSp>
      </p:grpSp>
    </p:spTree>
    <p:custDataLst>
      <p:tags r:id="rId1"/>
    </p:custDataLst>
    <p:extLst>
      <p:ext uri="{BB962C8B-B14F-4D97-AF65-F5344CB8AC3E}">
        <p14:creationId xmlns:p14="http://schemas.microsoft.com/office/powerpoint/2010/main" val="297498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Screen capture">
            <a:extLst>
              <a:ext uri="{FF2B5EF4-FFF2-40B4-BE49-F238E27FC236}">
                <a16:creationId xmlns="" xmlns:a16="http://schemas.microsoft.com/office/drawing/2014/main" id="{5B3434ED-CEE8-4F7A-9053-488AA394062D}"/>
              </a:ext>
            </a:extLst>
          </p:cNvPr>
          <p:cNvPicPr>
            <a:picLocks noChangeAspect="1"/>
          </p:cNvPicPr>
          <p:nvPr/>
        </p:nvPicPr>
        <p:blipFill rotWithShape="1">
          <a:blip r:embed="rId4">
            <a:extLst>
              <a:ext uri="{28A0092B-C50C-407E-A947-70E740481C1C}">
                <a14:useLocalDpi xmlns:a14="http://schemas.microsoft.com/office/drawing/2010/main" val="0"/>
              </a:ext>
            </a:extLst>
          </a:blip>
          <a:srcRect b="75281"/>
          <a:stretch/>
        </p:blipFill>
        <p:spPr>
          <a:xfrm>
            <a:off x="622987" y="2236008"/>
            <a:ext cx="6679825" cy="593253"/>
          </a:xfrm>
          <a:prstGeom prst="rect">
            <a:avLst/>
          </a:prstGeom>
          <a:ln>
            <a:solidFill>
              <a:schemeClr val="bg1"/>
            </a:solidFill>
          </a:ln>
        </p:spPr>
      </p:pic>
      <p:sp>
        <p:nvSpPr>
          <p:cNvPr id="2" name="Slide title">
            <a:extLst>
              <a:ext uri="{FF2B5EF4-FFF2-40B4-BE49-F238E27FC236}">
                <a16:creationId xmlns="" xmlns:a16="http://schemas.microsoft.com/office/drawing/2014/main" id="{762DF409-0D97-46A6-A1B0-D5860A3FE143}"/>
              </a:ext>
            </a:extLst>
          </p:cNvPr>
          <p:cNvSpPr>
            <a:spLocks noGrp="1"/>
          </p:cNvSpPr>
          <p:nvPr>
            <p:ph type="body" sz="quarter" idx="11"/>
          </p:nvPr>
        </p:nvSpPr>
        <p:spPr>
          <a:xfrm>
            <a:off x="334962" y="314325"/>
            <a:ext cx="8765495" cy="981075"/>
          </a:xfrm>
        </p:spPr>
        <p:txBody>
          <a:bodyPr>
            <a:normAutofit lnSpcReduction="10000"/>
          </a:bodyPr>
          <a:lstStyle/>
          <a:p>
            <a:r>
              <a:rPr lang="en-AU" dirty="0"/>
              <a:t>Example</a:t>
            </a:r>
            <a:r>
              <a:rPr lang="en-AU" dirty="0" smtClean="0"/>
              <a:t>: Volume Two DTS Provisions for roof cladding</a:t>
            </a:r>
            <a:endParaRPr lang="en-AU" dirty="0"/>
          </a:p>
        </p:txBody>
      </p:sp>
      <p:pic>
        <p:nvPicPr>
          <p:cNvPr id="8" name="Vol Two Logo" descr="NCC Volume Two Logo. A stylised house in bright red.">
            <a:extLst>
              <a:ext uri="{FF2B5EF4-FFF2-40B4-BE49-F238E27FC236}">
                <a16:creationId xmlns="" xmlns:a16="http://schemas.microsoft.com/office/drawing/2014/main" id="{B130F53F-8CD5-44EE-92BE-8EE5390B40E0}"/>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5" name="Main text">
            <a:extLst>
              <a:ext uri="{FF2B5EF4-FFF2-40B4-BE49-F238E27FC236}">
                <a16:creationId xmlns="" xmlns:a16="http://schemas.microsoft.com/office/drawing/2014/main" id="{4E129F01-8728-4AF4-A16E-ECC630869D8A}"/>
              </a:ext>
            </a:extLst>
          </p:cNvPr>
          <p:cNvSpPr txBox="1"/>
          <p:nvPr/>
        </p:nvSpPr>
        <p:spPr>
          <a:xfrm>
            <a:off x="7545503" y="2124372"/>
            <a:ext cx="4305355" cy="3354765"/>
          </a:xfrm>
          <a:prstGeom prst="rect">
            <a:avLst/>
          </a:prstGeom>
          <a:noFill/>
        </p:spPr>
        <p:txBody>
          <a:bodyPr wrap="square" rtlCol="0">
            <a:spAutoFit/>
          </a:bodyPr>
          <a:lstStyle/>
          <a:p>
            <a:pPr marL="190292" fontAlgn="base">
              <a:spcAft>
                <a:spcPts val="1200"/>
              </a:spcAft>
              <a:tabLst>
                <a:tab pos="651561" algn="l"/>
              </a:tabLst>
              <a:defRPr/>
            </a:pPr>
            <a:r>
              <a:rPr lang="en-US" sz="2400" dirty="0" smtClean="0"/>
              <a:t>Achieve compliance for roof cladding with:</a:t>
            </a:r>
          </a:p>
          <a:p>
            <a:pPr marL="533192" indent="-342900" fontAlgn="base">
              <a:spcAft>
                <a:spcPts val="1200"/>
              </a:spcAft>
              <a:buFont typeface="Arial" panose="020B0604020202020204" pitchFamily="34" charset="0"/>
              <a:buChar char="•"/>
              <a:tabLst>
                <a:tab pos="651561" algn="l"/>
              </a:tabLst>
              <a:defRPr/>
            </a:pPr>
            <a:r>
              <a:rPr lang="en-US" sz="2400" dirty="0" smtClean="0"/>
              <a:t>the Volume Two DTS Provisions;</a:t>
            </a:r>
          </a:p>
          <a:p>
            <a:pPr marL="533192" indent="-342900" fontAlgn="base">
              <a:spcAft>
                <a:spcPts val="1200"/>
              </a:spcAft>
              <a:buFont typeface="Arial" panose="020B0604020202020204" pitchFamily="34" charset="0"/>
              <a:buChar char="•"/>
              <a:tabLst>
                <a:tab pos="651561" algn="l"/>
              </a:tabLst>
              <a:defRPr/>
            </a:pPr>
            <a:r>
              <a:rPr lang="en-US" sz="2400" dirty="0" smtClean="0"/>
              <a:t>Consisting of referenced documents – i.e. Australian Standards or Housing Provisions. </a:t>
            </a:r>
            <a:endParaRPr lang="en-AU" sz="2400" dirty="0"/>
          </a:p>
        </p:txBody>
      </p:sp>
      <p:pic>
        <p:nvPicPr>
          <p:cNvPr id="14" name="Screen capture">
            <a:extLst>
              <a:ext uri="{FF2B5EF4-FFF2-40B4-BE49-F238E27FC236}">
                <a16:creationId xmlns="" xmlns:a16="http://schemas.microsoft.com/office/drawing/2014/main" id="{5B3434ED-CEE8-4F7A-9053-488AA394062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2987" y="2919485"/>
            <a:ext cx="6679825" cy="1700767"/>
          </a:xfrm>
          <a:prstGeom prst="rect">
            <a:avLst/>
          </a:prstGeom>
          <a:ln>
            <a:solidFill>
              <a:schemeClr val="bg1"/>
            </a:solidFill>
          </a:ln>
        </p:spPr>
      </p:pic>
      <p:sp>
        <p:nvSpPr>
          <p:cNvPr id="3" name="Rectangle 2"/>
          <p:cNvSpPr/>
          <p:nvPr/>
        </p:nvSpPr>
        <p:spPr>
          <a:xfrm>
            <a:off x="572342" y="2124372"/>
            <a:ext cx="6806358" cy="2854028"/>
          </a:xfrm>
          <a:prstGeom prst="rect">
            <a:avLst/>
          </a:prstGeom>
          <a:noFill/>
          <a:ln>
            <a:solidFill>
              <a:srgbClr val="485C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custDataLst>
      <p:tags r:id="rId1"/>
    </p:custDataLst>
    <p:extLst>
      <p:ext uri="{BB962C8B-B14F-4D97-AF65-F5344CB8AC3E}">
        <p14:creationId xmlns:p14="http://schemas.microsoft.com/office/powerpoint/2010/main" val="1046438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5687447E-CDC0-4C9E-AE7B-66BF8686F783}"/>
              </a:ext>
            </a:extLst>
          </p:cNvPr>
          <p:cNvSpPr>
            <a:spLocks noGrp="1"/>
          </p:cNvSpPr>
          <p:nvPr>
            <p:ph type="body" sz="quarter" idx="11"/>
          </p:nvPr>
        </p:nvSpPr>
        <p:spPr/>
        <p:txBody>
          <a:bodyPr>
            <a:normAutofit/>
          </a:bodyPr>
          <a:lstStyle/>
          <a:p>
            <a:r>
              <a:rPr lang="en-AU" dirty="0"/>
              <a:t>How </a:t>
            </a:r>
            <a:r>
              <a:rPr lang="en-AU" dirty="0" smtClean="0"/>
              <a:t>are the Housing Provisions organised</a:t>
            </a:r>
            <a:r>
              <a:rPr lang="en-AU" dirty="0"/>
              <a:t>?</a:t>
            </a:r>
          </a:p>
        </p:txBody>
      </p:sp>
      <p:pic>
        <p:nvPicPr>
          <p:cNvPr id="29" name="Vol Two Logo" descr="NCC Volume Two Logo. A stylised house in bright red.">
            <a:extLst>
              <a:ext uri="{FF2B5EF4-FFF2-40B4-BE49-F238E27FC236}">
                <a16:creationId xmlns="" xmlns:a16="http://schemas.microsoft.com/office/drawing/2014/main" id="{B371297C-3697-414A-9FBE-0A8A950342E7}"/>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grpSp>
        <p:nvGrpSpPr>
          <p:cNvPr id="5" name="Contents listing">
            <a:extLst>
              <a:ext uri="{FF2B5EF4-FFF2-40B4-BE49-F238E27FC236}">
                <a16:creationId xmlns="" xmlns:a16="http://schemas.microsoft.com/office/drawing/2014/main" id="{FF40DC21-EC20-44EE-A799-98C4622E1C52}"/>
              </a:ext>
            </a:extLst>
          </p:cNvPr>
          <p:cNvGrpSpPr/>
          <p:nvPr/>
        </p:nvGrpSpPr>
        <p:grpSpPr>
          <a:xfrm>
            <a:off x="334962" y="1871122"/>
            <a:ext cx="5640169" cy="4677614"/>
            <a:chOff x="334961" y="1755159"/>
            <a:chExt cx="4783185" cy="4677614"/>
          </a:xfrm>
        </p:grpSpPr>
        <p:sp>
          <p:nvSpPr>
            <p:cNvPr id="7" name="2 Structure">
              <a:extLst>
                <a:ext uri="{FF2B5EF4-FFF2-40B4-BE49-F238E27FC236}">
                  <a16:creationId xmlns="" xmlns:a16="http://schemas.microsoft.com/office/drawing/2014/main" id="{4D5CE7F9-9B09-4E5A-A631-2B8255A7F86B}"/>
                </a:ext>
              </a:extLst>
            </p:cNvPr>
            <p:cNvSpPr txBox="1"/>
            <p:nvPr/>
          </p:nvSpPr>
          <p:spPr>
            <a:xfrm>
              <a:off x="334962" y="1755159"/>
              <a:ext cx="4588148"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2 Structure</a:t>
              </a:r>
              <a:endParaRPr lang="en-AU" sz="2000" b="1" dirty="0"/>
            </a:p>
          </p:txBody>
        </p:sp>
        <p:sp>
          <p:nvSpPr>
            <p:cNvPr id="6" name="13 Energy Efficiency">
              <a:extLst>
                <a:ext uri="{FF2B5EF4-FFF2-40B4-BE49-F238E27FC236}">
                  <a16:creationId xmlns="" xmlns:a16="http://schemas.microsoft.com/office/drawing/2014/main" id="{F2013274-B863-4ADF-A37C-64AED0404A74}"/>
                </a:ext>
              </a:extLst>
            </p:cNvPr>
            <p:cNvSpPr txBox="1"/>
            <p:nvPr/>
          </p:nvSpPr>
          <p:spPr>
            <a:xfrm>
              <a:off x="349342" y="6028647"/>
              <a:ext cx="4588148"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13 </a:t>
              </a:r>
              <a:r>
                <a:rPr lang="en-AU" sz="2000" b="1" dirty="0"/>
                <a:t>Energy </a:t>
              </a:r>
              <a:r>
                <a:rPr lang="en-AU" sz="2000" b="1" dirty="0" smtClean="0"/>
                <a:t>efficiency</a:t>
              </a:r>
              <a:endParaRPr lang="en-AU" sz="2000" b="1" dirty="0"/>
            </a:p>
          </p:txBody>
        </p:sp>
        <p:sp>
          <p:nvSpPr>
            <p:cNvPr id="17" name="12 Ancillary">
              <a:extLst>
                <a:ext uri="{FF2B5EF4-FFF2-40B4-BE49-F238E27FC236}">
                  <a16:creationId xmlns="" xmlns:a16="http://schemas.microsoft.com/office/drawing/2014/main" id="{CBDFF372-D399-49E3-B5F0-9C1B3DBCE391}"/>
                </a:ext>
              </a:extLst>
            </p:cNvPr>
            <p:cNvSpPr txBox="1"/>
            <p:nvPr/>
          </p:nvSpPr>
          <p:spPr>
            <a:xfrm>
              <a:off x="334961" y="5629166"/>
              <a:ext cx="4783185" cy="400110"/>
            </a:xfrm>
            <a:prstGeom prst="rect">
              <a:avLst/>
            </a:prstGeom>
            <a:noFill/>
          </p:spPr>
          <p:txBody>
            <a:bodyPr wrap="square" rtlCol="0">
              <a:spAutoFit/>
            </a:bodyPr>
            <a:lstStyle/>
            <a:p>
              <a:pPr marL="274638" indent="-274638"/>
              <a:r>
                <a:rPr lang="en-AU" sz="2000" b="1" dirty="0">
                  <a:sym typeface="Wingdings" panose="05000000000000000000" pitchFamily="2" charset="2"/>
                </a:rPr>
                <a:t> </a:t>
              </a:r>
              <a:r>
                <a:rPr lang="en-AU" sz="2000" b="1" dirty="0"/>
                <a:t>Part </a:t>
              </a:r>
              <a:r>
                <a:rPr lang="en-AU" sz="2000" b="1" dirty="0" smtClean="0"/>
                <a:t>12 </a:t>
              </a:r>
              <a:r>
                <a:rPr lang="en-AU" sz="2000" b="1" dirty="0"/>
                <a:t>Ancillary </a:t>
              </a:r>
              <a:r>
                <a:rPr lang="en-AU" sz="2000" b="1" dirty="0" smtClean="0"/>
                <a:t>provisions</a:t>
              </a:r>
              <a:endParaRPr lang="en-AU" sz="2000" b="1" dirty="0"/>
            </a:p>
          </p:txBody>
        </p:sp>
        <p:sp>
          <p:nvSpPr>
            <p:cNvPr id="16" name="11 Safe movemt and access">
              <a:extLst>
                <a:ext uri="{FF2B5EF4-FFF2-40B4-BE49-F238E27FC236}">
                  <a16:creationId xmlns="" xmlns:a16="http://schemas.microsoft.com/office/drawing/2014/main" id="{5A942F5B-586A-4FAE-8036-9CB5945298AA}"/>
                </a:ext>
              </a:extLst>
            </p:cNvPr>
            <p:cNvSpPr txBox="1"/>
            <p:nvPr/>
          </p:nvSpPr>
          <p:spPr>
            <a:xfrm>
              <a:off x="334961" y="5244236"/>
              <a:ext cx="4602529"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11 </a:t>
              </a:r>
              <a:r>
                <a:rPr lang="en-AU" sz="2000" b="1" dirty="0"/>
                <a:t>Safe </a:t>
              </a:r>
              <a:r>
                <a:rPr lang="en-AU" sz="2000" b="1" dirty="0" smtClean="0"/>
                <a:t>movement </a:t>
              </a:r>
              <a:r>
                <a:rPr lang="en-AU" sz="2000" b="1" dirty="0"/>
                <a:t>and </a:t>
              </a:r>
              <a:r>
                <a:rPr lang="en-AU" sz="2000" b="1" dirty="0" smtClean="0"/>
                <a:t>access</a:t>
              </a:r>
              <a:endParaRPr lang="en-AU" sz="2000" b="1" dirty="0"/>
            </a:p>
          </p:txBody>
        </p:sp>
        <p:sp>
          <p:nvSpPr>
            <p:cNvPr id="15" name="10 Health and amenity">
              <a:extLst>
                <a:ext uri="{FF2B5EF4-FFF2-40B4-BE49-F238E27FC236}">
                  <a16:creationId xmlns="" xmlns:a16="http://schemas.microsoft.com/office/drawing/2014/main" id="{B3BBCA17-BF9E-43BD-991F-AFC0453FAAAD}"/>
                </a:ext>
              </a:extLst>
            </p:cNvPr>
            <p:cNvSpPr txBox="1"/>
            <p:nvPr/>
          </p:nvSpPr>
          <p:spPr>
            <a:xfrm>
              <a:off x="334961" y="4859306"/>
              <a:ext cx="4402231"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10 </a:t>
              </a:r>
              <a:r>
                <a:rPr lang="en-AU" sz="2000" b="1" dirty="0"/>
                <a:t>Health and </a:t>
              </a:r>
              <a:r>
                <a:rPr lang="en-AU" sz="2000" b="1" dirty="0" smtClean="0"/>
                <a:t>amenity</a:t>
              </a:r>
              <a:endParaRPr lang="en-AU" sz="2000" b="1" dirty="0"/>
            </a:p>
          </p:txBody>
        </p:sp>
        <p:sp>
          <p:nvSpPr>
            <p:cNvPr id="14" name="9 Fire safety">
              <a:extLst>
                <a:ext uri="{FF2B5EF4-FFF2-40B4-BE49-F238E27FC236}">
                  <a16:creationId xmlns="" xmlns:a16="http://schemas.microsoft.com/office/drawing/2014/main" id="{87682D73-0581-4A33-8D0E-F775B9400F13}"/>
                </a:ext>
              </a:extLst>
            </p:cNvPr>
            <p:cNvSpPr txBox="1"/>
            <p:nvPr/>
          </p:nvSpPr>
          <p:spPr>
            <a:xfrm>
              <a:off x="334961" y="4471288"/>
              <a:ext cx="4402231"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9 </a:t>
              </a:r>
              <a:r>
                <a:rPr lang="en-AU" sz="2000" b="1" dirty="0"/>
                <a:t>Fire </a:t>
              </a:r>
              <a:r>
                <a:rPr lang="en-AU" sz="2000" b="1" dirty="0" smtClean="0"/>
                <a:t>safety</a:t>
              </a:r>
              <a:endParaRPr lang="en-AU" sz="2000" b="1" dirty="0"/>
            </a:p>
          </p:txBody>
        </p:sp>
        <p:sp>
          <p:nvSpPr>
            <p:cNvPr id="13" name="8 Glazing">
              <a:extLst>
                <a:ext uri="{FF2B5EF4-FFF2-40B4-BE49-F238E27FC236}">
                  <a16:creationId xmlns="" xmlns:a16="http://schemas.microsoft.com/office/drawing/2014/main" id="{35A667BB-54C7-47EB-80BE-47DCBD97545D}"/>
                </a:ext>
              </a:extLst>
            </p:cNvPr>
            <p:cNvSpPr txBox="1"/>
            <p:nvPr/>
          </p:nvSpPr>
          <p:spPr>
            <a:xfrm>
              <a:off x="334961" y="4083269"/>
              <a:ext cx="4662707"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8 </a:t>
              </a:r>
              <a:r>
                <a:rPr lang="en-AU" sz="2000" b="1" dirty="0"/>
                <a:t>Glazing</a:t>
              </a:r>
            </a:p>
          </p:txBody>
        </p:sp>
        <p:sp>
          <p:nvSpPr>
            <p:cNvPr id="12" name="7 Roof and wall cladding">
              <a:extLst>
                <a:ext uri="{FF2B5EF4-FFF2-40B4-BE49-F238E27FC236}">
                  <a16:creationId xmlns="" xmlns:a16="http://schemas.microsoft.com/office/drawing/2014/main" id="{3FDAB50A-92C9-410E-8785-76FA67139F9B}"/>
                </a:ext>
              </a:extLst>
            </p:cNvPr>
            <p:cNvSpPr txBox="1"/>
            <p:nvPr/>
          </p:nvSpPr>
          <p:spPr>
            <a:xfrm>
              <a:off x="334961" y="3695251"/>
              <a:ext cx="4402231"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7 </a:t>
              </a:r>
              <a:r>
                <a:rPr lang="en-AU" sz="2000" b="1" dirty="0"/>
                <a:t>Roof and </a:t>
              </a:r>
              <a:r>
                <a:rPr lang="en-AU" sz="2000" b="1" dirty="0" smtClean="0"/>
                <a:t>wall cladding</a:t>
              </a:r>
              <a:endParaRPr lang="en-AU" sz="2000" b="1" dirty="0"/>
            </a:p>
          </p:txBody>
        </p:sp>
        <p:sp>
          <p:nvSpPr>
            <p:cNvPr id="11" name="6 Framing">
              <a:extLst>
                <a:ext uri="{FF2B5EF4-FFF2-40B4-BE49-F238E27FC236}">
                  <a16:creationId xmlns="" xmlns:a16="http://schemas.microsoft.com/office/drawing/2014/main" id="{9037F55D-E208-4C3F-9A10-1191AC774B8B}"/>
                </a:ext>
              </a:extLst>
            </p:cNvPr>
            <p:cNvSpPr txBox="1"/>
            <p:nvPr/>
          </p:nvSpPr>
          <p:spPr>
            <a:xfrm>
              <a:off x="334961" y="3307232"/>
              <a:ext cx="4402231"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6 </a:t>
              </a:r>
              <a:r>
                <a:rPr lang="en-AU" sz="2000" b="1" dirty="0"/>
                <a:t>Framing</a:t>
              </a:r>
            </a:p>
          </p:txBody>
        </p:sp>
        <p:sp>
          <p:nvSpPr>
            <p:cNvPr id="10" name="5 Masonry">
              <a:extLst>
                <a:ext uri="{FF2B5EF4-FFF2-40B4-BE49-F238E27FC236}">
                  <a16:creationId xmlns="" xmlns:a16="http://schemas.microsoft.com/office/drawing/2014/main" id="{504B7D56-CF80-46E3-A06A-3411BEBB4D9B}"/>
                </a:ext>
              </a:extLst>
            </p:cNvPr>
            <p:cNvSpPr txBox="1"/>
            <p:nvPr/>
          </p:nvSpPr>
          <p:spPr>
            <a:xfrm>
              <a:off x="334961" y="2919214"/>
              <a:ext cx="4402231" cy="404126"/>
            </a:xfrm>
            <a:prstGeom prst="rect">
              <a:avLst/>
            </a:prstGeom>
            <a:noFill/>
          </p:spPr>
          <p:txBody>
            <a:bodyPr wrap="square" rtlCol="0">
              <a:spAutoFit/>
            </a:bodyPr>
            <a:lstStyle/>
            <a:p>
              <a:r>
                <a:rPr lang="en-AU" sz="2000" b="1" dirty="0">
                  <a:sym typeface="Wingdings" panose="05000000000000000000" pitchFamily="2" charset="2"/>
                </a:rPr>
                <a:t> Part </a:t>
              </a:r>
              <a:r>
                <a:rPr lang="en-AU" sz="2000" b="1" dirty="0" smtClean="0"/>
                <a:t>5 </a:t>
              </a:r>
              <a:r>
                <a:rPr lang="en-AU" sz="2000" b="1" dirty="0"/>
                <a:t>Masonry</a:t>
              </a:r>
            </a:p>
          </p:txBody>
        </p:sp>
        <p:sp>
          <p:nvSpPr>
            <p:cNvPr id="9" name="4 Footings and slab">
              <a:extLst>
                <a:ext uri="{FF2B5EF4-FFF2-40B4-BE49-F238E27FC236}">
                  <a16:creationId xmlns="" xmlns:a16="http://schemas.microsoft.com/office/drawing/2014/main" id="{E72B0DA3-B935-4DD4-AA38-73C946EEA368}"/>
                </a:ext>
              </a:extLst>
            </p:cNvPr>
            <p:cNvSpPr txBox="1"/>
            <p:nvPr/>
          </p:nvSpPr>
          <p:spPr>
            <a:xfrm>
              <a:off x="334962" y="2531196"/>
              <a:ext cx="4238974"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4 </a:t>
              </a:r>
              <a:r>
                <a:rPr lang="en-AU" sz="2000" b="1" dirty="0"/>
                <a:t>Footings and </a:t>
              </a:r>
              <a:r>
                <a:rPr lang="en-AU" sz="2000" b="1" dirty="0" smtClean="0"/>
                <a:t>slabs</a:t>
              </a:r>
              <a:endParaRPr lang="en-AU" sz="2000" b="1" dirty="0"/>
            </a:p>
          </p:txBody>
        </p:sp>
        <p:sp>
          <p:nvSpPr>
            <p:cNvPr id="8" name="3 Site prep">
              <a:extLst>
                <a:ext uri="{FF2B5EF4-FFF2-40B4-BE49-F238E27FC236}">
                  <a16:creationId xmlns="" xmlns:a16="http://schemas.microsoft.com/office/drawing/2014/main" id="{AE167E13-378F-4841-B2E2-00A5ADCA7B25}"/>
                </a:ext>
              </a:extLst>
            </p:cNvPr>
            <p:cNvSpPr txBox="1"/>
            <p:nvPr/>
          </p:nvSpPr>
          <p:spPr>
            <a:xfrm>
              <a:off x="334962" y="2143177"/>
              <a:ext cx="4238974" cy="404126"/>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3 </a:t>
              </a:r>
              <a:r>
                <a:rPr lang="en-AU" sz="2000" b="1" dirty="0"/>
                <a:t>Site </a:t>
              </a:r>
              <a:r>
                <a:rPr lang="en-AU" sz="2000" b="1" dirty="0" smtClean="0"/>
                <a:t>preparation</a:t>
              </a:r>
              <a:endParaRPr lang="en-AU" sz="2000" b="1" dirty="0"/>
            </a:p>
          </p:txBody>
        </p:sp>
      </p:grpSp>
      <p:cxnSp>
        <p:nvCxnSpPr>
          <p:cNvPr id="28" name="Dividing Line">
            <a:extLst>
              <a:ext uri="{FF2B5EF4-FFF2-40B4-BE49-F238E27FC236}">
                <a16:creationId xmlns="" xmlns:a16="http://schemas.microsoft.com/office/drawing/2014/main" id="{9F2EE891-F2DA-4988-86DF-44131BD180BA}"/>
              </a:ext>
            </a:extLst>
          </p:cNvPr>
          <p:cNvCxnSpPr>
            <a:cxnSpLocks/>
          </p:cNvCxnSpPr>
          <p:nvPr/>
        </p:nvCxnSpPr>
        <p:spPr>
          <a:xfrm>
            <a:off x="5745151" y="1800835"/>
            <a:ext cx="0" cy="4882456"/>
          </a:xfrm>
          <a:prstGeom prst="line">
            <a:avLst/>
          </a:prstGeom>
          <a:ln w="28575">
            <a:solidFill>
              <a:srgbClr val="193C6A"/>
            </a:solidFill>
          </a:ln>
        </p:spPr>
        <p:style>
          <a:lnRef idx="1">
            <a:schemeClr val="accent3"/>
          </a:lnRef>
          <a:fillRef idx="0">
            <a:schemeClr val="accent3"/>
          </a:fillRef>
          <a:effectRef idx="0">
            <a:schemeClr val="accent3"/>
          </a:effectRef>
          <a:fontRef idx="minor">
            <a:schemeClr val="tx1"/>
          </a:fontRef>
        </p:style>
      </p:cxnSp>
      <p:sp>
        <p:nvSpPr>
          <p:cNvPr id="3" name="On slide question">
            <a:extLst>
              <a:ext uri="{FF2B5EF4-FFF2-40B4-BE49-F238E27FC236}">
                <a16:creationId xmlns="" xmlns:a16="http://schemas.microsoft.com/office/drawing/2014/main" id="{E890D48E-594E-4107-AA08-C694CC089A0D}"/>
              </a:ext>
            </a:extLst>
          </p:cNvPr>
          <p:cNvSpPr txBox="1"/>
          <p:nvPr/>
        </p:nvSpPr>
        <p:spPr>
          <a:xfrm>
            <a:off x="6096000" y="1895883"/>
            <a:ext cx="5337651" cy="1200329"/>
          </a:xfrm>
          <a:prstGeom prst="rect">
            <a:avLst/>
          </a:prstGeom>
          <a:noFill/>
        </p:spPr>
        <p:txBody>
          <a:bodyPr wrap="square" rtlCol="0">
            <a:spAutoFit/>
          </a:bodyPr>
          <a:lstStyle/>
          <a:p>
            <a:r>
              <a:rPr lang="en-AU" sz="2400" dirty="0"/>
              <a:t>Where in </a:t>
            </a:r>
            <a:r>
              <a:rPr lang="en-AU" sz="2400" dirty="0" smtClean="0"/>
              <a:t>the Housing Provisions </a:t>
            </a:r>
            <a:r>
              <a:rPr lang="en-AU" sz="2400" dirty="0"/>
              <a:t>would you expect to find each of the following?</a:t>
            </a:r>
          </a:p>
        </p:txBody>
      </p:sp>
      <p:sp>
        <p:nvSpPr>
          <p:cNvPr id="20" name="Question 1">
            <a:extLst>
              <a:ext uri="{FF2B5EF4-FFF2-40B4-BE49-F238E27FC236}">
                <a16:creationId xmlns="" xmlns:a16="http://schemas.microsoft.com/office/drawing/2014/main" id="{35CFDCDA-2761-43AB-8F99-032790AC271D}"/>
              </a:ext>
            </a:extLst>
          </p:cNvPr>
          <p:cNvSpPr txBox="1"/>
          <p:nvPr/>
        </p:nvSpPr>
        <p:spPr>
          <a:xfrm>
            <a:off x="6096000" y="1897200"/>
            <a:ext cx="5337651" cy="830997"/>
          </a:xfrm>
          <a:prstGeom prst="rect">
            <a:avLst/>
          </a:prstGeom>
          <a:noFill/>
        </p:spPr>
        <p:txBody>
          <a:bodyPr wrap="square" rtlCol="0">
            <a:spAutoFit/>
          </a:bodyPr>
          <a:lstStyle/>
          <a:p>
            <a:pPr marL="457200" indent="-457200">
              <a:buFont typeface="+mj-lt"/>
              <a:buAutoNum type="arabicPeriod"/>
            </a:pPr>
            <a:r>
              <a:rPr lang="en-AU" sz="2400" dirty="0"/>
              <a:t>Terms used to describe the different parts of stairways?</a:t>
            </a:r>
          </a:p>
        </p:txBody>
      </p:sp>
      <p:sp>
        <p:nvSpPr>
          <p:cNvPr id="21" name="Question 2">
            <a:extLst>
              <a:ext uri="{FF2B5EF4-FFF2-40B4-BE49-F238E27FC236}">
                <a16:creationId xmlns="" xmlns:a16="http://schemas.microsoft.com/office/drawing/2014/main" id="{9B68DE57-D727-4467-90C7-584263B0335E}"/>
              </a:ext>
            </a:extLst>
          </p:cNvPr>
          <p:cNvSpPr txBox="1"/>
          <p:nvPr/>
        </p:nvSpPr>
        <p:spPr>
          <a:xfrm>
            <a:off x="6094800" y="1897200"/>
            <a:ext cx="5337651" cy="1200329"/>
          </a:xfrm>
          <a:prstGeom prst="rect">
            <a:avLst/>
          </a:prstGeom>
          <a:noFill/>
        </p:spPr>
        <p:txBody>
          <a:bodyPr wrap="square" rtlCol="0">
            <a:spAutoFit/>
          </a:bodyPr>
          <a:lstStyle/>
          <a:p>
            <a:pPr marL="457200" indent="-457200">
              <a:buFont typeface="+mj-lt"/>
              <a:buAutoNum type="arabicPeriod" startAt="2"/>
            </a:pPr>
            <a:r>
              <a:rPr lang="en-AU" sz="2400" dirty="0"/>
              <a:t>Options for protecting Class 1 buildings from fire originating in a Class 10a </a:t>
            </a:r>
            <a:r>
              <a:rPr lang="en-AU" sz="2400" dirty="0" smtClean="0"/>
              <a:t>structure?</a:t>
            </a:r>
            <a:endParaRPr lang="en-AU" sz="2400" dirty="0">
              <a:solidFill>
                <a:schemeClr val="accent1"/>
              </a:solidFill>
            </a:endParaRPr>
          </a:p>
        </p:txBody>
      </p:sp>
      <p:sp>
        <p:nvSpPr>
          <p:cNvPr id="22" name="Question 3">
            <a:extLst>
              <a:ext uri="{FF2B5EF4-FFF2-40B4-BE49-F238E27FC236}">
                <a16:creationId xmlns="" xmlns:a16="http://schemas.microsoft.com/office/drawing/2014/main" id="{BD53B710-9E1E-4DC9-94EB-EF900E60DC67}"/>
              </a:ext>
            </a:extLst>
          </p:cNvPr>
          <p:cNvSpPr txBox="1"/>
          <p:nvPr/>
        </p:nvSpPr>
        <p:spPr>
          <a:xfrm>
            <a:off x="6094800" y="1897200"/>
            <a:ext cx="5762237" cy="1569660"/>
          </a:xfrm>
          <a:prstGeom prst="rect">
            <a:avLst/>
          </a:prstGeom>
          <a:noFill/>
        </p:spPr>
        <p:txBody>
          <a:bodyPr wrap="square" rtlCol="0">
            <a:spAutoFit/>
          </a:bodyPr>
          <a:lstStyle/>
          <a:p>
            <a:pPr marL="457200" indent="-457200">
              <a:buFont typeface="+mj-lt"/>
              <a:buAutoNum type="arabicPeriod" startAt="3"/>
            </a:pPr>
            <a:r>
              <a:rPr lang="en-AU" sz="2400" dirty="0"/>
              <a:t>Special requirements for construction in </a:t>
            </a:r>
            <a:r>
              <a:rPr lang="en-AU" sz="2400" dirty="0" smtClean="0"/>
              <a:t>alpine areas, attachment of decks and balconies to external walls and heating appliances?</a:t>
            </a:r>
            <a:endParaRPr lang="en-AU" sz="2400" dirty="0">
              <a:solidFill>
                <a:schemeClr val="accent1"/>
              </a:solidFill>
            </a:endParaRPr>
          </a:p>
        </p:txBody>
      </p:sp>
      <p:sp>
        <p:nvSpPr>
          <p:cNvPr id="23" name="Question 4">
            <a:extLst>
              <a:ext uri="{FF2B5EF4-FFF2-40B4-BE49-F238E27FC236}">
                <a16:creationId xmlns="" xmlns:a16="http://schemas.microsoft.com/office/drawing/2014/main" id="{091F0AD2-9890-44CD-87A6-499FA8943EE4}"/>
              </a:ext>
            </a:extLst>
          </p:cNvPr>
          <p:cNvSpPr txBox="1"/>
          <p:nvPr/>
        </p:nvSpPr>
        <p:spPr>
          <a:xfrm>
            <a:off x="6094800" y="1897200"/>
            <a:ext cx="5337651" cy="830997"/>
          </a:xfrm>
          <a:prstGeom prst="rect">
            <a:avLst/>
          </a:prstGeom>
          <a:noFill/>
        </p:spPr>
        <p:txBody>
          <a:bodyPr wrap="square" rtlCol="0">
            <a:spAutoFit/>
          </a:bodyPr>
          <a:lstStyle/>
          <a:p>
            <a:pPr marL="457200" indent="-457200">
              <a:buFont typeface="+mj-lt"/>
              <a:buAutoNum type="arabicPeriod" startAt="4"/>
            </a:pPr>
            <a:r>
              <a:rPr lang="en-AU" sz="2400" dirty="0" smtClean="0"/>
              <a:t>Requirements for ceiling </a:t>
            </a:r>
            <a:r>
              <a:rPr lang="en-AU" sz="2400" dirty="0"/>
              <a:t>heights in habitable rooms</a:t>
            </a:r>
            <a:r>
              <a:rPr lang="en-AU" sz="2400" dirty="0" smtClean="0"/>
              <a:t>?</a:t>
            </a:r>
            <a:endParaRPr lang="en-AU" sz="2400" dirty="0"/>
          </a:p>
        </p:txBody>
      </p:sp>
      <p:sp>
        <p:nvSpPr>
          <p:cNvPr id="24" name="Answer 1">
            <a:extLst>
              <a:ext uri="{FF2B5EF4-FFF2-40B4-BE49-F238E27FC236}">
                <a16:creationId xmlns="" xmlns:a16="http://schemas.microsoft.com/office/drawing/2014/main" id="{1C22CBFD-1218-465F-945C-D99B3B8C5F87}"/>
              </a:ext>
            </a:extLst>
          </p:cNvPr>
          <p:cNvSpPr txBox="1">
            <a:spLocks/>
          </p:cNvSpPr>
          <p:nvPr/>
        </p:nvSpPr>
        <p:spPr>
          <a:xfrm>
            <a:off x="6096000" y="3990208"/>
            <a:ext cx="5781673" cy="2465661"/>
          </a:xfrm>
          <a:prstGeom prst="rect">
            <a:avLst/>
          </a:prstGeom>
          <a:solidFill>
            <a:srgbClr val="DADEF4"/>
          </a:solidFill>
        </p:spPr>
        <p:txBody>
          <a:bodyPr/>
          <a:lstStyle>
            <a:lvl1pPr marL="180000" indent="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171450"/>
            <a:endParaRPr lang="en-AU" sz="2000" b="1" dirty="0"/>
          </a:p>
          <a:p>
            <a:pPr marL="628650" lvl="1" indent="-171450"/>
            <a:r>
              <a:rPr lang="en-AU" sz="2000" b="1" dirty="0"/>
              <a:t>Part </a:t>
            </a:r>
            <a:r>
              <a:rPr lang="en-AU" sz="2000" b="1" dirty="0" smtClean="0"/>
              <a:t>11 Safe </a:t>
            </a:r>
            <a:r>
              <a:rPr lang="en-AU" sz="2000" b="1" dirty="0"/>
              <a:t>m</a:t>
            </a:r>
            <a:r>
              <a:rPr lang="en-AU" sz="2000" b="1" dirty="0" smtClean="0"/>
              <a:t>ovement </a:t>
            </a:r>
            <a:r>
              <a:rPr lang="en-AU" sz="2000" b="1" dirty="0"/>
              <a:t>and </a:t>
            </a:r>
            <a:r>
              <a:rPr lang="en-AU" sz="2000" b="1" dirty="0" smtClean="0"/>
              <a:t>access</a:t>
            </a:r>
            <a:endParaRPr lang="en-AU" sz="2000" b="1" dirty="0"/>
          </a:p>
          <a:p>
            <a:pPr marL="628650" lvl="1" indent="-171450"/>
            <a:r>
              <a:rPr lang="en-AU" sz="2000" b="1" dirty="0"/>
              <a:t>Part </a:t>
            </a:r>
            <a:r>
              <a:rPr lang="en-AU" sz="2000" b="1" dirty="0" smtClean="0"/>
              <a:t>11.2 </a:t>
            </a:r>
            <a:r>
              <a:rPr lang="en-AU" sz="2000" b="1" dirty="0"/>
              <a:t>Stairway and ramp construction </a:t>
            </a:r>
          </a:p>
          <a:p>
            <a:pPr marL="628650" lvl="1" indent="-171450"/>
            <a:r>
              <a:rPr lang="en-AU" sz="2000" b="1" dirty="0"/>
              <a:t>Part </a:t>
            </a:r>
            <a:r>
              <a:rPr lang="en-AU" sz="2000" b="1" dirty="0" smtClean="0"/>
              <a:t>11.2.1 </a:t>
            </a:r>
            <a:r>
              <a:rPr lang="en-AU" sz="2000" b="1" dirty="0"/>
              <a:t>Explanation of terms</a:t>
            </a:r>
          </a:p>
          <a:p>
            <a:pPr marL="628650" lvl="1" indent="-171450"/>
            <a:r>
              <a:rPr lang="en-AU" sz="2000" b="1" dirty="0"/>
              <a:t>Figure </a:t>
            </a:r>
            <a:r>
              <a:rPr lang="en-AU" sz="2000" b="1" dirty="0" smtClean="0"/>
              <a:t>11.2.1 </a:t>
            </a:r>
            <a:r>
              <a:rPr lang="en-AU" sz="2000" b="1" dirty="0"/>
              <a:t>Stairway terms</a:t>
            </a:r>
          </a:p>
          <a:p>
            <a:pPr marL="628650" lvl="1" indent="-171450"/>
            <a:endParaRPr lang="en-AU" sz="2000" b="1" dirty="0"/>
          </a:p>
        </p:txBody>
      </p:sp>
      <p:sp>
        <p:nvSpPr>
          <p:cNvPr id="25" name="Answer 2">
            <a:extLst>
              <a:ext uri="{FF2B5EF4-FFF2-40B4-BE49-F238E27FC236}">
                <a16:creationId xmlns="" xmlns:a16="http://schemas.microsoft.com/office/drawing/2014/main" id="{BFC30EFC-A622-40B8-BD7D-6DD15C795F5F}"/>
              </a:ext>
            </a:extLst>
          </p:cNvPr>
          <p:cNvSpPr txBox="1">
            <a:spLocks/>
          </p:cNvSpPr>
          <p:nvPr/>
        </p:nvSpPr>
        <p:spPr>
          <a:xfrm>
            <a:off x="6096000" y="4603358"/>
            <a:ext cx="5781673" cy="1945378"/>
          </a:xfrm>
          <a:prstGeom prst="rect">
            <a:avLst/>
          </a:prstGeom>
          <a:solidFill>
            <a:srgbClr val="DADEF4"/>
          </a:solidFill>
        </p:spPr>
        <p:txBody>
          <a:bodyPr/>
          <a:lstStyle>
            <a:lvl1pPr marL="180000" indent="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171450">
              <a:spcBef>
                <a:spcPts val="600"/>
              </a:spcBef>
              <a:defRPr/>
            </a:pPr>
            <a:endParaRPr lang="en-AU" sz="2000" b="1" dirty="0"/>
          </a:p>
          <a:p>
            <a:pPr marL="628650" lvl="1" indent="-171450">
              <a:defRPr/>
            </a:pPr>
            <a:r>
              <a:rPr lang="en-AU" b="1" dirty="0"/>
              <a:t>Part </a:t>
            </a:r>
            <a:r>
              <a:rPr lang="en-AU" b="1" dirty="0" smtClean="0"/>
              <a:t>9 </a:t>
            </a:r>
            <a:r>
              <a:rPr lang="en-AU" b="1" dirty="0"/>
              <a:t>Fire </a:t>
            </a:r>
            <a:r>
              <a:rPr lang="en-AU" b="1" dirty="0" smtClean="0"/>
              <a:t>safety</a:t>
            </a:r>
            <a:endParaRPr lang="en-AU" b="1" dirty="0"/>
          </a:p>
          <a:p>
            <a:pPr marL="628650" lvl="1" indent="-171450">
              <a:defRPr/>
            </a:pPr>
            <a:r>
              <a:rPr lang="en-AU" b="1" dirty="0" smtClean="0"/>
              <a:t>Part 9.2.4 </a:t>
            </a:r>
            <a:r>
              <a:rPr lang="en-AU" b="1" dirty="0"/>
              <a:t>Class 10a </a:t>
            </a:r>
            <a:r>
              <a:rPr lang="en-AU" b="1" dirty="0" smtClean="0"/>
              <a:t>buildings to </a:t>
            </a:r>
            <a:br>
              <a:rPr lang="en-AU" b="1" dirty="0" smtClean="0"/>
            </a:br>
            <a:r>
              <a:rPr lang="en-AU" b="1" dirty="0" smtClean="0"/>
              <a:t>Part 9.2.8 Opens Carports</a:t>
            </a:r>
            <a:endParaRPr lang="en-AU" b="1" dirty="0"/>
          </a:p>
        </p:txBody>
      </p:sp>
      <p:sp>
        <p:nvSpPr>
          <p:cNvPr id="26" name="Answer 3">
            <a:extLst>
              <a:ext uri="{FF2B5EF4-FFF2-40B4-BE49-F238E27FC236}">
                <a16:creationId xmlns="" xmlns:a16="http://schemas.microsoft.com/office/drawing/2014/main" id="{AAE3BA99-6E8E-404E-9D6B-C949753CBDCB}"/>
              </a:ext>
            </a:extLst>
          </p:cNvPr>
          <p:cNvSpPr txBox="1">
            <a:spLocks/>
          </p:cNvSpPr>
          <p:nvPr/>
        </p:nvSpPr>
        <p:spPr>
          <a:xfrm>
            <a:off x="6075364" y="3673494"/>
            <a:ext cx="5781673" cy="2807174"/>
          </a:xfrm>
          <a:prstGeom prst="rect">
            <a:avLst/>
          </a:prstGeom>
          <a:solidFill>
            <a:srgbClr val="DADEF4"/>
          </a:solidFill>
        </p:spPr>
        <p:txBody>
          <a:bodyPr/>
          <a:lstStyle>
            <a:lvl1pPr marL="180000" indent="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171450">
              <a:spcBef>
                <a:spcPts val="600"/>
              </a:spcBef>
              <a:defRPr/>
            </a:pPr>
            <a:endParaRPr lang="en-AU" sz="2000" b="1" dirty="0"/>
          </a:p>
          <a:p>
            <a:pPr marL="628650" lvl="1" indent="-171450">
              <a:spcBef>
                <a:spcPts val="0"/>
              </a:spcBef>
              <a:spcAft>
                <a:spcPts val="0"/>
              </a:spcAft>
              <a:defRPr/>
            </a:pPr>
            <a:r>
              <a:rPr lang="en-AU" sz="2000" b="1" dirty="0"/>
              <a:t>Part </a:t>
            </a:r>
            <a:r>
              <a:rPr lang="en-AU" sz="2000" b="1" dirty="0" smtClean="0"/>
              <a:t>12 </a:t>
            </a:r>
            <a:r>
              <a:rPr lang="en-AU" sz="2000" b="1" dirty="0"/>
              <a:t>Ancillary p</a:t>
            </a:r>
            <a:r>
              <a:rPr lang="en-AU" sz="2000" b="1" dirty="0" smtClean="0"/>
              <a:t>rovisions </a:t>
            </a:r>
          </a:p>
          <a:p>
            <a:pPr marL="628650" lvl="1" indent="-171450">
              <a:spcBef>
                <a:spcPts val="0"/>
              </a:spcBef>
              <a:spcAft>
                <a:spcPts val="0"/>
              </a:spcAft>
              <a:defRPr/>
            </a:pPr>
            <a:r>
              <a:rPr lang="en-AU" sz="2000" b="1" dirty="0" smtClean="0"/>
              <a:t>Part 12.2 </a:t>
            </a:r>
            <a:r>
              <a:rPr lang="en-AU" sz="2000" b="1" dirty="0"/>
              <a:t>Construction in alpine areas</a:t>
            </a:r>
          </a:p>
          <a:p>
            <a:pPr marL="628650" lvl="1" indent="-171450">
              <a:spcBef>
                <a:spcPts val="0"/>
              </a:spcBef>
              <a:spcAft>
                <a:spcPts val="0"/>
              </a:spcAft>
              <a:defRPr/>
            </a:pPr>
            <a:r>
              <a:rPr lang="en-AU" sz="2000" b="1" dirty="0"/>
              <a:t>Part </a:t>
            </a:r>
            <a:r>
              <a:rPr lang="en-AU" sz="2000" b="1" dirty="0" smtClean="0"/>
              <a:t>12.3 Attachment of framed decks and balconies to external walls of buildings using a waling plate</a:t>
            </a:r>
          </a:p>
          <a:p>
            <a:pPr marL="628650" lvl="1" indent="-171450">
              <a:spcBef>
                <a:spcPts val="0"/>
              </a:spcBef>
              <a:spcAft>
                <a:spcPts val="0"/>
              </a:spcAft>
              <a:defRPr/>
            </a:pPr>
            <a:r>
              <a:rPr lang="en-AU" sz="2000" b="1" dirty="0" smtClean="0"/>
              <a:t>Part 12.4 Heating appliances, fireplaces, chimneys and flues</a:t>
            </a:r>
          </a:p>
          <a:p>
            <a:pPr marL="628650" lvl="1" indent="-171450">
              <a:spcBef>
                <a:spcPts val="0"/>
              </a:spcBef>
              <a:spcAft>
                <a:spcPts val="0"/>
              </a:spcAft>
              <a:defRPr/>
            </a:pPr>
            <a:endParaRPr lang="en-AU" sz="2000" b="1" dirty="0"/>
          </a:p>
          <a:p>
            <a:pPr marL="628650" lvl="1" indent="-171450">
              <a:spcBef>
                <a:spcPts val="0"/>
              </a:spcBef>
              <a:spcAft>
                <a:spcPts val="0"/>
              </a:spcAft>
              <a:defRPr/>
            </a:pPr>
            <a:endParaRPr lang="en-AU" sz="2000" b="1" dirty="0"/>
          </a:p>
        </p:txBody>
      </p:sp>
      <p:sp>
        <p:nvSpPr>
          <p:cNvPr id="27" name="Answer 4">
            <a:extLst>
              <a:ext uri="{FF2B5EF4-FFF2-40B4-BE49-F238E27FC236}">
                <a16:creationId xmlns="" xmlns:a16="http://schemas.microsoft.com/office/drawing/2014/main" id="{9B076B18-B1DD-42C5-B91A-2B32FA0779D3}"/>
              </a:ext>
            </a:extLst>
          </p:cNvPr>
          <p:cNvSpPr txBox="1">
            <a:spLocks/>
          </p:cNvSpPr>
          <p:nvPr/>
        </p:nvSpPr>
        <p:spPr>
          <a:xfrm>
            <a:off x="6075364" y="4726744"/>
            <a:ext cx="5781673" cy="1754483"/>
          </a:xfrm>
          <a:prstGeom prst="rect">
            <a:avLst/>
          </a:prstGeom>
          <a:solidFill>
            <a:srgbClr val="DADEF4"/>
          </a:solidFill>
        </p:spPr>
        <p:txBody>
          <a:bodyPr/>
          <a:lstStyle>
            <a:lvl1pPr marL="180000" indent="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171450">
              <a:spcBef>
                <a:spcPts val="600"/>
              </a:spcBef>
              <a:defRPr/>
            </a:pPr>
            <a:endParaRPr lang="en-AU" sz="2000" b="1" dirty="0"/>
          </a:p>
          <a:p>
            <a:pPr marL="628650" lvl="1" indent="-171450">
              <a:spcBef>
                <a:spcPts val="0"/>
              </a:spcBef>
              <a:spcAft>
                <a:spcPts val="0"/>
              </a:spcAft>
              <a:defRPr/>
            </a:pPr>
            <a:r>
              <a:rPr lang="en-AU" b="1" dirty="0"/>
              <a:t>Part </a:t>
            </a:r>
            <a:r>
              <a:rPr lang="en-AU" b="1" dirty="0" smtClean="0"/>
              <a:t>10 </a:t>
            </a:r>
            <a:r>
              <a:rPr lang="en-AU" b="1" dirty="0"/>
              <a:t>Health and </a:t>
            </a:r>
            <a:r>
              <a:rPr lang="en-AU" b="1" dirty="0" smtClean="0"/>
              <a:t>amenity</a:t>
            </a:r>
            <a:endParaRPr lang="en-AU" b="1" dirty="0"/>
          </a:p>
          <a:p>
            <a:pPr marL="628650" lvl="1" indent="-171450">
              <a:spcBef>
                <a:spcPts val="0"/>
              </a:spcBef>
              <a:spcAft>
                <a:spcPts val="0"/>
              </a:spcAft>
              <a:defRPr/>
            </a:pPr>
            <a:r>
              <a:rPr lang="en-AU" b="1" dirty="0"/>
              <a:t>Part </a:t>
            </a:r>
            <a:r>
              <a:rPr lang="en-AU" b="1" dirty="0" smtClean="0"/>
              <a:t>10.3 Room heights</a:t>
            </a:r>
            <a:endParaRPr lang="en-AU" b="1" dirty="0"/>
          </a:p>
        </p:txBody>
      </p:sp>
    </p:spTree>
    <p:custDataLst>
      <p:tags r:id="rId1"/>
    </p:custDataLst>
    <p:extLst>
      <p:ext uri="{BB962C8B-B14F-4D97-AF65-F5344CB8AC3E}">
        <p14:creationId xmlns:p14="http://schemas.microsoft.com/office/powerpoint/2010/main" val="379475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dissolv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1" nodeType="clickEffect">
                                  <p:stCondLst>
                                    <p:cond delay="0"/>
                                  </p:stCondLst>
                                  <p:childTnLst>
                                    <p:animEffect transition="out" filter="dissolv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additive="base">
                                        <p:cTn id="24" dur="500" fill="hold"/>
                                        <p:tgtEl>
                                          <p:spTgt spid="20"/>
                                        </p:tgtEl>
                                        <p:attrNameLst>
                                          <p:attrName>ppt_x</p:attrName>
                                        </p:attrNameLst>
                                      </p:cBhvr>
                                      <p:tavLst>
                                        <p:tav tm="0">
                                          <p:val>
                                            <p:strVal val="1+#ppt_w/2"/>
                                          </p:val>
                                        </p:tav>
                                        <p:tav tm="100000">
                                          <p:val>
                                            <p:strVal val="#ppt_x"/>
                                          </p:val>
                                        </p:tav>
                                      </p:tavLst>
                                    </p:anim>
                                    <p:anim calcmode="lin" valueType="num">
                                      <p:cBhvr additive="base">
                                        <p:cTn id="2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dissolv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xit" presetSubtype="0" fill="hold" grpId="1" nodeType="clickEffect">
                                  <p:stCondLst>
                                    <p:cond delay="0"/>
                                  </p:stCondLst>
                                  <p:childTnLst>
                                    <p:animEffect transition="out" filter="dissolve">
                                      <p:cBhvr>
                                        <p:cTn id="34" dur="500"/>
                                        <p:tgtEl>
                                          <p:spTgt spid="20"/>
                                        </p:tgtEl>
                                      </p:cBhvr>
                                    </p:animEffect>
                                    <p:set>
                                      <p:cBhvr>
                                        <p:cTn id="35" dur="1" fill="hold">
                                          <p:stCondLst>
                                            <p:cond delay="499"/>
                                          </p:stCondLst>
                                        </p:cTn>
                                        <p:tgtEl>
                                          <p:spTgt spid="20"/>
                                        </p:tgtEl>
                                        <p:attrNameLst>
                                          <p:attrName>style.visibility</p:attrName>
                                        </p:attrNameLst>
                                      </p:cBhvr>
                                      <p:to>
                                        <p:strVal val="hidden"/>
                                      </p:to>
                                    </p:set>
                                  </p:childTnLst>
                                </p:cTn>
                              </p:par>
                              <p:par>
                                <p:cTn id="36" presetID="9" presetClass="exit" presetSubtype="0" fill="hold" grpId="1" nodeType="withEffect">
                                  <p:stCondLst>
                                    <p:cond delay="0"/>
                                  </p:stCondLst>
                                  <p:childTnLst>
                                    <p:animEffect transition="out" filter="dissolve">
                                      <p:cBhvr>
                                        <p:cTn id="37" dur="500"/>
                                        <p:tgtEl>
                                          <p:spTgt spid="24"/>
                                        </p:tgtEl>
                                      </p:cBhvr>
                                    </p:animEffect>
                                    <p:set>
                                      <p:cBhvr>
                                        <p:cTn id="38" dur="1" fill="hold">
                                          <p:stCondLst>
                                            <p:cond delay="499"/>
                                          </p:stCondLst>
                                        </p:cTn>
                                        <p:tgtEl>
                                          <p:spTgt spid="24"/>
                                        </p:tgtEl>
                                        <p:attrNameLst>
                                          <p:attrName>style.visibility</p:attrName>
                                        </p:attrNameLst>
                                      </p:cBhvr>
                                      <p:to>
                                        <p:strVal val="hidden"/>
                                      </p:to>
                                    </p:set>
                                  </p:childTnLst>
                                </p:cTn>
                              </p:par>
                            </p:childTnLst>
                          </p:cTn>
                        </p:par>
                        <p:par>
                          <p:cTn id="39" fill="hold">
                            <p:stCondLst>
                              <p:cond delay="500"/>
                            </p:stCondLst>
                            <p:childTnLst>
                              <p:par>
                                <p:cTn id="40" presetID="2" presetClass="entr" presetSubtype="2"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additive="base">
                                        <p:cTn id="42" dur="500" fill="hold"/>
                                        <p:tgtEl>
                                          <p:spTgt spid="21"/>
                                        </p:tgtEl>
                                        <p:attrNameLst>
                                          <p:attrName>ppt_x</p:attrName>
                                        </p:attrNameLst>
                                      </p:cBhvr>
                                      <p:tavLst>
                                        <p:tav tm="0">
                                          <p:val>
                                            <p:strVal val="1+#ppt_w/2"/>
                                          </p:val>
                                        </p:tav>
                                        <p:tav tm="100000">
                                          <p:val>
                                            <p:strVal val="#ppt_x"/>
                                          </p:val>
                                        </p:tav>
                                      </p:tavLst>
                                    </p:anim>
                                    <p:anim calcmode="lin" valueType="num">
                                      <p:cBhvr additive="base">
                                        <p:cTn id="43"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dissolve">
                                      <p:cBhvr>
                                        <p:cTn id="48" dur="500"/>
                                        <p:tgtEl>
                                          <p:spTgt spid="25"/>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xit" presetSubtype="0" fill="hold" grpId="1" nodeType="clickEffect">
                                  <p:stCondLst>
                                    <p:cond delay="0"/>
                                  </p:stCondLst>
                                  <p:childTnLst>
                                    <p:animEffect transition="out" filter="dissolve">
                                      <p:cBhvr>
                                        <p:cTn id="52" dur="500"/>
                                        <p:tgtEl>
                                          <p:spTgt spid="21"/>
                                        </p:tgtEl>
                                      </p:cBhvr>
                                    </p:animEffect>
                                    <p:set>
                                      <p:cBhvr>
                                        <p:cTn id="53" dur="1" fill="hold">
                                          <p:stCondLst>
                                            <p:cond delay="499"/>
                                          </p:stCondLst>
                                        </p:cTn>
                                        <p:tgtEl>
                                          <p:spTgt spid="21"/>
                                        </p:tgtEl>
                                        <p:attrNameLst>
                                          <p:attrName>style.visibility</p:attrName>
                                        </p:attrNameLst>
                                      </p:cBhvr>
                                      <p:to>
                                        <p:strVal val="hidden"/>
                                      </p:to>
                                    </p:set>
                                  </p:childTnLst>
                                </p:cTn>
                              </p:par>
                              <p:par>
                                <p:cTn id="54" presetID="9" presetClass="exit" presetSubtype="0" fill="hold" grpId="1" nodeType="withEffect">
                                  <p:stCondLst>
                                    <p:cond delay="0"/>
                                  </p:stCondLst>
                                  <p:childTnLst>
                                    <p:animEffect transition="out" filter="dissolve">
                                      <p:cBhvr>
                                        <p:cTn id="55" dur="500"/>
                                        <p:tgtEl>
                                          <p:spTgt spid="25"/>
                                        </p:tgtEl>
                                      </p:cBhvr>
                                    </p:animEffect>
                                    <p:set>
                                      <p:cBhvr>
                                        <p:cTn id="56" dur="1" fill="hold">
                                          <p:stCondLst>
                                            <p:cond delay="499"/>
                                          </p:stCondLst>
                                        </p:cTn>
                                        <p:tgtEl>
                                          <p:spTgt spid="25"/>
                                        </p:tgtEl>
                                        <p:attrNameLst>
                                          <p:attrName>style.visibility</p:attrName>
                                        </p:attrNameLst>
                                      </p:cBhvr>
                                      <p:to>
                                        <p:strVal val="hidden"/>
                                      </p:to>
                                    </p:set>
                                  </p:childTnLst>
                                </p:cTn>
                              </p:par>
                            </p:childTnLst>
                          </p:cTn>
                        </p:par>
                        <p:par>
                          <p:cTn id="57" fill="hold">
                            <p:stCondLst>
                              <p:cond delay="500"/>
                            </p:stCondLst>
                            <p:childTnLst>
                              <p:par>
                                <p:cTn id="58" presetID="2" presetClass="entr" presetSubtype="2"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1+#ppt_w/2"/>
                                          </p:val>
                                        </p:tav>
                                        <p:tav tm="100000">
                                          <p:val>
                                            <p:strVal val="#ppt_x"/>
                                          </p:val>
                                        </p:tav>
                                      </p:tavLst>
                                    </p:anim>
                                    <p:anim calcmode="lin" valueType="num">
                                      <p:cBhvr additive="base">
                                        <p:cTn id="61"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dissolve">
                                      <p:cBhvr>
                                        <p:cTn id="66" dur="500"/>
                                        <p:tgtEl>
                                          <p:spTgt spid="26"/>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xit" presetSubtype="0" fill="hold" grpId="1" nodeType="clickEffect">
                                  <p:stCondLst>
                                    <p:cond delay="0"/>
                                  </p:stCondLst>
                                  <p:childTnLst>
                                    <p:animEffect transition="out" filter="dissolve">
                                      <p:cBhvr>
                                        <p:cTn id="70" dur="500"/>
                                        <p:tgtEl>
                                          <p:spTgt spid="22"/>
                                        </p:tgtEl>
                                      </p:cBhvr>
                                    </p:animEffect>
                                    <p:set>
                                      <p:cBhvr>
                                        <p:cTn id="71" dur="1" fill="hold">
                                          <p:stCondLst>
                                            <p:cond delay="499"/>
                                          </p:stCondLst>
                                        </p:cTn>
                                        <p:tgtEl>
                                          <p:spTgt spid="22"/>
                                        </p:tgtEl>
                                        <p:attrNameLst>
                                          <p:attrName>style.visibility</p:attrName>
                                        </p:attrNameLst>
                                      </p:cBhvr>
                                      <p:to>
                                        <p:strVal val="hidden"/>
                                      </p:to>
                                    </p:set>
                                  </p:childTnLst>
                                </p:cTn>
                              </p:par>
                              <p:par>
                                <p:cTn id="72" presetID="9" presetClass="exit" presetSubtype="0" fill="hold" grpId="1" nodeType="withEffect">
                                  <p:stCondLst>
                                    <p:cond delay="0"/>
                                  </p:stCondLst>
                                  <p:childTnLst>
                                    <p:animEffect transition="out" filter="dissolve">
                                      <p:cBhvr>
                                        <p:cTn id="73" dur="500"/>
                                        <p:tgtEl>
                                          <p:spTgt spid="26"/>
                                        </p:tgtEl>
                                      </p:cBhvr>
                                    </p:animEffect>
                                    <p:set>
                                      <p:cBhvr>
                                        <p:cTn id="74" dur="1" fill="hold">
                                          <p:stCondLst>
                                            <p:cond delay="499"/>
                                          </p:stCondLst>
                                        </p:cTn>
                                        <p:tgtEl>
                                          <p:spTgt spid="26"/>
                                        </p:tgtEl>
                                        <p:attrNameLst>
                                          <p:attrName>style.visibility</p:attrName>
                                        </p:attrNameLst>
                                      </p:cBhvr>
                                      <p:to>
                                        <p:strVal val="hidden"/>
                                      </p:to>
                                    </p:set>
                                  </p:childTnLst>
                                </p:cTn>
                              </p:par>
                            </p:childTnLst>
                          </p:cTn>
                        </p:par>
                        <p:par>
                          <p:cTn id="75" fill="hold">
                            <p:stCondLst>
                              <p:cond delay="500"/>
                            </p:stCondLst>
                            <p:childTnLst>
                              <p:par>
                                <p:cTn id="76" presetID="2" presetClass="entr" presetSubtype="2" fill="hold" grpId="0" nodeType="afterEffect">
                                  <p:stCondLst>
                                    <p:cond delay="0"/>
                                  </p:stCondLst>
                                  <p:childTnLst>
                                    <p:set>
                                      <p:cBhvr>
                                        <p:cTn id="77" dur="1" fill="hold">
                                          <p:stCondLst>
                                            <p:cond delay="0"/>
                                          </p:stCondLst>
                                        </p:cTn>
                                        <p:tgtEl>
                                          <p:spTgt spid="23"/>
                                        </p:tgtEl>
                                        <p:attrNameLst>
                                          <p:attrName>style.visibility</p:attrName>
                                        </p:attrNameLst>
                                      </p:cBhvr>
                                      <p:to>
                                        <p:strVal val="visible"/>
                                      </p:to>
                                    </p:set>
                                    <p:anim calcmode="lin" valueType="num">
                                      <p:cBhvr additive="base">
                                        <p:cTn id="78" dur="500" fill="hold"/>
                                        <p:tgtEl>
                                          <p:spTgt spid="23"/>
                                        </p:tgtEl>
                                        <p:attrNameLst>
                                          <p:attrName>ppt_x</p:attrName>
                                        </p:attrNameLst>
                                      </p:cBhvr>
                                      <p:tavLst>
                                        <p:tav tm="0">
                                          <p:val>
                                            <p:strVal val="1+#ppt_w/2"/>
                                          </p:val>
                                        </p:tav>
                                        <p:tav tm="100000">
                                          <p:val>
                                            <p:strVal val="#ppt_x"/>
                                          </p:val>
                                        </p:tav>
                                      </p:tavLst>
                                    </p:anim>
                                    <p:anim calcmode="lin" valueType="num">
                                      <p:cBhvr additive="base">
                                        <p:cTn id="79"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dissolve">
                                      <p:cBhvr>
                                        <p:cTn id="8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20" grpId="0"/>
      <p:bldP spid="20" grpId="1"/>
      <p:bldP spid="21" grpId="0"/>
      <p:bldP spid="21" grpId="1"/>
      <p:bldP spid="22" grpId="0"/>
      <p:bldP spid="22" grpId="1"/>
      <p:bldP spid="23" grpId="0"/>
      <p:bldP spid="24" grpId="0" animBg="1">
        <p:tmplLst>
          <p:tmpl>
            <p:tnLst>
              <p:par>
                <p:cTn presetID="9" presetClass="entr" presetSubtype="0" fill="hold" nodeType="click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dissolve">
                      <p:cBhvr>
                        <p:cTn dur="500"/>
                        <p:tgtEl>
                          <p:spTgt spid="24"/>
                        </p:tgtEl>
                      </p:cBhvr>
                    </p:animEffect>
                  </p:childTnLst>
                </p:cTn>
              </p:par>
            </p:tnLst>
          </p:tmpl>
        </p:tmplLst>
      </p:bldP>
      <p:bldP spid="24" grpId="1" animBg="1"/>
      <p:bldP spid="25" grpId="0" animBg="1">
        <p:tmplLst>
          <p:tmpl>
            <p:tnLst>
              <p:par>
                <p:cTn presetID="9" presetClass="entr" presetSubtype="0" fill="hold" nodeType="click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dissolve">
                      <p:cBhvr>
                        <p:cTn dur="500"/>
                        <p:tgtEl>
                          <p:spTgt spid="25"/>
                        </p:tgtEl>
                      </p:cBhvr>
                    </p:animEffect>
                  </p:childTnLst>
                </p:cTn>
              </p:par>
            </p:tnLst>
          </p:tmpl>
        </p:tmplLst>
      </p:bldP>
      <p:bldP spid="25" grpId="1" animBg="1"/>
      <p:bldP spid="26" grpId="0" animBg="1">
        <p:tmplLst>
          <p:tmpl>
            <p:tnLst>
              <p:par>
                <p:cTn presetID="9" presetClass="entr" presetSubtype="0" fill="hold" nodeType="click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dissolve">
                      <p:cBhvr>
                        <p:cTn dur="500"/>
                        <p:tgtEl>
                          <p:spTgt spid="26"/>
                        </p:tgtEl>
                      </p:cBhvr>
                    </p:animEffect>
                  </p:childTnLst>
                </p:cTn>
              </p:par>
            </p:tnLst>
          </p:tmpl>
        </p:tmplLst>
      </p:bldP>
      <p:bldP spid="26" grpId="1" animBg="1"/>
      <p:bldP spid="27" grpId="0" animBg="1">
        <p:tmplLst>
          <p:tmpl>
            <p:tnLst>
              <p:par>
                <p:cTn presetID="9" presetClass="entr" presetSubtype="0" fill="hold" nodeType="click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dissolve">
                      <p:cBhvr>
                        <p:cTn dur="500"/>
                        <p:tgtEl>
                          <p:spTgt spid="27"/>
                        </p:tgtEl>
                      </p:cBhvr>
                    </p:animEffect>
                  </p:childTnLst>
                </p:cTn>
              </p:par>
            </p:tnLst>
          </p:tmpl>
        </p:tmplLst>
      </p:b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D5728976-0A7A-4DCA-9FAF-8DD3932F3663}"/>
              </a:ext>
            </a:extLst>
          </p:cNvPr>
          <p:cNvSpPr>
            <a:spLocks noGrp="1"/>
          </p:cNvSpPr>
          <p:nvPr>
            <p:ph type="body" sz="quarter" idx="11"/>
          </p:nvPr>
        </p:nvSpPr>
        <p:spPr>
          <a:xfrm>
            <a:off x="334962" y="314325"/>
            <a:ext cx="9802266" cy="981075"/>
          </a:xfrm>
        </p:spPr>
        <p:txBody>
          <a:bodyPr>
            <a:normAutofit/>
          </a:bodyPr>
          <a:lstStyle/>
          <a:p>
            <a:r>
              <a:rPr lang="en-AU" dirty="0"/>
              <a:t>Interpreting </a:t>
            </a:r>
            <a:r>
              <a:rPr lang="en-AU" dirty="0" smtClean="0"/>
              <a:t>the Housing Provisions</a:t>
            </a:r>
            <a:endParaRPr lang="en-AU" dirty="0"/>
          </a:p>
        </p:txBody>
      </p:sp>
      <p:sp>
        <p:nvSpPr>
          <p:cNvPr id="3" name="Button 1" descr="Question 1 button&#10;">
            <a:extLst>
              <a:ext uri="{FF2B5EF4-FFF2-40B4-BE49-F238E27FC236}">
                <a16:creationId xmlns="" xmlns:a16="http://schemas.microsoft.com/office/drawing/2014/main" id="{89759366-EB36-486A-97E0-DC067D207F54}"/>
              </a:ext>
            </a:extLst>
          </p:cNvPr>
          <p:cNvSpPr/>
          <p:nvPr/>
        </p:nvSpPr>
        <p:spPr>
          <a:xfrm>
            <a:off x="376524" y="2036503"/>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1</a:t>
            </a:r>
          </a:p>
        </p:txBody>
      </p:sp>
      <p:sp>
        <p:nvSpPr>
          <p:cNvPr id="18" name="Button 2" descr="Question 2 button">
            <a:extLst>
              <a:ext uri="{FF2B5EF4-FFF2-40B4-BE49-F238E27FC236}">
                <a16:creationId xmlns="" xmlns:a16="http://schemas.microsoft.com/office/drawing/2014/main" id="{8F31F86D-F0BB-4B5F-9B82-439DEAA2F63A}"/>
              </a:ext>
            </a:extLst>
          </p:cNvPr>
          <p:cNvSpPr/>
          <p:nvPr/>
        </p:nvSpPr>
        <p:spPr>
          <a:xfrm>
            <a:off x="376524" y="2817959"/>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2</a:t>
            </a:r>
          </a:p>
        </p:txBody>
      </p:sp>
      <p:sp>
        <p:nvSpPr>
          <p:cNvPr id="17" name="Button 3" descr="Question 3 button">
            <a:extLst>
              <a:ext uri="{FF2B5EF4-FFF2-40B4-BE49-F238E27FC236}">
                <a16:creationId xmlns="" xmlns:a16="http://schemas.microsoft.com/office/drawing/2014/main" id="{C07DCAFD-6709-4693-A880-D9A088331945}"/>
              </a:ext>
            </a:extLst>
          </p:cNvPr>
          <p:cNvSpPr/>
          <p:nvPr/>
        </p:nvSpPr>
        <p:spPr>
          <a:xfrm>
            <a:off x="376524" y="3599415"/>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3</a:t>
            </a:r>
          </a:p>
        </p:txBody>
      </p:sp>
      <p:sp>
        <p:nvSpPr>
          <p:cNvPr id="19" name="Button 4" descr="Question 4 button">
            <a:extLst>
              <a:ext uri="{FF2B5EF4-FFF2-40B4-BE49-F238E27FC236}">
                <a16:creationId xmlns="" xmlns:a16="http://schemas.microsoft.com/office/drawing/2014/main" id="{F7E31B9B-CEBD-4E37-83DC-A6DD98E1DD80}"/>
              </a:ext>
            </a:extLst>
          </p:cNvPr>
          <p:cNvSpPr/>
          <p:nvPr/>
        </p:nvSpPr>
        <p:spPr>
          <a:xfrm>
            <a:off x="376524" y="4380871"/>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4</a:t>
            </a:r>
          </a:p>
        </p:txBody>
      </p:sp>
      <p:sp>
        <p:nvSpPr>
          <p:cNvPr id="41" name="Button 5" descr="Question 5 button">
            <a:extLst>
              <a:ext uri="{FF2B5EF4-FFF2-40B4-BE49-F238E27FC236}">
                <a16:creationId xmlns="" xmlns:a16="http://schemas.microsoft.com/office/drawing/2014/main" id="{6A04EF56-640C-4F7A-8A35-AB8220BD704A}"/>
              </a:ext>
            </a:extLst>
          </p:cNvPr>
          <p:cNvSpPr/>
          <p:nvPr/>
        </p:nvSpPr>
        <p:spPr>
          <a:xfrm>
            <a:off x="376524" y="5162327"/>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5</a:t>
            </a:r>
          </a:p>
        </p:txBody>
      </p:sp>
      <p:sp>
        <p:nvSpPr>
          <p:cNvPr id="42" name="Button 6" descr="Question 6 button">
            <a:extLst>
              <a:ext uri="{FF2B5EF4-FFF2-40B4-BE49-F238E27FC236}">
                <a16:creationId xmlns="" xmlns:a16="http://schemas.microsoft.com/office/drawing/2014/main" id="{AEE50314-140B-42BA-9D08-430506C47981}"/>
              </a:ext>
            </a:extLst>
          </p:cNvPr>
          <p:cNvSpPr/>
          <p:nvPr/>
        </p:nvSpPr>
        <p:spPr>
          <a:xfrm>
            <a:off x="376524" y="5943783"/>
            <a:ext cx="2380529" cy="599892"/>
          </a:xfrm>
          <a:prstGeom prst="roundRect">
            <a:avLst/>
          </a:prstGeom>
          <a:solidFill>
            <a:srgbClr val="485CC7"/>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b="1" dirty="0">
                <a:solidFill>
                  <a:schemeClr val="bg2"/>
                </a:solidFill>
              </a:rPr>
              <a:t>Question 6</a:t>
            </a:r>
          </a:p>
        </p:txBody>
      </p:sp>
      <p:sp>
        <p:nvSpPr>
          <p:cNvPr id="13" name="Question 1">
            <a:extLst>
              <a:ext uri="{FF2B5EF4-FFF2-40B4-BE49-F238E27FC236}">
                <a16:creationId xmlns="" xmlns:a16="http://schemas.microsoft.com/office/drawing/2014/main" id="{D8535521-2852-42E5-97A4-A3FA00E5A1C5}"/>
              </a:ext>
            </a:extLst>
          </p:cNvPr>
          <p:cNvSpPr txBox="1"/>
          <p:nvPr/>
        </p:nvSpPr>
        <p:spPr>
          <a:xfrm>
            <a:off x="3589200" y="1896920"/>
            <a:ext cx="8233200" cy="1251625"/>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200"/>
              </a:spcBef>
              <a:spcAft>
                <a:spcPts val="200"/>
              </a:spcAft>
              <a:buClrTx/>
              <a:buSzTx/>
              <a:tabLst/>
              <a:defRPr/>
            </a:pPr>
            <a:r>
              <a:rPr lang="en-AU" sz="2400" b="1" dirty="0">
                <a:solidFill>
                  <a:schemeClr val="accent3"/>
                </a:solidFill>
              </a:rPr>
              <a:t>Question 1</a:t>
            </a:r>
          </a:p>
          <a:p>
            <a:pPr marR="0" lvl="0" algn="l" defTabSz="914400" rtl="0" eaLnBrk="1" fontAlgn="auto" latinLnBrk="0" hangingPunct="1">
              <a:lnSpc>
                <a:spcPct val="100000"/>
              </a:lnSpc>
              <a:spcBef>
                <a:spcPts val="200"/>
              </a:spcBef>
              <a:spcAft>
                <a:spcPts val="200"/>
              </a:spcAft>
              <a:buClrTx/>
              <a:buSzTx/>
              <a:tabLst/>
              <a:defRPr/>
            </a:pPr>
            <a:r>
              <a:rPr lang="en-AU" sz="2400" dirty="0"/>
              <a:t>According to Part </a:t>
            </a:r>
            <a:r>
              <a:rPr lang="en-AU" sz="2400" dirty="0" smtClean="0"/>
              <a:t>6, how much subfloor ventilation is required for a house located in Wagga Wagga?</a:t>
            </a:r>
            <a:endParaRPr lang="en-AU" sz="2400" dirty="0"/>
          </a:p>
        </p:txBody>
      </p:sp>
      <p:sp>
        <p:nvSpPr>
          <p:cNvPr id="16" name="Question 2">
            <a:extLst>
              <a:ext uri="{FF2B5EF4-FFF2-40B4-BE49-F238E27FC236}">
                <a16:creationId xmlns="" xmlns:a16="http://schemas.microsoft.com/office/drawing/2014/main" id="{681B8707-9536-4BF0-AE7D-99A4B3A17AB9}"/>
              </a:ext>
            </a:extLst>
          </p:cNvPr>
          <p:cNvSpPr txBox="1"/>
          <p:nvPr/>
        </p:nvSpPr>
        <p:spPr>
          <a:xfrm>
            <a:off x="3589201" y="1896920"/>
            <a:ext cx="8226276" cy="1251625"/>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200"/>
              </a:spcBef>
              <a:spcAft>
                <a:spcPts val="200"/>
              </a:spcAft>
              <a:buClrTx/>
              <a:buSzTx/>
              <a:tabLst>
                <a:tab pos="360363" algn="l"/>
              </a:tabLst>
              <a:defRPr/>
            </a:pPr>
            <a:r>
              <a:rPr lang="en-AU" sz="2400" b="1" dirty="0">
                <a:solidFill>
                  <a:schemeClr val="accent3"/>
                </a:solidFill>
              </a:rPr>
              <a:t>Question 2</a:t>
            </a:r>
          </a:p>
          <a:p>
            <a:pPr marR="0" lvl="0" algn="l" defTabSz="914400" rtl="0" eaLnBrk="1" fontAlgn="auto" latinLnBrk="0" hangingPunct="1">
              <a:lnSpc>
                <a:spcPct val="100000"/>
              </a:lnSpc>
              <a:spcBef>
                <a:spcPts val="200"/>
              </a:spcBef>
              <a:spcAft>
                <a:spcPts val="200"/>
              </a:spcAft>
              <a:buClrTx/>
              <a:buSzTx/>
              <a:tabLst>
                <a:tab pos="360363" algn="l"/>
              </a:tabLst>
              <a:defRPr/>
            </a:pPr>
            <a:r>
              <a:rPr lang="en-AU" sz="2400" dirty="0"/>
              <a:t>According to Part </a:t>
            </a:r>
            <a:r>
              <a:rPr lang="en-AU" sz="2400" dirty="0" smtClean="0"/>
              <a:t>7.3 </a:t>
            </a:r>
            <a:r>
              <a:rPr lang="en-AU" sz="2400" dirty="0"/>
              <a:t>Roof tiles and shingles, when must an anti-ponding device be installed with sarking?</a:t>
            </a:r>
          </a:p>
        </p:txBody>
      </p:sp>
      <p:sp>
        <p:nvSpPr>
          <p:cNvPr id="40" name="Question 3">
            <a:extLst>
              <a:ext uri="{FF2B5EF4-FFF2-40B4-BE49-F238E27FC236}">
                <a16:creationId xmlns="" xmlns:a16="http://schemas.microsoft.com/office/drawing/2014/main" id="{6A73086C-B75B-458B-B7D6-0B05CC15B635}"/>
              </a:ext>
            </a:extLst>
          </p:cNvPr>
          <p:cNvSpPr txBox="1"/>
          <p:nvPr/>
        </p:nvSpPr>
        <p:spPr>
          <a:xfrm>
            <a:off x="3589201" y="1896920"/>
            <a:ext cx="8226276" cy="1990288"/>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200"/>
              </a:spcBef>
              <a:spcAft>
                <a:spcPts val="200"/>
              </a:spcAft>
              <a:buClrTx/>
              <a:buSzTx/>
              <a:tabLst/>
              <a:defRPr/>
            </a:pPr>
            <a:r>
              <a:rPr lang="en-AU" sz="2400" b="1" dirty="0">
                <a:solidFill>
                  <a:schemeClr val="accent3"/>
                </a:solidFill>
              </a:rPr>
              <a:t>Question 3</a:t>
            </a:r>
            <a:r>
              <a:rPr lang="en-AU" sz="2400" dirty="0">
                <a:solidFill>
                  <a:schemeClr val="accent3"/>
                </a:solidFill>
              </a:rPr>
              <a:t> </a:t>
            </a:r>
            <a:r>
              <a:rPr lang="en-AU" sz="2400" dirty="0"/>
              <a:t> </a:t>
            </a:r>
          </a:p>
          <a:p>
            <a:pPr lvl="0">
              <a:spcBef>
                <a:spcPts val="200"/>
              </a:spcBef>
              <a:spcAft>
                <a:spcPts val="200"/>
              </a:spcAft>
              <a:defRPr/>
            </a:pPr>
            <a:r>
              <a:rPr lang="en-AU" sz="2400" dirty="0"/>
              <a:t>According to Part </a:t>
            </a:r>
            <a:r>
              <a:rPr lang="en-AU" sz="2400" dirty="0" smtClean="0"/>
              <a:t>9.3 </a:t>
            </a:r>
            <a:r>
              <a:rPr lang="en-AU" sz="2400" dirty="0"/>
              <a:t>Fire protection of separating walls and floors, what fire-resistance level (FRL) is required for a wall of lightweight construction that separates two Class 1 dwellings?</a:t>
            </a:r>
          </a:p>
        </p:txBody>
      </p:sp>
      <p:sp>
        <p:nvSpPr>
          <p:cNvPr id="85" name="Question 4">
            <a:extLst>
              <a:ext uri="{FF2B5EF4-FFF2-40B4-BE49-F238E27FC236}">
                <a16:creationId xmlns="" xmlns:a16="http://schemas.microsoft.com/office/drawing/2014/main" id="{BA489ED2-4087-4315-A303-D2FB6A35971D}"/>
              </a:ext>
            </a:extLst>
          </p:cNvPr>
          <p:cNvSpPr txBox="1"/>
          <p:nvPr/>
        </p:nvSpPr>
        <p:spPr>
          <a:xfrm>
            <a:off x="3589200" y="1896920"/>
            <a:ext cx="8233199" cy="1620957"/>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200"/>
              </a:spcBef>
              <a:spcAft>
                <a:spcPts val="200"/>
              </a:spcAft>
              <a:buClrTx/>
              <a:buSzTx/>
              <a:tabLst/>
              <a:defRPr/>
            </a:pPr>
            <a:r>
              <a:rPr lang="en-AU" sz="2400" b="1" dirty="0">
                <a:solidFill>
                  <a:schemeClr val="accent3"/>
                </a:solidFill>
              </a:rPr>
              <a:t>Question 4</a:t>
            </a:r>
            <a:r>
              <a:rPr lang="en-AU" sz="2400" dirty="0"/>
              <a:t>  </a:t>
            </a:r>
          </a:p>
          <a:p>
            <a:pPr marR="0" lvl="0" algn="l" defTabSz="914400" rtl="0" eaLnBrk="1" fontAlgn="auto" latinLnBrk="0" hangingPunct="1">
              <a:lnSpc>
                <a:spcPct val="100000"/>
              </a:lnSpc>
              <a:spcBef>
                <a:spcPts val="200"/>
              </a:spcBef>
              <a:spcAft>
                <a:spcPts val="200"/>
              </a:spcAft>
              <a:buClrTx/>
              <a:buSzTx/>
              <a:tabLst/>
              <a:defRPr/>
            </a:pPr>
            <a:r>
              <a:rPr lang="en-AU" sz="2400" dirty="0"/>
              <a:t>According to Part </a:t>
            </a:r>
            <a:r>
              <a:rPr lang="en-AU" sz="2400" dirty="0" smtClean="0"/>
              <a:t>4 </a:t>
            </a:r>
            <a:r>
              <a:rPr lang="en-AU" sz="2400" dirty="0"/>
              <a:t>Footings and </a:t>
            </a:r>
            <a:r>
              <a:rPr lang="en-AU" sz="2400" dirty="0" smtClean="0"/>
              <a:t>slabs, when a site is classified H, E or P which referenced document must be referred to for design and construction information? </a:t>
            </a:r>
            <a:endParaRPr lang="en-AU" sz="2400" dirty="0"/>
          </a:p>
        </p:txBody>
      </p:sp>
      <p:sp>
        <p:nvSpPr>
          <p:cNvPr id="91" name="Question 5">
            <a:extLst>
              <a:ext uri="{FF2B5EF4-FFF2-40B4-BE49-F238E27FC236}">
                <a16:creationId xmlns="" xmlns:a16="http://schemas.microsoft.com/office/drawing/2014/main" id="{CD8861B5-7C9A-4146-9D83-58455A12127A}"/>
              </a:ext>
            </a:extLst>
          </p:cNvPr>
          <p:cNvSpPr txBox="1"/>
          <p:nvPr/>
        </p:nvSpPr>
        <p:spPr>
          <a:xfrm>
            <a:off x="3588327" y="1895823"/>
            <a:ext cx="8227149" cy="1620957"/>
          </a:xfrm>
          <a:prstGeom prst="rect">
            <a:avLst/>
          </a:prstGeom>
          <a:solidFill>
            <a:schemeClr val="bg1"/>
          </a:solidFill>
        </p:spPr>
        <p:txBody>
          <a:bodyPr wrap="square" rtlCol="0">
            <a:spAutoFit/>
          </a:bodyPr>
          <a:lstStyle/>
          <a:p>
            <a:pPr marR="0" lvl="0" algn="ctr" defTabSz="914400" rtl="0" eaLnBrk="1" fontAlgn="auto" latinLnBrk="0" hangingPunct="1">
              <a:lnSpc>
                <a:spcPct val="100000"/>
              </a:lnSpc>
              <a:spcBef>
                <a:spcPts val="200"/>
              </a:spcBef>
              <a:spcAft>
                <a:spcPts val="200"/>
              </a:spcAft>
              <a:buClrTx/>
              <a:buSzTx/>
              <a:tabLst/>
              <a:defRPr/>
            </a:pPr>
            <a:r>
              <a:rPr lang="en-AU" sz="2400" b="1" dirty="0">
                <a:solidFill>
                  <a:schemeClr val="accent3"/>
                </a:solidFill>
              </a:rPr>
              <a:t>Question 5</a:t>
            </a:r>
            <a:r>
              <a:rPr lang="en-AU" sz="2400" dirty="0">
                <a:solidFill>
                  <a:schemeClr val="accent3"/>
                </a:solidFill>
              </a:rPr>
              <a:t> </a:t>
            </a:r>
            <a:r>
              <a:rPr lang="en-AU" sz="2400" dirty="0"/>
              <a:t> </a:t>
            </a:r>
          </a:p>
          <a:p>
            <a:pPr lvl="0">
              <a:spcBef>
                <a:spcPts val="200"/>
              </a:spcBef>
              <a:spcAft>
                <a:spcPts val="200"/>
              </a:spcAft>
              <a:defRPr/>
            </a:pPr>
            <a:r>
              <a:rPr lang="en-AU" sz="2400" dirty="0"/>
              <a:t>According to Part </a:t>
            </a:r>
            <a:r>
              <a:rPr lang="en-AU" sz="2400" dirty="0" smtClean="0"/>
              <a:t>12 Ancillary provisions, what is the requirement for a building adjacent to an embankment, where the building is located in an alpine area? </a:t>
            </a:r>
            <a:endParaRPr lang="en-AU" sz="2400" dirty="0"/>
          </a:p>
        </p:txBody>
      </p:sp>
      <p:sp>
        <p:nvSpPr>
          <p:cNvPr id="92" name="Question 6">
            <a:extLst>
              <a:ext uri="{FF2B5EF4-FFF2-40B4-BE49-F238E27FC236}">
                <a16:creationId xmlns="" xmlns:a16="http://schemas.microsoft.com/office/drawing/2014/main" id="{5BD13429-5C66-4644-AD53-47B96F755812}"/>
              </a:ext>
            </a:extLst>
          </p:cNvPr>
          <p:cNvSpPr txBox="1"/>
          <p:nvPr/>
        </p:nvSpPr>
        <p:spPr>
          <a:xfrm>
            <a:off x="3589200" y="1896920"/>
            <a:ext cx="8233199" cy="2513509"/>
          </a:xfrm>
          <a:prstGeom prst="rect">
            <a:avLst/>
          </a:prstGeom>
          <a:solidFill>
            <a:schemeClr val="bg1"/>
          </a:solidFill>
        </p:spPr>
        <p:txBody>
          <a:bodyPr wrap="square" rtlCol="0">
            <a:spAutoFit/>
          </a:bodyPr>
          <a:lstStyle/>
          <a:p>
            <a:pPr marR="0" lvl="0" indent="-180000" algn="ctr" defTabSz="914400" rtl="0" eaLnBrk="1" fontAlgn="auto" latinLnBrk="0" hangingPunct="1">
              <a:lnSpc>
                <a:spcPct val="100000"/>
              </a:lnSpc>
              <a:spcBef>
                <a:spcPts val="200"/>
              </a:spcBef>
              <a:spcAft>
                <a:spcPts val="200"/>
              </a:spcAft>
              <a:buClrTx/>
              <a:buSzTx/>
              <a:tabLst>
                <a:tab pos="360363" algn="l"/>
              </a:tabLst>
              <a:defRPr/>
            </a:pPr>
            <a:r>
              <a:rPr lang="en-AU" sz="2400" b="1" dirty="0">
                <a:solidFill>
                  <a:schemeClr val="accent3"/>
                </a:solidFill>
              </a:rPr>
              <a:t>Question 6</a:t>
            </a:r>
            <a:r>
              <a:rPr lang="en-AU" sz="2400" dirty="0">
                <a:solidFill>
                  <a:schemeClr val="accent3"/>
                </a:solidFill>
              </a:rPr>
              <a:t> </a:t>
            </a:r>
            <a:r>
              <a:rPr lang="en-AU" sz="2400" dirty="0"/>
              <a:t>	</a:t>
            </a:r>
          </a:p>
          <a:p>
            <a:pPr marR="0" lvl="0" indent="-180000" algn="l" defTabSz="914400" rtl="0" eaLnBrk="1" fontAlgn="auto" latinLnBrk="0" hangingPunct="1">
              <a:lnSpc>
                <a:spcPct val="100000"/>
              </a:lnSpc>
              <a:spcBef>
                <a:spcPts val="200"/>
              </a:spcBef>
              <a:spcAft>
                <a:spcPts val="200"/>
              </a:spcAft>
              <a:buClrTx/>
              <a:buSzTx/>
              <a:tabLst>
                <a:tab pos="360363" algn="l"/>
              </a:tabLst>
              <a:defRPr/>
            </a:pPr>
            <a:r>
              <a:rPr lang="en-AU" sz="2400" dirty="0"/>
              <a:t>According to Part </a:t>
            </a:r>
            <a:r>
              <a:rPr lang="en-AU" sz="2400" dirty="0" smtClean="0"/>
              <a:t>2 Structure, </a:t>
            </a:r>
            <a:r>
              <a:rPr lang="en-AU" sz="2400" dirty="0"/>
              <a:t>in what wind regions are the following cities:</a:t>
            </a:r>
          </a:p>
          <a:p>
            <a:pPr marL="457200" marR="0" lvl="0" indent="-45720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400" dirty="0"/>
              <a:t>Sydney?</a:t>
            </a:r>
          </a:p>
          <a:p>
            <a:pPr marL="457200" marR="0" lvl="0" indent="-45720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400" dirty="0"/>
              <a:t>Brisbane?</a:t>
            </a:r>
          </a:p>
          <a:p>
            <a:pPr marL="457200" marR="0" lvl="0" indent="-45720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400" dirty="0"/>
              <a:t>Broome (WA)?</a:t>
            </a:r>
          </a:p>
        </p:txBody>
      </p:sp>
      <p:sp>
        <p:nvSpPr>
          <p:cNvPr id="4" name="Answer 1">
            <a:extLst>
              <a:ext uri="{FF2B5EF4-FFF2-40B4-BE49-F238E27FC236}">
                <a16:creationId xmlns="" xmlns:a16="http://schemas.microsoft.com/office/drawing/2014/main" id="{5F4D6E97-5544-4873-9068-B78F469FEBFA}"/>
              </a:ext>
            </a:extLst>
          </p:cNvPr>
          <p:cNvSpPr txBox="1">
            <a:spLocks/>
          </p:cNvSpPr>
          <p:nvPr/>
        </p:nvSpPr>
        <p:spPr>
          <a:xfrm>
            <a:off x="3589200" y="4363552"/>
            <a:ext cx="8233200" cy="2193718"/>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buFont typeface="Arial" panose="020B0604020202020204" pitchFamily="34" charset="0"/>
              <a:buChar char="•"/>
              <a:defRPr/>
            </a:pPr>
            <a:r>
              <a:rPr lang="en-AU" sz="2000" dirty="0"/>
              <a:t>Part </a:t>
            </a:r>
            <a:r>
              <a:rPr lang="en-AU" sz="2000" dirty="0" smtClean="0"/>
              <a:t>6 Framing</a:t>
            </a:r>
          </a:p>
          <a:p>
            <a:pPr marL="171450" indent="-171450">
              <a:buFont typeface="Arial" panose="020B0604020202020204" pitchFamily="34" charset="0"/>
              <a:buChar char="•"/>
              <a:defRPr/>
            </a:pPr>
            <a:r>
              <a:rPr lang="en-AU" sz="2000" dirty="0" smtClean="0"/>
              <a:t>Part 6.2 Subfloor ventilation</a:t>
            </a:r>
          </a:p>
          <a:p>
            <a:pPr marL="171450" indent="-171450">
              <a:buFont typeface="Arial" panose="020B0604020202020204" pitchFamily="34" charset="0"/>
              <a:buChar char="•"/>
              <a:defRPr/>
            </a:pPr>
            <a:r>
              <a:rPr lang="en-AU" sz="2000" dirty="0" smtClean="0"/>
              <a:t>Clause 6.2.1(1)</a:t>
            </a:r>
          </a:p>
          <a:p>
            <a:pPr marL="171450" indent="-171450">
              <a:buFont typeface="Arial" panose="020B0604020202020204" pitchFamily="34" charset="0"/>
              <a:buChar char="•"/>
              <a:defRPr/>
            </a:pPr>
            <a:r>
              <a:rPr lang="en-AU" sz="2000" dirty="0" smtClean="0"/>
              <a:t>Figure 6.2.1a – Wagga Wagga is climatic zone C</a:t>
            </a:r>
          </a:p>
          <a:p>
            <a:pPr marL="171450" indent="-171450">
              <a:buFont typeface="Arial" panose="020B0604020202020204" pitchFamily="34" charset="0"/>
              <a:buChar char="•"/>
              <a:defRPr/>
            </a:pPr>
            <a:r>
              <a:rPr lang="en-AU" sz="2000" dirty="0" smtClean="0"/>
              <a:t>Table 6.2.1a – Climatic zone C = 6000 mm</a:t>
            </a:r>
            <a:r>
              <a:rPr lang="en-AU" sz="2000" baseline="30000" dirty="0" smtClean="0"/>
              <a:t>2</a:t>
            </a:r>
            <a:r>
              <a:rPr lang="en-AU" sz="2000" dirty="0" smtClean="0"/>
              <a:t>/m with no membrane or 3000 mm</a:t>
            </a:r>
            <a:r>
              <a:rPr lang="en-AU" sz="2000" baseline="30000" dirty="0" smtClean="0"/>
              <a:t>2</a:t>
            </a:r>
            <a:r>
              <a:rPr lang="en-AU" sz="2000" dirty="0" smtClean="0"/>
              <a:t>/m with an impervious membrane</a:t>
            </a:r>
            <a:endParaRPr lang="en-AU" sz="2000" dirty="0"/>
          </a:p>
        </p:txBody>
      </p:sp>
      <p:sp>
        <p:nvSpPr>
          <p:cNvPr id="5" name="Answer 2">
            <a:extLst>
              <a:ext uri="{FF2B5EF4-FFF2-40B4-BE49-F238E27FC236}">
                <a16:creationId xmlns="" xmlns:a16="http://schemas.microsoft.com/office/drawing/2014/main" id="{DC741717-180C-48A1-9BE6-59344A186DE8}"/>
              </a:ext>
            </a:extLst>
          </p:cNvPr>
          <p:cNvSpPr txBox="1">
            <a:spLocks/>
          </p:cNvSpPr>
          <p:nvPr/>
        </p:nvSpPr>
        <p:spPr>
          <a:xfrm>
            <a:off x="3589201" y="4751517"/>
            <a:ext cx="8270290" cy="181393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baseline="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spcBef>
                <a:spcPts val="0"/>
              </a:spcBef>
              <a:spcAft>
                <a:spcPts val="0"/>
              </a:spcAft>
              <a:buFont typeface="Arial" panose="020B0604020202020204" pitchFamily="34" charset="0"/>
              <a:buChar char="•"/>
              <a:defRPr/>
            </a:pPr>
            <a:r>
              <a:rPr lang="en-AU" sz="2000" dirty="0"/>
              <a:t>Part </a:t>
            </a:r>
            <a:r>
              <a:rPr lang="en-AU" sz="2000" dirty="0" smtClean="0"/>
              <a:t>7.3.5 </a:t>
            </a:r>
            <a:r>
              <a:rPr lang="en-AU" sz="2000" dirty="0"/>
              <a:t>Anti-ponding </a:t>
            </a:r>
            <a:r>
              <a:rPr lang="en-AU" sz="2000" dirty="0" smtClean="0"/>
              <a:t>device/board</a:t>
            </a:r>
            <a:endParaRPr lang="en-AU" sz="2000" dirty="0"/>
          </a:p>
          <a:p>
            <a:pPr marL="171450" lvl="0" indent="-171450">
              <a:spcBef>
                <a:spcPts val="0"/>
              </a:spcBef>
              <a:spcAft>
                <a:spcPts val="0"/>
              </a:spcAft>
              <a:buFont typeface="Arial" panose="020B0604020202020204" pitchFamily="34" charset="0"/>
              <a:buChar char="•"/>
              <a:defRPr/>
            </a:pPr>
            <a:r>
              <a:rPr lang="en-AU" sz="2000" dirty="0"/>
              <a:t>Required when sarking is installed on roofs with:</a:t>
            </a:r>
          </a:p>
          <a:p>
            <a:pPr marL="628650" lvl="1" indent="-171450">
              <a:spcBef>
                <a:spcPts val="0"/>
              </a:spcBef>
              <a:spcAft>
                <a:spcPts val="0"/>
              </a:spcAft>
              <a:defRPr/>
            </a:pPr>
            <a:r>
              <a:rPr lang="en-AU" sz="2000" dirty="0"/>
              <a:t>A pitch less than 20</a:t>
            </a:r>
            <a:r>
              <a:rPr lang="en-AU" sz="2000" dirty="0">
                <a:sym typeface="Symbol" panose="05050102010706020507" pitchFamily="18" charset="2"/>
              </a:rPr>
              <a:t>, and</a:t>
            </a:r>
            <a:endParaRPr lang="en-AU" sz="2000" dirty="0"/>
          </a:p>
          <a:p>
            <a:pPr marL="628650" lvl="1" indent="-171450">
              <a:spcBef>
                <a:spcPts val="0"/>
              </a:spcBef>
              <a:spcAft>
                <a:spcPts val="0"/>
              </a:spcAft>
              <a:defRPr/>
            </a:pPr>
            <a:r>
              <a:rPr lang="en-AU" sz="2000" dirty="0"/>
              <a:t>No eaves overhang, regardless of the roof pitch.</a:t>
            </a:r>
          </a:p>
        </p:txBody>
      </p:sp>
      <p:sp>
        <p:nvSpPr>
          <p:cNvPr id="6" name="Answer 3">
            <a:extLst>
              <a:ext uri="{FF2B5EF4-FFF2-40B4-BE49-F238E27FC236}">
                <a16:creationId xmlns="" xmlns:a16="http://schemas.microsoft.com/office/drawing/2014/main" id="{CFBF3111-FA5D-4EFF-B6FD-DCCD0FB44ECA}"/>
              </a:ext>
            </a:extLst>
          </p:cNvPr>
          <p:cNvSpPr txBox="1">
            <a:spLocks/>
          </p:cNvSpPr>
          <p:nvPr/>
        </p:nvSpPr>
        <p:spPr>
          <a:xfrm>
            <a:off x="3589201" y="4793673"/>
            <a:ext cx="8226275" cy="1773587"/>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spcBef>
                <a:spcPts val="0"/>
              </a:spcBef>
              <a:spcAft>
                <a:spcPts val="0"/>
              </a:spcAft>
              <a:buFont typeface="Arial" panose="020B0604020202020204" pitchFamily="34" charset="0"/>
              <a:buChar char="•"/>
              <a:defRPr/>
            </a:pPr>
            <a:r>
              <a:rPr lang="en-AU" sz="2000" dirty="0"/>
              <a:t>Part </a:t>
            </a:r>
            <a:r>
              <a:rPr lang="en-AU" sz="2000" dirty="0" smtClean="0"/>
              <a:t>9.3.1 Separating </a:t>
            </a:r>
            <a:r>
              <a:rPr lang="en-AU" sz="2000" dirty="0"/>
              <a:t>walls</a:t>
            </a:r>
          </a:p>
          <a:p>
            <a:pPr marL="171450" lvl="0" indent="-171450">
              <a:spcBef>
                <a:spcPts val="0"/>
              </a:spcBef>
              <a:spcAft>
                <a:spcPts val="0"/>
              </a:spcAft>
              <a:buFont typeface="Arial" panose="020B0604020202020204" pitchFamily="34" charset="0"/>
              <a:buChar char="•"/>
              <a:defRPr/>
            </a:pPr>
            <a:r>
              <a:rPr lang="en-AU" sz="2000" dirty="0"/>
              <a:t>FRL must be not less than 60/60/60</a:t>
            </a:r>
          </a:p>
          <a:p>
            <a:pPr marL="171450" lvl="0" indent="-171450">
              <a:spcBef>
                <a:spcPts val="0"/>
              </a:spcBef>
              <a:spcAft>
                <a:spcPts val="0"/>
              </a:spcAft>
              <a:buFont typeface="Arial" panose="020B0604020202020204" pitchFamily="34" charset="0"/>
              <a:buChar char="•"/>
              <a:defRPr/>
            </a:pPr>
            <a:r>
              <a:rPr lang="en-AU" sz="2000" dirty="0"/>
              <a:t>Must be tested in accordance with Specification </a:t>
            </a:r>
            <a:r>
              <a:rPr lang="en-AU" sz="2000" dirty="0" smtClean="0"/>
              <a:t>6.</a:t>
            </a:r>
            <a:endParaRPr lang="en-AU" sz="2000" dirty="0"/>
          </a:p>
        </p:txBody>
      </p:sp>
      <p:sp>
        <p:nvSpPr>
          <p:cNvPr id="86" name="Answer 4">
            <a:extLst>
              <a:ext uri="{FF2B5EF4-FFF2-40B4-BE49-F238E27FC236}">
                <a16:creationId xmlns="" xmlns:a16="http://schemas.microsoft.com/office/drawing/2014/main" id="{3C7A3B59-17F3-4279-909F-3280A1F853CB}"/>
              </a:ext>
            </a:extLst>
          </p:cNvPr>
          <p:cNvSpPr txBox="1">
            <a:spLocks/>
          </p:cNvSpPr>
          <p:nvPr/>
        </p:nvSpPr>
        <p:spPr>
          <a:xfrm>
            <a:off x="3589200" y="5049412"/>
            <a:ext cx="8264545" cy="1494263"/>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8650" lvl="1" indent="-171450">
              <a:spcBef>
                <a:spcPts val="0"/>
              </a:spcBef>
              <a:spcAft>
                <a:spcPts val="0"/>
              </a:spcAft>
              <a:defRPr/>
            </a:pPr>
            <a:r>
              <a:rPr lang="en-AU" sz="2000" dirty="0" smtClean="0"/>
              <a:t>Part 4.2.2 Site classification</a:t>
            </a:r>
          </a:p>
          <a:p>
            <a:pPr marL="628650" lvl="1" indent="-171450">
              <a:spcBef>
                <a:spcPts val="0"/>
              </a:spcBef>
              <a:spcAft>
                <a:spcPts val="0"/>
              </a:spcAft>
              <a:defRPr/>
            </a:pPr>
            <a:r>
              <a:rPr lang="en-AU" sz="2000" dirty="0" smtClean="0"/>
              <a:t>Explanatory information – Table 4.2.2</a:t>
            </a:r>
          </a:p>
          <a:p>
            <a:pPr marL="628650" lvl="1" indent="-171450">
              <a:spcBef>
                <a:spcPts val="0"/>
              </a:spcBef>
              <a:spcAft>
                <a:spcPts val="0"/>
              </a:spcAft>
              <a:defRPr/>
            </a:pPr>
            <a:r>
              <a:rPr lang="en-AU" sz="2000" dirty="0" smtClean="0"/>
              <a:t>AS 2870 Residential slabs and footings</a:t>
            </a:r>
            <a:endParaRPr lang="en-AU" sz="2000" dirty="0"/>
          </a:p>
        </p:txBody>
      </p:sp>
      <p:sp>
        <p:nvSpPr>
          <p:cNvPr id="87" name="Answer 5">
            <a:extLst>
              <a:ext uri="{FF2B5EF4-FFF2-40B4-BE49-F238E27FC236}">
                <a16:creationId xmlns="" xmlns:a16="http://schemas.microsoft.com/office/drawing/2014/main" id="{5B0BEC95-4D3B-4346-A025-EB03F045468E}"/>
              </a:ext>
            </a:extLst>
          </p:cNvPr>
          <p:cNvSpPr txBox="1">
            <a:spLocks/>
          </p:cNvSpPr>
          <p:nvPr/>
        </p:nvSpPr>
        <p:spPr>
          <a:xfrm>
            <a:off x="3588327" y="3684906"/>
            <a:ext cx="8227149" cy="289394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spcBef>
                <a:spcPts val="0"/>
              </a:spcBef>
              <a:spcAft>
                <a:spcPts val="600"/>
              </a:spcAft>
              <a:buFont typeface="Arial" panose="020B0604020202020204" pitchFamily="34" charset="0"/>
              <a:buChar char="•"/>
              <a:defRPr/>
            </a:pPr>
            <a:r>
              <a:rPr lang="en-AU" sz="2200" dirty="0"/>
              <a:t>Part </a:t>
            </a:r>
            <a:r>
              <a:rPr lang="en-AU" sz="2200" dirty="0" smtClean="0"/>
              <a:t>12.2 Construction in alpine areas</a:t>
            </a:r>
          </a:p>
          <a:p>
            <a:pPr marL="628650" lvl="1" indent="-171450">
              <a:spcBef>
                <a:spcPts val="0"/>
              </a:spcBef>
              <a:spcAft>
                <a:spcPts val="600"/>
              </a:spcAft>
              <a:defRPr/>
            </a:pPr>
            <a:r>
              <a:rPr lang="en-AU" sz="2200" dirty="0" smtClean="0"/>
              <a:t>Part 12.2.4 Clear spaces around buildings, 12.2.4(c)</a:t>
            </a:r>
          </a:p>
          <a:p>
            <a:pPr marL="1085850" lvl="2" indent="-171450">
              <a:spcBef>
                <a:spcPts val="0"/>
              </a:spcBef>
              <a:spcAft>
                <a:spcPts val="600"/>
              </a:spcAft>
              <a:defRPr/>
            </a:pPr>
            <a:r>
              <a:rPr lang="en-AU" sz="2200" dirty="0" smtClean="0"/>
              <a:t>Figure 12.2.4c: Clear spaces around buildings – Embankments adjoining buildings</a:t>
            </a:r>
          </a:p>
          <a:p>
            <a:pPr marL="1085850" lvl="2" indent="-171450">
              <a:spcBef>
                <a:spcPts val="0"/>
              </a:spcBef>
              <a:spcAft>
                <a:spcPts val="0"/>
              </a:spcAft>
              <a:defRPr/>
            </a:pPr>
            <a:r>
              <a:rPr lang="en-AU" sz="2200" dirty="0" smtClean="0"/>
              <a:t>Clear distance of not less than 4 metres between the building and adjacent embankment</a:t>
            </a:r>
            <a:endParaRPr lang="en-AU" sz="2200" dirty="0"/>
          </a:p>
        </p:txBody>
      </p:sp>
      <p:sp>
        <p:nvSpPr>
          <p:cNvPr id="88" name="Answer 6">
            <a:extLst>
              <a:ext uri="{FF2B5EF4-FFF2-40B4-BE49-F238E27FC236}">
                <a16:creationId xmlns="" xmlns:a16="http://schemas.microsoft.com/office/drawing/2014/main" id="{5781AAAB-5635-44A2-A9D2-D59334256057}"/>
              </a:ext>
            </a:extLst>
          </p:cNvPr>
          <p:cNvSpPr txBox="1">
            <a:spLocks/>
          </p:cNvSpPr>
          <p:nvPr/>
        </p:nvSpPr>
        <p:spPr>
          <a:xfrm>
            <a:off x="3589201" y="4583151"/>
            <a:ext cx="8226276" cy="1982296"/>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spcBef>
                <a:spcPts val="0"/>
              </a:spcBef>
              <a:spcAft>
                <a:spcPts val="1200"/>
              </a:spcAft>
              <a:buFont typeface="Arial" panose="020B0604020202020204" pitchFamily="34" charset="0"/>
              <a:buChar char="•"/>
              <a:defRPr/>
            </a:pPr>
            <a:r>
              <a:rPr lang="en-AU" sz="2200" dirty="0"/>
              <a:t>Figure </a:t>
            </a:r>
            <a:r>
              <a:rPr lang="en-AU" sz="2200" dirty="0" smtClean="0"/>
              <a:t>2.2.3: </a:t>
            </a:r>
            <a:r>
              <a:rPr lang="en-AU" sz="2200" dirty="0"/>
              <a:t>Wind regions</a:t>
            </a:r>
          </a:p>
          <a:p>
            <a:pPr marL="457200" lvl="1" indent="0">
              <a:spcBef>
                <a:spcPts val="0"/>
              </a:spcBef>
              <a:spcAft>
                <a:spcPts val="600"/>
              </a:spcAft>
              <a:tabLst>
                <a:tab pos="1616075" algn="l"/>
              </a:tabLst>
              <a:defRPr/>
            </a:pPr>
            <a:r>
              <a:rPr lang="en-AU" sz="2200" dirty="0"/>
              <a:t>Sydney </a:t>
            </a:r>
            <a:r>
              <a:rPr lang="en-AU" sz="2200" dirty="0" smtClean="0"/>
              <a:t>		= Region </a:t>
            </a:r>
            <a:r>
              <a:rPr lang="en-AU" sz="2200" dirty="0"/>
              <a:t>A2</a:t>
            </a:r>
          </a:p>
          <a:p>
            <a:pPr marL="457200" lvl="1" indent="0">
              <a:spcBef>
                <a:spcPts val="0"/>
              </a:spcBef>
              <a:spcAft>
                <a:spcPts val="600"/>
              </a:spcAft>
              <a:tabLst>
                <a:tab pos="1616075" algn="l"/>
              </a:tabLst>
              <a:defRPr/>
            </a:pPr>
            <a:r>
              <a:rPr lang="en-AU" sz="2200" dirty="0" smtClean="0"/>
              <a:t>Brisbane		= Region </a:t>
            </a:r>
            <a:r>
              <a:rPr lang="en-AU" sz="2200" dirty="0"/>
              <a:t>B</a:t>
            </a:r>
          </a:p>
          <a:p>
            <a:pPr marL="457200" lvl="1" indent="0">
              <a:spcBef>
                <a:spcPts val="0"/>
              </a:spcBef>
              <a:spcAft>
                <a:spcPts val="0"/>
              </a:spcAft>
              <a:tabLst>
                <a:tab pos="1616075" algn="l"/>
              </a:tabLst>
              <a:defRPr/>
            </a:pPr>
            <a:r>
              <a:rPr lang="en-AU" sz="2200" dirty="0" smtClean="0"/>
              <a:t>Carnavon 	= Region D</a:t>
            </a:r>
            <a:endParaRPr lang="en-AU" sz="2200" dirty="0"/>
          </a:p>
        </p:txBody>
      </p:sp>
      <p:cxnSp>
        <p:nvCxnSpPr>
          <p:cNvPr id="22" name="Dividing Line">
            <a:extLst>
              <a:ext uri="{FF2B5EF4-FFF2-40B4-BE49-F238E27FC236}">
                <a16:creationId xmlns="" xmlns:a16="http://schemas.microsoft.com/office/drawing/2014/main" id="{3D5F78F4-2402-47A0-840B-C41AAF0A538F}"/>
              </a:ext>
            </a:extLst>
          </p:cNvPr>
          <p:cNvCxnSpPr>
            <a:cxnSpLocks/>
          </p:cNvCxnSpPr>
          <p:nvPr/>
        </p:nvCxnSpPr>
        <p:spPr>
          <a:xfrm>
            <a:off x="3212016" y="2036503"/>
            <a:ext cx="0" cy="4604032"/>
          </a:xfrm>
          <a:prstGeom prst="line">
            <a:avLst/>
          </a:prstGeom>
          <a:ln w="28575">
            <a:solidFill>
              <a:srgbClr val="193C6A"/>
            </a:solidFill>
          </a:ln>
        </p:spPr>
        <p:style>
          <a:lnRef idx="1">
            <a:schemeClr val="accent3"/>
          </a:lnRef>
          <a:fillRef idx="0">
            <a:schemeClr val="accent3"/>
          </a:fillRef>
          <a:effectRef idx="0">
            <a:schemeClr val="accent3"/>
          </a:effectRef>
          <a:fontRef idx="minor">
            <a:schemeClr val="tx1"/>
          </a:fontRef>
        </p:style>
      </p:cxnSp>
      <p:pic>
        <p:nvPicPr>
          <p:cNvPr id="23" name="Vol Two Logo" descr="NCC Volume Two Logo. A stylised house in bright red.">
            <a:extLst>
              <a:ext uri="{FF2B5EF4-FFF2-40B4-BE49-F238E27FC236}">
                <a16:creationId xmlns="" xmlns:a16="http://schemas.microsoft.com/office/drawing/2014/main" id="{528337C7-D953-451E-95D2-59F401BFA34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Tree>
    <p:custDataLst>
      <p:tags r:id="rId1"/>
    </p:custDataLst>
    <p:extLst>
      <p:ext uri="{BB962C8B-B14F-4D97-AF65-F5344CB8AC3E}">
        <p14:creationId xmlns:p14="http://schemas.microsoft.com/office/powerpoint/2010/main" val="66264211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500"/>
                                        <p:tgtEl>
                                          <p:spTgt spid="13"/>
                                        </p:tgtEl>
                                      </p:cBhvr>
                                    </p:animEffect>
                                    <p:set>
                                      <p:cBhvr>
                                        <p:cTn id="17" dur="1" fill="hold">
                                          <p:stCondLst>
                                            <p:cond delay="499"/>
                                          </p:stCondLst>
                                        </p:cTn>
                                        <p:tgtEl>
                                          <p:spTgt spid="13"/>
                                        </p:tgtEl>
                                        <p:attrNameLst>
                                          <p:attrName>style.visibility</p:attrName>
                                        </p:attrNameLst>
                                      </p:cBhvr>
                                      <p:to>
                                        <p:strVal val="hidden"/>
                                      </p:to>
                                    </p:set>
                                  </p:childTnLst>
                                </p:cTn>
                              </p:par>
                              <p:par>
                                <p:cTn id="18" presetID="9" presetClass="exit" presetSubtype="0" fill="hold" grpId="1" nodeType="withEffect">
                                  <p:stCondLst>
                                    <p:cond delay="0"/>
                                  </p:stCondLst>
                                  <p:childTnLst>
                                    <p:animEffect transition="out" filter="dissolve">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21" restart="whenNotActive" fill="hold" evtFilter="cancelBubble" nodeType="interactiveSeq">
                <p:stCondLst>
                  <p:cond evt="onClick" delay="0">
                    <p:tgtEl>
                      <p:spTgt spid="18"/>
                    </p:tgtEl>
                  </p:cond>
                </p:stCondLst>
                <p:endSync evt="end" delay="0">
                  <p:rtn val="all"/>
                </p:endSync>
                <p:childTnLst>
                  <p:par>
                    <p:cTn id="22" fill="hold">
                      <p:stCondLst>
                        <p:cond delay="0"/>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dissolv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dissolve">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xit" presetSubtype="0" fill="hold" grpId="1" nodeType="clickEffect">
                                  <p:stCondLst>
                                    <p:cond delay="0"/>
                                  </p:stCondLst>
                                  <p:childTnLst>
                                    <p:animEffect transition="out" filter="dissolve">
                                      <p:cBhvr>
                                        <p:cTn id="35" dur="500"/>
                                        <p:tgtEl>
                                          <p:spTgt spid="16"/>
                                        </p:tgtEl>
                                      </p:cBhvr>
                                    </p:animEffect>
                                    <p:set>
                                      <p:cBhvr>
                                        <p:cTn id="36" dur="1" fill="hold">
                                          <p:stCondLst>
                                            <p:cond delay="499"/>
                                          </p:stCondLst>
                                        </p:cTn>
                                        <p:tgtEl>
                                          <p:spTgt spid="16"/>
                                        </p:tgtEl>
                                        <p:attrNameLst>
                                          <p:attrName>style.visibility</p:attrName>
                                        </p:attrNameLst>
                                      </p:cBhvr>
                                      <p:to>
                                        <p:strVal val="hidden"/>
                                      </p:to>
                                    </p:set>
                                  </p:childTnLst>
                                </p:cTn>
                              </p:par>
                              <p:par>
                                <p:cTn id="37" presetID="9" presetClass="exit" presetSubtype="0" fill="hold" grpId="1" nodeType="withEffect">
                                  <p:stCondLst>
                                    <p:cond delay="0"/>
                                  </p:stCondLst>
                                  <p:childTnLst>
                                    <p:animEffect transition="out" filter="dissolve">
                                      <p:cBhvr>
                                        <p:cTn id="38" dur="500"/>
                                        <p:tgtEl>
                                          <p:spTgt spid="5"/>
                                        </p:tgtEl>
                                      </p:cBhvr>
                                    </p:animEffect>
                                    <p:set>
                                      <p:cBhvr>
                                        <p:cTn id="39"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40" restart="whenNotActive" fill="hold" evtFilter="cancelBubble" nodeType="interactiveSeq">
                <p:stCondLst>
                  <p:cond evt="onClick" delay="0">
                    <p:tgtEl>
                      <p:spTgt spid="17"/>
                    </p:tgtEl>
                  </p:cond>
                </p:stCondLst>
                <p:endSync evt="end" delay="0">
                  <p:rtn val="all"/>
                </p:endSync>
                <p:childTnLst>
                  <p:par>
                    <p:cTn id="41" fill="hold">
                      <p:stCondLst>
                        <p:cond delay="0"/>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dissolve">
                                      <p:cBhvr>
                                        <p:cTn id="45" dur="500"/>
                                        <p:tgtEl>
                                          <p:spTgt spid="40"/>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dissolve">
                                      <p:cBhvr>
                                        <p:cTn id="50" dur="500"/>
                                        <p:tgtEl>
                                          <p:spTgt spid="6"/>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xit" presetSubtype="0" fill="hold" grpId="1" nodeType="clickEffect">
                                  <p:stCondLst>
                                    <p:cond delay="0"/>
                                  </p:stCondLst>
                                  <p:childTnLst>
                                    <p:animEffect transition="out" filter="dissolve">
                                      <p:cBhvr>
                                        <p:cTn id="54" dur="500"/>
                                        <p:tgtEl>
                                          <p:spTgt spid="40"/>
                                        </p:tgtEl>
                                      </p:cBhvr>
                                    </p:animEffect>
                                    <p:set>
                                      <p:cBhvr>
                                        <p:cTn id="55" dur="1" fill="hold">
                                          <p:stCondLst>
                                            <p:cond delay="499"/>
                                          </p:stCondLst>
                                        </p:cTn>
                                        <p:tgtEl>
                                          <p:spTgt spid="40"/>
                                        </p:tgtEl>
                                        <p:attrNameLst>
                                          <p:attrName>style.visibility</p:attrName>
                                        </p:attrNameLst>
                                      </p:cBhvr>
                                      <p:to>
                                        <p:strVal val="hidden"/>
                                      </p:to>
                                    </p:set>
                                  </p:childTnLst>
                                </p:cTn>
                              </p:par>
                              <p:par>
                                <p:cTn id="56" presetID="9" presetClass="exit" presetSubtype="0" fill="hold" grpId="1" nodeType="withEffect">
                                  <p:stCondLst>
                                    <p:cond delay="0"/>
                                  </p:stCondLst>
                                  <p:childTnLst>
                                    <p:animEffect transition="out" filter="dissolve">
                                      <p:cBhvr>
                                        <p:cTn id="57" dur="500"/>
                                        <p:tgtEl>
                                          <p:spTgt spid="6"/>
                                        </p:tgtEl>
                                      </p:cBhvr>
                                    </p:animEffect>
                                    <p:set>
                                      <p:cBhvr>
                                        <p:cTn id="58"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59" restart="whenNotActive" fill="hold" evtFilter="cancelBubble" nodeType="interactiveSeq">
                <p:stCondLst>
                  <p:cond evt="onClick" delay="0">
                    <p:tgtEl>
                      <p:spTgt spid="19"/>
                    </p:tgtEl>
                  </p:cond>
                </p:stCondLst>
                <p:endSync evt="end" delay="0">
                  <p:rtn val="all"/>
                </p:endSync>
                <p:childTnLst>
                  <p:par>
                    <p:cTn id="60" fill="hold">
                      <p:stCondLst>
                        <p:cond delay="0"/>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85"/>
                                        </p:tgtEl>
                                        <p:attrNameLst>
                                          <p:attrName>style.visibility</p:attrName>
                                        </p:attrNameLst>
                                      </p:cBhvr>
                                      <p:to>
                                        <p:strVal val="visible"/>
                                      </p:to>
                                    </p:set>
                                    <p:animEffect transition="in" filter="dissolve">
                                      <p:cBhvr>
                                        <p:cTn id="64" dur="500"/>
                                        <p:tgtEl>
                                          <p:spTgt spid="85"/>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dissolve">
                                      <p:cBhvr>
                                        <p:cTn id="69" dur="500"/>
                                        <p:tgtEl>
                                          <p:spTgt spid="86"/>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xit" presetSubtype="0" fill="hold" grpId="1" nodeType="clickEffect">
                                  <p:stCondLst>
                                    <p:cond delay="0"/>
                                  </p:stCondLst>
                                  <p:childTnLst>
                                    <p:animEffect transition="out" filter="dissolve">
                                      <p:cBhvr>
                                        <p:cTn id="73" dur="500"/>
                                        <p:tgtEl>
                                          <p:spTgt spid="85"/>
                                        </p:tgtEl>
                                      </p:cBhvr>
                                    </p:animEffect>
                                    <p:set>
                                      <p:cBhvr>
                                        <p:cTn id="74" dur="1" fill="hold">
                                          <p:stCondLst>
                                            <p:cond delay="499"/>
                                          </p:stCondLst>
                                        </p:cTn>
                                        <p:tgtEl>
                                          <p:spTgt spid="85"/>
                                        </p:tgtEl>
                                        <p:attrNameLst>
                                          <p:attrName>style.visibility</p:attrName>
                                        </p:attrNameLst>
                                      </p:cBhvr>
                                      <p:to>
                                        <p:strVal val="hidden"/>
                                      </p:to>
                                    </p:set>
                                  </p:childTnLst>
                                </p:cTn>
                              </p:par>
                              <p:par>
                                <p:cTn id="75" presetID="9" presetClass="exit" presetSubtype="0" fill="hold" grpId="1" nodeType="withEffect">
                                  <p:stCondLst>
                                    <p:cond delay="0"/>
                                  </p:stCondLst>
                                  <p:childTnLst>
                                    <p:animEffect transition="out" filter="dissolve">
                                      <p:cBhvr>
                                        <p:cTn id="76" dur="500"/>
                                        <p:tgtEl>
                                          <p:spTgt spid="86"/>
                                        </p:tgtEl>
                                      </p:cBhvr>
                                    </p:animEffect>
                                    <p:set>
                                      <p:cBhvr>
                                        <p:cTn id="77" dur="1" fill="hold">
                                          <p:stCondLst>
                                            <p:cond delay="499"/>
                                          </p:stCondLst>
                                        </p:cTn>
                                        <p:tgtEl>
                                          <p:spTgt spid="8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8" restart="whenNotActive" fill="hold" evtFilter="cancelBubble" nodeType="interactiveSeq">
                <p:stCondLst>
                  <p:cond evt="onClick" delay="0">
                    <p:tgtEl>
                      <p:spTgt spid="41"/>
                    </p:tgtEl>
                  </p:cond>
                </p:stCondLst>
                <p:endSync evt="end" delay="0">
                  <p:rtn val="all"/>
                </p:endSync>
                <p:childTnLst>
                  <p:par>
                    <p:cTn id="79" fill="hold">
                      <p:stCondLst>
                        <p:cond delay="0"/>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91"/>
                                        </p:tgtEl>
                                        <p:attrNameLst>
                                          <p:attrName>style.visibility</p:attrName>
                                        </p:attrNameLst>
                                      </p:cBhvr>
                                      <p:to>
                                        <p:strVal val="visible"/>
                                      </p:to>
                                    </p:set>
                                    <p:animEffect transition="in" filter="dissolve">
                                      <p:cBhvr>
                                        <p:cTn id="83" dur="500"/>
                                        <p:tgtEl>
                                          <p:spTgt spid="91"/>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grpId="0" nodeType="clickEffect">
                                  <p:stCondLst>
                                    <p:cond delay="0"/>
                                  </p:stCondLst>
                                  <p:childTnLst>
                                    <p:set>
                                      <p:cBhvr>
                                        <p:cTn id="87" dur="1" fill="hold">
                                          <p:stCondLst>
                                            <p:cond delay="0"/>
                                          </p:stCondLst>
                                        </p:cTn>
                                        <p:tgtEl>
                                          <p:spTgt spid="87"/>
                                        </p:tgtEl>
                                        <p:attrNameLst>
                                          <p:attrName>style.visibility</p:attrName>
                                        </p:attrNameLst>
                                      </p:cBhvr>
                                      <p:to>
                                        <p:strVal val="visible"/>
                                      </p:to>
                                    </p:set>
                                    <p:animEffect transition="in" filter="dissolve">
                                      <p:cBhvr>
                                        <p:cTn id="88" dur="500"/>
                                        <p:tgtEl>
                                          <p:spTgt spid="87"/>
                                        </p:tgtEl>
                                      </p:cBhvr>
                                    </p:animEffect>
                                  </p:childTnLst>
                                </p:cTn>
                              </p:par>
                            </p:childTnLst>
                          </p:cTn>
                        </p:par>
                      </p:childTnLst>
                    </p:cTn>
                  </p:par>
                  <p:par>
                    <p:cTn id="89" fill="hold">
                      <p:stCondLst>
                        <p:cond delay="indefinite"/>
                      </p:stCondLst>
                      <p:childTnLst>
                        <p:par>
                          <p:cTn id="90" fill="hold">
                            <p:stCondLst>
                              <p:cond delay="0"/>
                            </p:stCondLst>
                            <p:childTnLst>
                              <p:par>
                                <p:cTn id="91" presetID="9" presetClass="exit" presetSubtype="0" fill="hold" grpId="1" nodeType="clickEffect">
                                  <p:stCondLst>
                                    <p:cond delay="0"/>
                                  </p:stCondLst>
                                  <p:childTnLst>
                                    <p:animEffect transition="out" filter="dissolve">
                                      <p:cBhvr>
                                        <p:cTn id="92" dur="500"/>
                                        <p:tgtEl>
                                          <p:spTgt spid="91"/>
                                        </p:tgtEl>
                                      </p:cBhvr>
                                    </p:animEffect>
                                    <p:set>
                                      <p:cBhvr>
                                        <p:cTn id="93" dur="1" fill="hold">
                                          <p:stCondLst>
                                            <p:cond delay="499"/>
                                          </p:stCondLst>
                                        </p:cTn>
                                        <p:tgtEl>
                                          <p:spTgt spid="91"/>
                                        </p:tgtEl>
                                        <p:attrNameLst>
                                          <p:attrName>style.visibility</p:attrName>
                                        </p:attrNameLst>
                                      </p:cBhvr>
                                      <p:to>
                                        <p:strVal val="hidden"/>
                                      </p:to>
                                    </p:set>
                                  </p:childTnLst>
                                </p:cTn>
                              </p:par>
                              <p:par>
                                <p:cTn id="94" presetID="9" presetClass="exit" presetSubtype="0" fill="hold" grpId="1" nodeType="withEffect">
                                  <p:stCondLst>
                                    <p:cond delay="0"/>
                                  </p:stCondLst>
                                  <p:childTnLst>
                                    <p:animEffect transition="out" filter="dissolve">
                                      <p:cBhvr>
                                        <p:cTn id="95" dur="500"/>
                                        <p:tgtEl>
                                          <p:spTgt spid="87"/>
                                        </p:tgtEl>
                                      </p:cBhvr>
                                    </p:animEffect>
                                    <p:set>
                                      <p:cBhvr>
                                        <p:cTn id="96" dur="1" fill="hold">
                                          <p:stCondLst>
                                            <p:cond delay="499"/>
                                          </p:stCondLst>
                                        </p:cTn>
                                        <p:tgtEl>
                                          <p:spTgt spid="87"/>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97" restart="whenNotActive" fill="hold" evtFilter="cancelBubble" nodeType="interactiveSeq">
                <p:stCondLst>
                  <p:cond evt="onClick" delay="0">
                    <p:tgtEl>
                      <p:spTgt spid="42"/>
                    </p:tgtEl>
                  </p:cond>
                </p:stCondLst>
                <p:endSync evt="end" delay="0">
                  <p:rtn val="all"/>
                </p:endSync>
                <p:childTnLst>
                  <p:par>
                    <p:cTn id="98" fill="hold">
                      <p:stCondLst>
                        <p:cond delay="0"/>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92"/>
                                        </p:tgtEl>
                                        <p:attrNameLst>
                                          <p:attrName>style.visibility</p:attrName>
                                        </p:attrNameLst>
                                      </p:cBhvr>
                                      <p:to>
                                        <p:strVal val="visible"/>
                                      </p:to>
                                    </p:set>
                                    <p:animEffect transition="in" filter="dissolve">
                                      <p:cBhvr>
                                        <p:cTn id="102" dur="500"/>
                                        <p:tgtEl>
                                          <p:spTgt spid="92"/>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88"/>
                                        </p:tgtEl>
                                        <p:attrNameLst>
                                          <p:attrName>style.visibility</p:attrName>
                                        </p:attrNameLst>
                                      </p:cBhvr>
                                      <p:to>
                                        <p:strVal val="visible"/>
                                      </p:to>
                                    </p:set>
                                    <p:animEffect transition="in" filter="dissolve">
                                      <p:cBhvr>
                                        <p:cTn id="107" dur="500"/>
                                        <p:tgtEl>
                                          <p:spTgt spid="88"/>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xit" presetSubtype="0" fill="hold" grpId="1" nodeType="clickEffect">
                                  <p:stCondLst>
                                    <p:cond delay="0"/>
                                  </p:stCondLst>
                                  <p:childTnLst>
                                    <p:animEffect transition="out" filter="dissolve">
                                      <p:cBhvr>
                                        <p:cTn id="111" dur="500"/>
                                        <p:tgtEl>
                                          <p:spTgt spid="92"/>
                                        </p:tgtEl>
                                      </p:cBhvr>
                                    </p:animEffect>
                                    <p:set>
                                      <p:cBhvr>
                                        <p:cTn id="112" dur="1" fill="hold">
                                          <p:stCondLst>
                                            <p:cond delay="499"/>
                                          </p:stCondLst>
                                        </p:cTn>
                                        <p:tgtEl>
                                          <p:spTgt spid="92"/>
                                        </p:tgtEl>
                                        <p:attrNameLst>
                                          <p:attrName>style.visibility</p:attrName>
                                        </p:attrNameLst>
                                      </p:cBhvr>
                                      <p:to>
                                        <p:strVal val="hidden"/>
                                      </p:to>
                                    </p:set>
                                  </p:childTnLst>
                                </p:cTn>
                              </p:par>
                              <p:par>
                                <p:cTn id="113" presetID="9" presetClass="exit" presetSubtype="0" fill="hold" grpId="1" nodeType="withEffect">
                                  <p:stCondLst>
                                    <p:cond delay="0"/>
                                  </p:stCondLst>
                                  <p:childTnLst>
                                    <p:animEffect transition="out" filter="dissolve">
                                      <p:cBhvr>
                                        <p:cTn id="114" dur="500"/>
                                        <p:tgtEl>
                                          <p:spTgt spid="88"/>
                                        </p:tgtEl>
                                      </p:cBhvr>
                                    </p:animEffect>
                                    <p:set>
                                      <p:cBhvr>
                                        <p:cTn id="115" dur="1" fill="hold">
                                          <p:stCondLst>
                                            <p:cond delay="499"/>
                                          </p:stCondLst>
                                        </p:cTn>
                                        <p:tgtEl>
                                          <p:spTgt spid="88"/>
                                        </p:tgtEl>
                                        <p:attrNameLst>
                                          <p:attrName>style.visibility</p:attrName>
                                        </p:attrNameLst>
                                      </p:cBhvr>
                                      <p:to>
                                        <p:strVal val="hidden"/>
                                      </p:to>
                                    </p:set>
                                  </p:childTnLst>
                                </p:cTn>
                              </p:par>
                            </p:childTnLst>
                          </p:cTn>
                        </p:par>
                      </p:childTnLst>
                    </p:cTn>
                  </p:par>
                </p:childTnLst>
              </p:cTn>
              <p:nextCondLst>
                <p:cond evt="onClick" delay="0">
                  <p:tgtEl>
                    <p:spTgt spid="42"/>
                  </p:tgtEl>
                </p:cond>
              </p:nextCondLst>
            </p:seq>
          </p:childTnLst>
        </p:cTn>
      </p:par>
    </p:tnLst>
    <p:bldLst>
      <p:bldP spid="13" grpId="0" animBg="1"/>
      <p:bldP spid="13" grpId="1" animBg="1"/>
      <p:bldP spid="16" grpId="0" animBg="1"/>
      <p:bldP spid="16" grpId="1" animBg="1"/>
      <p:bldP spid="40" grpId="0" animBg="1"/>
      <p:bldP spid="40" grpId="1" animBg="1"/>
      <p:bldP spid="85" grpId="0" animBg="1"/>
      <p:bldP spid="85" grpId="1" animBg="1"/>
      <p:bldP spid="91" grpId="0" animBg="1"/>
      <p:bldP spid="91" grpId="1" animBg="1"/>
      <p:bldP spid="92" grpId="0" animBg="1"/>
      <p:bldP spid="92" grpId="1" animBg="1"/>
      <p:bldP spid="4" grpId="0" animBg="1">
        <p:tmplLst>
          <p:tmpl>
            <p:tnLst>
              <p:par>
                <p:cTn presetID="9"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dissolve">
                      <p:cBhvr>
                        <p:cTn dur="500"/>
                        <p:tgtEl>
                          <p:spTgt spid="4"/>
                        </p:tgtEl>
                      </p:cBhvr>
                    </p:animEffect>
                  </p:childTnLst>
                </p:cTn>
              </p:par>
            </p:tnLst>
          </p:tmpl>
        </p:tmplLst>
      </p:bldP>
      <p:bldP spid="4" grpId="1" animBg="1">
        <p:tmplLst>
          <p:tmpl>
            <p:tnLst>
              <p:par>
                <p:cTn presetID="9" presetClass="exit" presetSubtype="0" fill="hold" nodeType="clickEffect">
                  <p:stCondLst>
                    <p:cond delay="0"/>
                  </p:stCondLst>
                  <p:childTnLst>
                    <p:animEffect transition="out" filter="dissolve">
                      <p:cBhvr>
                        <p:cTn dur="500"/>
                        <p:tgtEl>
                          <p:spTgt spid="4"/>
                        </p:tgtEl>
                      </p:cBhvr>
                    </p:animEffect>
                    <p:set>
                      <p:cBhvr>
                        <p:cTn dur="1" fill="hold">
                          <p:stCondLst>
                            <p:cond delay="499"/>
                          </p:stCondLst>
                        </p:cTn>
                        <p:tgtEl>
                          <p:spTgt spid="4"/>
                        </p:tgtEl>
                        <p:attrNameLst>
                          <p:attrName>style.visibility</p:attrName>
                        </p:attrNameLst>
                      </p:cBhvr>
                      <p:to>
                        <p:strVal val="hidden"/>
                      </p:to>
                    </p:set>
                  </p:childTnLst>
                </p:cTn>
              </p:par>
            </p:tnLst>
          </p:tmpl>
        </p:tmplLst>
      </p:bldP>
      <p:bldP spid="5" grpId="0" animBg="1">
        <p:tmplLst>
          <p:tmpl>
            <p:tnLst>
              <p:par>
                <p:cTn presetID="9" presetClass="entr" presetSubtype="0"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dissolve">
                      <p:cBhvr>
                        <p:cTn dur="500"/>
                        <p:tgtEl>
                          <p:spTgt spid="5"/>
                        </p:tgtEl>
                      </p:cBhvr>
                    </p:animEffect>
                  </p:childTnLst>
                </p:cTn>
              </p:par>
            </p:tnLst>
          </p:tmpl>
        </p:tmplLst>
      </p:bldP>
      <p:bldP spid="5" grpId="1" animBg="1">
        <p:tmplLst>
          <p:tmpl>
            <p:tnLst>
              <p:par>
                <p:cTn presetID="9" presetClass="exit" presetSubtype="0" fill="hold" nodeType="clickEffect">
                  <p:stCondLst>
                    <p:cond delay="0"/>
                  </p:stCondLst>
                  <p:childTnLst>
                    <p:animEffect transition="out" filter="dissolve">
                      <p:cBhvr>
                        <p:cTn dur="500"/>
                        <p:tgtEl>
                          <p:spTgt spid="5"/>
                        </p:tgtEl>
                      </p:cBhvr>
                    </p:animEffect>
                    <p:set>
                      <p:cBhvr>
                        <p:cTn dur="1" fill="hold">
                          <p:stCondLst>
                            <p:cond delay="499"/>
                          </p:stCondLst>
                        </p:cTn>
                        <p:tgtEl>
                          <p:spTgt spid="5"/>
                        </p:tgtEl>
                        <p:attrNameLst>
                          <p:attrName>style.visibility</p:attrName>
                        </p:attrNameLst>
                      </p:cBhvr>
                      <p:to>
                        <p:strVal val="hidden"/>
                      </p:to>
                    </p:set>
                  </p:childTnLst>
                </p:cTn>
              </p:par>
            </p:tnLst>
          </p:tmpl>
        </p:tmplLst>
      </p:bldP>
      <p:bldP spid="6" grpId="0" animBg="1">
        <p:tmplLst>
          <p:tmpl>
            <p:tnLst>
              <p:par>
                <p:cTn presetID="9"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dissolve">
                      <p:cBhvr>
                        <p:cTn dur="500"/>
                        <p:tgtEl>
                          <p:spTgt spid="6"/>
                        </p:tgtEl>
                      </p:cBhvr>
                    </p:animEffect>
                  </p:childTnLst>
                </p:cTn>
              </p:par>
            </p:tnLst>
          </p:tmpl>
        </p:tmplLst>
      </p:bldP>
      <p:bldP spid="6" grpId="1" animBg="1"/>
      <p:bldP spid="86" grpId="0" animBg="1"/>
      <p:bldP spid="86" grpId="1" animBg="1"/>
      <p:bldP spid="87" grpId="0" animBg="1"/>
      <p:bldP spid="87" grpId="1" animBg="1"/>
      <p:bldP spid="88" grpId="0" animBg="1"/>
      <p:bldP spid="8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title">
            <a:extLst>
              <a:ext uri="{FF2B5EF4-FFF2-40B4-BE49-F238E27FC236}">
                <a16:creationId xmlns="" xmlns:a16="http://schemas.microsoft.com/office/drawing/2014/main" id="{D882A3B7-EBE7-430E-A459-8F426A18691C}"/>
              </a:ext>
            </a:extLst>
          </p:cNvPr>
          <p:cNvSpPr>
            <a:spLocks noGrp="1"/>
          </p:cNvSpPr>
          <p:nvPr>
            <p:ph type="body" sz="quarter" idx="11"/>
          </p:nvPr>
        </p:nvSpPr>
        <p:spPr/>
        <p:txBody>
          <a:bodyPr/>
          <a:lstStyle/>
          <a:p>
            <a:r>
              <a:rPr lang="en-AU" dirty="0"/>
              <a:t>How do we use Volume </a:t>
            </a:r>
            <a:r>
              <a:rPr lang="en-AU" dirty="0" smtClean="0"/>
              <a:t>Two?</a:t>
            </a:r>
            <a:endParaRPr lang="en-AU" dirty="0"/>
          </a:p>
        </p:txBody>
      </p:sp>
      <p:pic>
        <p:nvPicPr>
          <p:cNvPr id="5" name="Vol Two Logo" descr="NCC Volume Two Logo. A stylised house in bright red.">
            <a:extLst>
              <a:ext uri="{FF2B5EF4-FFF2-40B4-BE49-F238E27FC236}">
                <a16:creationId xmlns="" xmlns:a16="http://schemas.microsoft.com/office/drawing/2014/main" id="{6BBCEA81-DCC9-4BE6-A808-17310B5CFE05}"/>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2" name="Main text">
            <a:extLst>
              <a:ext uri="{FF2B5EF4-FFF2-40B4-BE49-F238E27FC236}">
                <a16:creationId xmlns="" xmlns:a16="http://schemas.microsoft.com/office/drawing/2014/main" id="{AE2C20CC-3949-4A02-BC7B-380CED5A428B}"/>
              </a:ext>
            </a:extLst>
          </p:cNvPr>
          <p:cNvSpPr>
            <a:spLocks noGrp="1"/>
          </p:cNvSpPr>
          <p:nvPr>
            <p:ph type="body" sz="quarter" idx="10"/>
          </p:nvPr>
        </p:nvSpPr>
        <p:spPr/>
        <p:txBody>
          <a:bodyPr>
            <a:normAutofit/>
          </a:bodyPr>
          <a:lstStyle/>
          <a:p>
            <a:pPr marL="742950" indent="-742950">
              <a:spcBef>
                <a:spcPts val="200"/>
              </a:spcBef>
              <a:spcAft>
                <a:spcPts val="200"/>
              </a:spcAft>
              <a:buAutoNum type="arabicPeriod"/>
            </a:pPr>
            <a:r>
              <a:rPr lang="en-AU" sz="2400" dirty="0"/>
              <a:t>Look up the applicable Performance Requirements in Section </a:t>
            </a:r>
            <a:r>
              <a:rPr lang="en-AU" sz="2400" dirty="0" smtClean="0"/>
              <a:t>H.</a:t>
            </a:r>
            <a:endParaRPr lang="en-AU" sz="2400" dirty="0"/>
          </a:p>
          <a:p>
            <a:pPr marL="742950" indent="-742950">
              <a:spcBef>
                <a:spcPts val="200"/>
              </a:spcBef>
              <a:spcAft>
                <a:spcPts val="200"/>
              </a:spcAft>
              <a:buFontTx/>
              <a:buAutoNum type="arabicPeriod"/>
            </a:pPr>
            <a:r>
              <a:rPr lang="en-AU" sz="2400" dirty="0"/>
              <a:t>Check </a:t>
            </a:r>
            <a:r>
              <a:rPr lang="en-AU" sz="2400" dirty="0" smtClean="0"/>
              <a:t>definitions, notes, </a:t>
            </a:r>
            <a:r>
              <a:rPr lang="en-AU" sz="2400" dirty="0"/>
              <a:t>exceptions, </a:t>
            </a:r>
            <a:r>
              <a:rPr lang="en-AU" sz="2400" dirty="0" smtClean="0"/>
              <a:t>limitations, etc. </a:t>
            </a:r>
            <a:r>
              <a:rPr lang="en-AU" sz="2400" dirty="0"/>
              <a:t>and state/territory variations to any Performance Requirements.</a:t>
            </a:r>
          </a:p>
          <a:p>
            <a:pPr marL="742950" indent="-742950">
              <a:spcBef>
                <a:spcPts val="200"/>
              </a:spcBef>
              <a:spcAft>
                <a:spcPts val="200"/>
              </a:spcAft>
              <a:buAutoNum type="arabicPeriod"/>
            </a:pPr>
            <a:r>
              <a:rPr lang="en-AU" sz="2400" dirty="0"/>
              <a:t>Look up possible DTS Provisions relating to the Performance Requirements in Section </a:t>
            </a:r>
            <a:r>
              <a:rPr lang="en-AU" sz="2400" dirty="0" smtClean="0"/>
              <a:t>H and the Housing Provisions.</a:t>
            </a:r>
            <a:endParaRPr lang="en-AU" sz="2400" dirty="0"/>
          </a:p>
          <a:p>
            <a:pPr marL="742950" indent="-742950">
              <a:spcBef>
                <a:spcPts val="200"/>
              </a:spcBef>
              <a:spcAft>
                <a:spcPts val="200"/>
              </a:spcAft>
              <a:buFontTx/>
              <a:buAutoNum type="arabicPeriod"/>
            </a:pPr>
            <a:r>
              <a:rPr lang="en-AU" sz="2400" dirty="0" smtClean="0"/>
              <a:t>Decide </a:t>
            </a:r>
            <a:r>
              <a:rPr lang="en-AU" sz="2400" dirty="0"/>
              <a:t>on use of a DTS Solution, Performance Solution or a combination of </a:t>
            </a:r>
            <a:r>
              <a:rPr lang="en-AU" sz="2400" dirty="0" smtClean="0"/>
              <a:t>both.</a:t>
            </a:r>
            <a:endParaRPr lang="en-AU" sz="2400" dirty="0"/>
          </a:p>
          <a:p>
            <a:pPr marL="742950" indent="-742950">
              <a:spcBef>
                <a:spcPts val="200"/>
              </a:spcBef>
              <a:spcAft>
                <a:spcPts val="200"/>
              </a:spcAft>
              <a:buFontTx/>
              <a:buAutoNum type="arabicPeriod"/>
            </a:pPr>
            <a:r>
              <a:rPr lang="en-AU" sz="2400" dirty="0"/>
              <a:t>If using a DTS Solution, determine which </a:t>
            </a:r>
            <a:r>
              <a:rPr lang="en-AU" sz="2400" dirty="0" smtClean="0"/>
              <a:t>reference document is used (i.e. Housing Provisions or another referenced document if available).</a:t>
            </a:r>
            <a:endParaRPr lang="en-AU" sz="2400" dirty="0"/>
          </a:p>
        </p:txBody>
      </p:sp>
    </p:spTree>
    <p:custDataLst>
      <p:tags r:id="rId1"/>
    </p:custDataLst>
    <p:extLst>
      <p:ext uri="{BB962C8B-B14F-4D97-AF65-F5344CB8AC3E}">
        <p14:creationId xmlns:p14="http://schemas.microsoft.com/office/powerpoint/2010/main" val="292068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31322E65-B5F1-4D51-AFA8-9AA2088A61B8}"/>
              </a:ext>
            </a:extLst>
          </p:cNvPr>
          <p:cNvSpPr>
            <a:spLocks noGrp="1"/>
          </p:cNvSpPr>
          <p:nvPr>
            <p:ph type="body" sz="quarter" idx="11"/>
          </p:nvPr>
        </p:nvSpPr>
        <p:spPr/>
        <p:txBody>
          <a:bodyPr>
            <a:normAutofit fontScale="92500" lnSpcReduction="10000"/>
          </a:bodyPr>
          <a:lstStyle/>
          <a:p>
            <a:r>
              <a:rPr lang="en-AU" dirty="0"/>
              <a:t>Which of the following is a DTS Solution </a:t>
            </a:r>
            <a:r>
              <a:rPr lang="en-AU" dirty="0" smtClean="0"/>
              <a:t>to satisfy H4P1 Wet areas (Section H </a:t>
            </a:r>
            <a:r>
              <a:rPr lang="en-AU" dirty="0"/>
              <a:t>of NCC Volume </a:t>
            </a:r>
            <a:r>
              <a:rPr lang="en-AU" dirty="0" smtClean="0"/>
              <a:t>Two)?</a:t>
            </a:r>
            <a:endParaRPr lang="en-AU" dirty="0"/>
          </a:p>
        </p:txBody>
      </p:sp>
      <p:pic>
        <p:nvPicPr>
          <p:cNvPr id="20" name="Vol Two Logo" descr="NCC Volume Two Logo. A stylised house in bright red.">
            <a:extLst>
              <a:ext uri="{FF2B5EF4-FFF2-40B4-BE49-F238E27FC236}">
                <a16:creationId xmlns="" xmlns:a16="http://schemas.microsoft.com/office/drawing/2014/main" id="{AA0B64CB-CA0A-4377-B432-7F1D54A47B1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grpSp>
        <p:nvGrpSpPr>
          <p:cNvPr id="12" name="Option 4">
            <a:extLst>
              <a:ext uri="{FF2B5EF4-FFF2-40B4-BE49-F238E27FC236}">
                <a16:creationId xmlns="" xmlns:a16="http://schemas.microsoft.com/office/drawing/2014/main" id="{D063C0FB-B533-4D35-8BA6-CA63BB5C4580}"/>
              </a:ext>
            </a:extLst>
          </p:cNvPr>
          <p:cNvGrpSpPr/>
          <p:nvPr/>
        </p:nvGrpSpPr>
        <p:grpSpPr>
          <a:xfrm>
            <a:off x="1105700" y="4570141"/>
            <a:ext cx="10427932" cy="501606"/>
            <a:chOff x="1149242" y="5388734"/>
            <a:chExt cx="10427932" cy="501606"/>
          </a:xfrm>
        </p:grpSpPr>
        <p:sp>
          <p:nvSpPr>
            <p:cNvPr id="13" name="Option 4">
              <a:extLst>
                <a:ext uri="{FF2B5EF4-FFF2-40B4-BE49-F238E27FC236}">
                  <a16:creationId xmlns="" xmlns:a16="http://schemas.microsoft.com/office/drawing/2014/main" id="{D6CA170B-D1E8-4A76-879A-309BED1CDA0F}"/>
                </a:ext>
              </a:extLst>
            </p:cNvPr>
            <p:cNvSpPr txBox="1"/>
            <p:nvPr/>
          </p:nvSpPr>
          <p:spPr>
            <a:xfrm>
              <a:off x="1774806" y="5408705"/>
              <a:ext cx="9802368" cy="461665"/>
            </a:xfrm>
            <a:prstGeom prst="rect">
              <a:avLst/>
            </a:prstGeom>
            <a:noFill/>
          </p:spPr>
          <p:txBody>
            <a:bodyPr wrap="square" rtlCol="0">
              <a:spAutoFit/>
            </a:bodyPr>
            <a:lstStyle/>
            <a:p>
              <a:r>
                <a:rPr lang="en-AU" sz="2400" dirty="0" smtClean="0"/>
                <a:t>H4D1 Deemed-to-Satisfy Provisions </a:t>
              </a:r>
              <a:endParaRPr lang="en-AU" sz="2400" dirty="0"/>
            </a:p>
          </p:txBody>
        </p:sp>
        <p:sp>
          <p:nvSpPr>
            <p:cNvPr id="14" name="Button 4">
              <a:extLst>
                <a:ext uri="{FF2B5EF4-FFF2-40B4-BE49-F238E27FC236}">
                  <a16:creationId xmlns="" xmlns:a16="http://schemas.microsoft.com/office/drawing/2014/main" id="{FFC0A550-8AE1-4974-9956-005B4BD256AE}"/>
                </a:ext>
              </a:extLst>
            </p:cNvPr>
            <p:cNvSpPr/>
            <p:nvPr/>
          </p:nvSpPr>
          <p:spPr>
            <a:xfrm>
              <a:off x="1149242" y="5388734"/>
              <a:ext cx="549364" cy="501606"/>
            </a:xfrm>
            <a:prstGeom prst="diamond">
              <a:avLst/>
            </a:prstGeom>
            <a:solidFill>
              <a:schemeClr val="accent2"/>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3" name="Option 1">
            <a:extLst>
              <a:ext uri="{FF2B5EF4-FFF2-40B4-BE49-F238E27FC236}">
                <a16:creationId xmlns="" xmlns:a16="http://schemas.microsoft.com/office/drawing/2014/main" id="{842B87CC-5BC5-4D65-96AA-5B6CA1FB1C7B}"/>
              </a:ext>
            </a:extLst>
          </p:cNvPr>
          <p:cNvGrpSpPr/>
          <p:nvPr/>
        </p:nvGrpSpPr>
        <p:grpSpPr>
          <a:xfrm>
            <a:off x="1105700" y="2494514"/>
            <a:ext cx="10537660" cy="501606"/>
            <a:chOff x="1105700" y="2719165"/>
            <a:chExt cx="10537660" cy="501606"/>
          </a:xfrm>
        </p:grpSpPr>
        <p:sp>
          <p:nvSpPr>
            <p:cNvPr id="4" name="Option 1">
              <a:extLst>
                <a:ext uri="{FF2B5EF4-FFF2-40B4-BE49-F238E27FC236}">
                  <a16:creationId xmlns="" xmlns:a16="http://schemas.microsoft.com/office/drawing/2014/main" id="{5601CF5E-C212-47EB-AD6F-E87D3EF1CA6B}"/>
                </a:ext>
              </a:extLst>
            </p:cNvPr>
            <p:cNvSpPr txBox="1"/>
            <p:nvPr/>
          </p:nvSpPr>
          <p:spPr>
            <a:xfrm>
              <a:off x="1731264" y="2739136"/>
              <a:ext cx="9912096" cy="461665"/>
            </a:xfrm>
            <a:prstGeom prst="rect">
              <a:avLst/>
            </a:prstGeom>
            <a:noFill/>
          </p:spPr>
          <p:txBody>
            <a:bodyPr wrap="square" rtlCol="0">
              <a:spAutoFit/>
            </a:bodyPr>
            <a:lstStyle/>
            <a:p>
              <a:r>
                <a:rPr lang="en-AU" sz="2400" dirty="0" smtClean="0"/>
                <a:t>Part 10.2 of the Housing Provisions and/or AS 3740</a:t>
              </a:r>
              <a:endParaRPr lang="en-AU" sz="2400" dirty="0"/>
            </a:p>
          </p:txBody>
        </p:sp>
        <p:sp>
          <p:nvSpPr>
            <p:cNvPr id="5" name="Button 1">
              <a:extLst>
                <a:ext uri="{FF2B5EF4-FFF2-40B4-BE49-F238E27FC236}">
                  <a16:creationId xmlns="" xmlns:a16="http://schemas.microsoft.com/office/drawing/2014/main" id="{3F9CC848-9DE3-43BD-B7ED-87248EB0DFA1}"/>
                </a:ext>
              </a:extLst>
            </p:cNvPr>
            <p:cNvSpPr/>
            <p:nvPr/>
          </p:nvSpPr>
          <p:spPr>
            <a:xfrm>
              <a:off x="1105700" y="2719165"/>
              <a:ext cx="549364" cy="501606"/>
            </a:xfrm>
            <a:prstGeom prst="diamond">
              <a:avLst/>
            </a:prstGeom>
            <a:solidFill>
              <a:schemeClr val="accent2"/>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9" name="Option 2">
            <a:extLst>
              <a:ext uri="{FF2B5EF4-FFF2-40B4-BE49-F238E27FC236}">
                <a16:creationId xmlns="" xmlns:a16="http://schemas.microsoft.com/office/drawing/2014/main" id="{297A7497-EB5D-458A-BF0A-A8E73F59C3D4}"/>
              </a:ext>
            </a:extLst>
          </p:cNvPr>
          <p:cNvGrpSpPr/>
          <p:nvPr/>
        </p:nvGrpSpPr>
        <p:grpSpPr>
          <a:xfrm>
            <a:off x="1105700" y="3500823"/>
            <a:ext cx="10537660" cy="850968"/>
            <a:chOff x="1149242" y="4306733"/>
            <a:chExt cx="10537660" cy="850968"/>
          </a:xfrm>
        </p:grpSpPr>
        <p:sp>
          <p:nvSpPr>
            <p:cNvPr id="10" name="Option 2">
              <a:extLst>
                <a:ext uri="{FF2B5EF4-FFF2-40B4-BE49-F238E27FC236}">
                  <a16:creationId xmlns="" xmlns:a16="http://schemas.microsoft.com/office/drawing/2014/main" id="{E17D3C21-EAE6-446F-9E6D-F4F03CF2F2FD}"/>
                </a:ext>
              </a:extLst>
            </p:cNvPr>
            <p:cNvSpPr txBox="1"/>
            <p:nvPr/>
          </p:nvSpPr>
          <p:spPr>
            <a:xfrm>
              <a:off x="1774806" y="4326704"/>
              <a:ext cx="9912096" cy="830997"/>
            </a:xfrm>
            <a:prstGeom prst="rect">
              <a:avLst/>
            </a:prstGeom>
            <a:noFill/>
          </p:spPr>
          <p:txBody>
            <a:bodyPr wrap="square" rtlCol="0">
              <a:spAutoFit/>
            </a:bodyPr>
            <a:lstStyle/>
            <a:p>
              <a:r>
                <a:rPr lang="en-AU" sz="2400" dirty="0" smtClean="0"/>
                <a:t>AS 3500 Sanitary plumbing and </a:t>
              </a:r>
              <a:br>
                <a:rPr lang="en-AU" sz="2400" dirty="0" smtClean="0"/>
              </a:br>
              <a:r>
                <a:rPr lang="en-AU" sz="2400" dirty="0" smtClean="0"/>
                <a:t>drainage – Water services</a:t>
              </a:r>
              <a:endParaRPr lang="en-AU" sz="2400" dirty="0"/>
            </a:p>
          </p:txBody>
        </p:sp>
        <p:sp>
          <p:nvSpPr>
            <p:cNvPr id="11" name="Button 2">
              <a:extLst>
                <a:ext uri="{FF2B5EF4-FFF2-40B4-BE49-F238E27FC236}">
                  <a16:creationId xmlns="" xmlns:a16="http://schemas.microsoft.com/office/drawing/2014/main" id="{C77E14ED-BC68-40E1-8273-E8FB6D94CBC8}"/>
                </a:ext>
              </a:extLst>
            </p:cNvPr>
            <p:cNvSpPr/>
            <p:nvPr/>
          </p:nvSpPr>
          <p:spPr>
            <a:xfrm>
              <a:off x="1149242" y="4306733"/>
              <a:ext cx="549364" cy="501606"/>
            </a:xfrm>
            <a:prstGeom prst="diamond">
              <a:avLst/>
            </a:prstGeom>
            <a:solidFill>
              <a:schemeClr val="accent2"/>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6" name="Option 3">
            <a:extLst>
              <a:ext uri="{FF2B5EF4-FFF2-40B4-BE49-F238E27FC236}">
                <a16:creationId xmlns="" xmlns:a16="http://schemas.microsoft.com/office/drawing/2014/main" id="{9F0AB216-0C34-42F1-A24C-B968BBF4E715}"/>
              </a:ext>
            </a:extLst>
          </p:cNvPr>
          <p:cNvGrpSpPr/>
          <p:nvPr/>
        </p:nvGrpSpPr>
        <p:grpSpPr>
          <a:xfrm>
            <a:off x="1105700" y="5556479"/>
            <a:ext cx="10537660" cy="501606"/>
            <a:chOff x="1105700" y="3511977"/>
            <a:chExt cx="10537660" cy="501606"/>
          </a:xfrm>
        </p:grpSpPr>
        <p:sp>
          <p:nvSpPr>
            <p:cNvPr id="7" name="Option 3">
              <a:extLst>
                <a:ext uri="{FF2B5EF4-FFF2-40B4-BE49-F238E27FC236}">
                  <a16:creationId xmlns="" xmlns:a16="http://schemas.microsoft.com/office/drawing/2014/main" id="{DDA38C93-73B6-4E58-8241-319B0BAC644E}"/>
                </a:ext>
              </a:extLst>
            </p:cNvPr>
            <p:cNvSpPr txBox="1"/>
            <p:nvPr/>
          </p:nvSpPr>
          <p:spPr>
            <a:xfrm>
              <a:off x="1731264" y="3531948"/>
              <a:ext cx="9912096" cy="461665"/>
            </a:xfrm>
            <a:prstGeom prst="rect">
              <a:avLst/>
            </a:prstGeom>
            <a:noFill/>
          </p:spPr>
          <p:txBody>
            <a:bodyPr wrap="square" rtlCol="0">
              <a:spAutoFit/>
            </a:bodyPr>
            <a:lstStyle/>
            <a:p>
              <a:r>
                <a:rPr lang="en-AU" sz="2400" dirty="0" smtClean="0"/>
                <a:t>All of the above</a:t>
              </a:r>
              <a:endParaRPr lang="en-AU" sz="2400" dirty="0"/>
            </a:p>
          </p:txBody>
        </p:sp>
        <p:sp>
          <p:nvSpPr>
            <p:cNvPr id="8" name="Button 3">
              <a:extLst>
                <a:ext uri="{FF2B5EF4-FFF2-40B4-BE49-F238E27FC236}">
                  <a16:creationId xmlns="" xmlns:a16="http://schemas.microsoft.com/office/drawing/2014/main" id="{11908675-1713-4B99-A83D-FA951B9671A8}"/>
                </a:ext>
              </a:extLst>
            </p:cNvPr>
            <p:cNvSpPr/>
            <p:nvPr/>
          </p:nvSpPr>
          <p:spPr>
            <a:xfrm>
              <a:off x="1105700" y="3511977"/>
              <a:ext cx="549364" cy="501606"/>
            </a:xfrm>
            <a:prstGeom prst="diamond">
              <a:avLst/>
            </a:prstGeom>
            <a:solidFill>
              <a:schemeClr val="accent2"/>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
        <p:nvSpPr>
          <p:cNvPr id="15" name="Response 1 Try again">
            <a:extLst>
              <a:ext uri="{FF2B5EF4-FFF2-40B4-BE49-F238E27FC236}">
                <a16:creationId xmlns="" xmlns:a16="http://schemas.microsoft.com/office/drawing/2014/main" id="{4470B226-4F06-40D5-8B15-D4D3BB8A7ADC}"/>
              </a:ext>
            </a:extLst>
          </p:cNvPr>
          <p:cNvSpPr/>
          <p:nvPr/>
        </p:nvSpPr>
        <p:spPr>
          <a:xfrm>
            <a:off x="9002433" y="2276733"/>
            <a:ext cx="2640927" cy="894131"/>
          </a:xfrm>
          <a:prstGeom prst="wedgeRoundRectCallout">
            <a:avLst>
              <a:gd name="adj1" fmla="val -75640"/>
              <a:gd name="adj2" fmla="val -4343"/>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spcBef>
                <a:spcPts val="200"/>
              </a:spcBef>
              <a:spcAft>
                <a:spcPts val="200"/>
              </a:spcAft>
            </a:pPr>
            <a:r>
              <a:rPr lang="en-AU" sz="2000" b="1" dirty="0" smtClean="0">
                <a:solidFill>
                  <a:schemeClr val="tx1"/>
                </a:solidFill>
              </a:rPr>
              <a:t>Yes, that’s right</a:t>
            </a:r>
            <a:endParaRPr lang="en-AU" sz="2000" b="1" dirty="0">
              <a:solidFill>
                <a:schemeClr val="tx1"/>
              </a:solidFill>
            </a:endParaRPr>
          </a:p>
        </p:txBody>
      </p:sp>
      <p:sp>
        <p:nvSpPr>
          <p:cNvPr id="16" name="Response 2 Try again">
            <a:extLst>
              <a:ext uri="{FF2B5EF4-FFF2-40B4-BE49-F238E27FC236}">
                <a16:creationId xmlns="" xmlns:a16="http://schemas.microsoft.com/office/drawing/2014/main" id="{037BE40A-DC8B-4131-A656-E09F452533A9}"/>
              </a:ext>
            </a:extLst>
          </p:cNvPr>
          <p:cNvSpPr/>
          <p:nvPr/>
        </p:nvSpPr>
        <p:spPr>
          <a:xfrm>
            <a:off x="8577943" y="3548090"/>
            <a:ext cx="3065416" cy="894299"/>
          </a:xfrm>
          <a:prstGeom prst="wedgeRoundRectCallout">
            <a:avLst>
              <a:gd name="adj1" fmla="val -102499"/>
              <a:gd name="adj2" fmla="val -27118"/>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200"/>
              </a:spcBef>
              <a:spcAft>
                <a:spcPts val="200"/>
              </a:spcAft>
            </a:pPr>
            <a:r>
              <a:rPr lang="en-AU" sz="2000" b="1" dirty="0">
                <a:solidFill>
                  <a:schemeClr val="tx1"/>
                </a:solidFill>
              </a:rPr>
              <a:t>No, that’s not right. </a:t>
            </a:r>
          </a:p>
          <a:p>
            <a:pPr algn="ctr">
              <a:spcBef>
                <a:spcPts val="200"/>
              </a:spcBef>
              <a:spcAft>
                <a:spcPts val="200"/>
              </a:spcAft>
            </a:pPr>
            <a:r>
              <a:rPr lang="en-AU" sz="2000" b="1" dirty="0">
                <a:solidFill>
                  <a:schemeClr val="tx1"/>
                </a:solidFill>
              </a:rPr>
              <a:t>Try again.</a:t>
            </a:r>
          </a:p>
        </p:txBody>
      </p:sp>
      <p:sp>
        <p:nvSpPr>
          <p:cNvPr id="17" name="Response 3 Correct">
            <a:extLst>
              <a:ext uri="{FF2B5EF4-FFF2-40B4-BE49-F238E27FC236}">
                <a16:creationId xmlns="" xmlns:a16="http://schemas.microsoft.com/office/drawing/2014/main" id="{AE8050A3-96AF-4DF6-B3F3-FCC6C6BED0A7}"/>
              </a:ext>
            </a:extLst>
          </p:cNvPr>
          <p:cNvSpPr/>
          <p:nvPr/>
        </p:nvSpPr>
        <p:spPr>
          <a:xfrm>
            <a:off x="4555709" y="5621529"/>
            <a:ext cx="3435584" cy="873111"/>
          </a:xfrm>
          <a:prstGeom prst="wedgeRoundRectCallout">
            <a:avLst>
              <a:gd name="adj1" fmla="val -64502"/>
              <a:gd name="adj2" fmla="val -30117"/>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200"/>
              </a:spcBef>
              <a:spcAft>
                <a:spcPts val="200"/>
              </a:spcAft>
            </a:pPr>
            <a:r>
              <a:rPr lang="en-AU" sz="2000" b="1" dirty="0" smtClean="0">
                <a:solidFill>
                  <a:schemeClr val="tx1"/>
                </a:solidFill>
              </a:rPr>
              <a:t>No, that’s not right. </a:t>
            </a:r>
            <a:br>
              <a:rPr lang="en-AU" sz="2000" b="1" dirty="0" smtClean="0">
                <a:solidFill>
                  <a:schemeClr val="tx1"/>
                </a:solidFill>
              </a:rPr>
            </a:br>
            <a:r>
              <a:rPr lang="en-AU" sz="2000" b="1" dirty="0" smtClean="0">
                <a:solidFill>
                  <a:schemeClr val="tx1"/>
                </a:solidFill>
              </a:rPr>
              <a:t>Try again. </a:t>
            </a:r>
            <a:endParaRPr lang="en-AU" sz="2000" b="1" dirty="0">
              <a:solidFill>
                <a:schemeClr val="tx1"/>
              </a:solidFill>
            </a:endParaRPr>
          </a:p>
        </p:txBody>
      </p:sp>
      <p:sp>
        <p:nvSpPr>
          <p:cNvPr id="18" name="Response 4 Try again">
            <a:extLst>
              <a:ext uri="{FF2B5EF4-FFF2-40B4-BE49-F238E27FC236}">
                <a16:creationId xmlns="" xmlns:a16="http://schemas.microsoft.com/office/drawing/2014/main" id="{CE2AAE87-1365-48F1-97C2-CC399A7D4F30}"/>
              </a:ext>
            </a:extLst>
          </p:cNvPr>
          <p:cNvSpPr/>
          <p:nvPr/>
        </p:nvSpPr>
        <p:spPr>
          <a:xfrm>
            <a:off x="8399083" y="5193489"/>
            <a:ext cx="3244276" cy="817100"/>
          </a:xfrm>
          <a:prstGeom prst="wedgeRoundRectCallout">
            <a:avLst>
              <a:gd name="adj1" fmla="val -70911"/>
              <a:gd name="adj2" fmla="val -61451"/>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spcBef>
                <a:spcPts val="200"/>
              </a:spcBef>
              <a:spcAft>
                <a:spcPts val="200"/>
              </a:spcAft>
            </a:pPr>
            <a:r>
              <a:rPr lang="en-AU" sz="2000" b="1" dirty="0">
                <a:solidFill>
                  <a:schemeClr val="tx1"/>
                </a:solidFill>
              </a:rPr>
              <a:t>No, that’s not right. </a:t>
            </a:r>
          </a:p>
          <a:p>
            <a:pPr algn="ctr">
              <a:spcBef>
                <a:spcPts val="200"/>
              </a:spcBef>
              <a:spcAft>
                <a:spcPts val="200"/>
              </a:spcAft>
            </a:pPr>
            <a:r>
              <a:rPr lang="en-AU" sz="2000" b="1" dirty="0">
                <a:solidFill>
                  <a:schemeClr val="tx1"/>
                </a:solidFill>
              </a:rPr>
              <a:t>Try again.</a:t>
            </a:r>
          </a:p>
        </p:txBody>
      </p:sp>
    </p:spTree>
    <p:custDataLst>
      <p:tags r:id="rId1"/>
    </p:custDataLst>
    <p:extLst>
      <p:ext uri="{BB962C8B-B14F-4D97-AF65-F5344CB8AC3E}">
        <p14:creationId xmlns:p14="http://schemas.microsoft.com/office/powerpoint/2010/main" val="35039589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3" restart="whenNotActive" fill="hold" evtFilter="cancelBubble" nodeType="interactiveSeq">
                <p:stCondLst>
                  <p:cond evt="onClick" delay="0">
                    <p:tgtEl>
                      <p:spTgt spid="6"/>
                    </p:tgtEl>
                  </p:cond>
                </p:stCondLst>
                <p:endSync evt="end" delay="0">
                  <p:rtn val="all"/>
                </p:endSync>
                <p:childTnLst>
                  <p:par>
                    <p:cTn id="14" fill="hold">
                      <p:stCondLst>
                        <p:cond delay="0"/>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7"/>
                                        </p:tgtEl>
                                      </p:cBhvr>
                                    </p:animEffect>
                                    <p:set>
                                      <p:cBhvr>
                                        <p:cTn id="2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24" restart="whenNotActive" fill="hold" evtFilter="cancelBubble" nodeType="interactiveSeq">
                <p:stCondLst>
                  <p:cond evt="onClick" delay="0">
                    <p:tgtEl>
                      <p:spTgt spid="12"/>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8"/>
                                        </p:tgtEl>
                                      </p:cBhvr>
                                    </p:animEffect>
                                    <p:set>
                                      <p:cBhvr>
                                        <p:cTn id="34"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5" restart="whenNotActive" fill="hold" evtFilter="cancelBubble" nodeType="interactiveSeq">
                <p:stCondLst>
                  <p:cond evt="onClick" delay="0">
                    <p:tgtEl>
                      <p:spTgt spid="9"/>
                    </p:tgtEl>
                  </p:cond>
                </p:stCondLst>
                <p:endSync evt="end" delay="0">
                  <p:rtn val="all"/>
                </p:endSync>
                <p:childTnLst>
                  <p:par>
                    <p:cTn id="36" fill="hold">
                      <p:stCondLst>
                        <p:cond delay="0"/>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16"/>
                                        </p:tgtEl>
                                      </p:cBhvr>
                                    </p:animEffect>
                                    <p:set>
                                      <p:cBhvr>
                                        <p:cTn id="4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5" grpId="0" animBg="1"/>
      <p:bldP spid="15" grpId="1" animBg="1"/>
      <p:bldP spid="16" grpId="0" animBg="1"/>
      <p:bldP spid="16" grpId="1" animBg="1"/>
      <p:bldP spid="17" grpId="0" animBg="1"/>
      <p:bldP spid="17" grpId="1" animBg="1"/>
      <p:bldP spid="18" grpId="0" animBg="1"/>
      <p:bldP spid="1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F78BF6CC-69B3-481B-9E2B-5D07E725365F}"/>
              </a:ext>
            </a:extLst>
          </p:cNvPr>
          <p:cNvSpPr>
            <a:spLocks noGrp="1"/>
          </p:cNvSpPr>
          <p:nvPr>
            <p:ph type="body" sz="quarter" idx="11"/>
          </p:nvPr>
        </p:nvSpPr>
        <p:spPr/>
        <p:txBody>
          <a:bodyPr/>
          <a:lstStyle/>
          <a:p>
            <a:r>
              <a:rPr lang="en-AU" dirty="0"/>
              <a:t>True or False?</a:t>
            </a:r>
          </a:p>
        </p:txBody>
      </p:sp>
      <p:pic>
        <p:nvPicPr>
          <p:cNvPr id="13" name="Vol Two Logo" descr="NCC Volume Two Logo. A stylised house in bright red.">
            <a:extLst>
              <a:ext uri="{FF2B5EF4-FFF2-40B4-BE49-F238E27FC236}">
                <a16:creationId xmlns="" xmlns:a16="http://schemas.microsoft.com/office/drawing/2014/main" id="{F7DE19EF-0B01-4E55-B465-E99A0665C126}"/>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3" name="Statement">
            <a:extLst>
              <a:ext uri="{FF2B5EF4-FFF2-40B4-BE49-F238E27FC236}">
                <a16:creationId xmlns="" xmlns:a16="http://schemas.microsoft.com/office/drawing/2014/main" id="{3EE33743-DCA2-4CEB-A9FC-7A370E68E64A}"/>
              </a:ext>
            </a:extLst>
          </p:cNvPr>
          <p:cNvSpPr txBox="1"/>
          <p:nvPr/>
        </p:nvSpPr>
        <p:spPr>
          <a:xfrm>
            <a:off x="574997" y="2443264"/>
            <a:ext cx="3737923" cy="3539430"/>
          </a:xfrm>
          <a:prstGeom prst="rect">
            <a:avLst/>
          </a:prstGeom>
          <a:noFill/>
        </p:spPr>
        <p:txBody>
          <a:bodyPr wrap="square" rtlCol="0">
            <a:spAutoFit/>
          </a:bodyPr>
          <a:lstStyle/>
          <a:p>
            <a:r>
              <a:rPr lang="en-AU" sz="2800" dirty="0"/>
              <a:t>In Volume Two of the NCC, the </a:t>
            </a:r>
            <a:r>
              <a:rPr lang="en-AU" sz="2800" dirty="0" smtClean="0"/>
              <a:t>Housing </a:t>
            </a:r>
            <a:r>
              <a:rPr lang="en-AU" sz="2800" dirty="0"/>
              <a:t>Provisions </a:t>
            </a:r>
            <a:r>
              <a:rPr lang="en-AU" sz="2800" dirty="0" smtClean="0"/>
              <a:t>are </a:t>
            </a:r>
            <a:r>
              <a:rPr lang="en-AU" sz="2800" dirty="0"/>
              <a:t>the </a:t>
            </a:r>
            <a:r>
              <a:rPr lang="en-AU" sz="2800" b="1" dirty="0"/>
              <a:t>only</a:t>
            </a:r>
            <a:r>
              <a:rPr lang="en-AU" sz="2800" dirty="0"/>
              <a:t> way you can comply with the Performance Requirements in Section </a:t>
            </a:r>
            <a:r>
              <a:rPr lang="en-AU" sz="2800" dirty="0" smtClean="0"/>
              <a:t>H.</a:t>
            </a:r>
            <a:endParaRPr lang="en-AU" sz="2800" dirty="0"/>
          </a:p>
        </p:txBody>
      </p:sp>
      <p:grpSp>
        <p:nvGrpSpPr>
          <p:cNvPr id="4" name="False button">
            <a:extLst>
              <a:ext uri="{FF2B5EF4-FFF2-40B4-BE49-F238E27FC236}">
                <a16:creationId xmlns="" xmlns:a16="http://schemas.microsoft.com/office/drawing/2014/main" id="{DD3C4A91-DFB7-4B67-BBAD-2D6F8C05BA13}"/>
              </a:ext>
            </a:extLst>
          </p:cNvPr>
          <p:cNvGrpSpPr/>
          <p:nvPr/>
        </p:nvGrpSpPr>
        <p:grpSpPr>
          <a:xfrm>
            <a:off x="9837654" y="4531748"/>
            <a:ext cx="2042829" cy="523220"/>
            <a:chOff x="8552285" y="4732652"/>
            <a:chExt cx="2042829" cy="523220"/>
          </a:xfrm>
        </p:grpSpPr>
        <p:sp>
          <p:nvSpPr>
            <p:cNvPr id="5" name="TextBox 4">
              <a:extLst>
                <a:ext uri="{FF2B5EF4-FFF2-40B4-BE49-F238E27FC236}">
                  <a16:creationId xmlns="" xmlns:a16="http://schemas.microsoft.com/office/drawing/2014/main" id="{0BE993A8-59EA-441D-9DE4-00F154712E29}"/>
                </a:ext>
              </a:extLst>
            </p:cNvPr>
            <p:cNvSpPr txBox="1"/>
            <p:nvPr/>
          </p:nvSpPr>
          <p:spPr>
            <a:xfrm>
              <a:off x="9191768" y="4732652"/>
              <a:ext cx="1403346" cy="523220"/>
            </a:xfrm>
            <a:prstGeom prst="rect">
              <a:avLst/>
            </a:prstGeom>
            <a:noFill/>
          </p:spPr>
          <p:txBody>
            <a:bodyPr wrap="square" rtlCol="0">
              <a:spAutoFit/>
            </a:bodyPr>
            <a:lstStyle/>
            <a:p>
              <a:r>
                <a:rPr lang="en-AU" sz="2800" dirty="0"/>
                <a:t>False</a:t>
              </a:r>
            </a:p>
          </p:txBody>
        </p:sp>
        <p:sp>
          <p:nvSpPr>
            <p:cNvPr id="6" name="Diamond 5">
              <a:extLst>
                <a:ext uri="{FF2B5EF4-FFF2-40B4-BE49-F238E27FC236}">
                  <a16:creationId xmlns="" xmlns:a16="http://schemas.microsoft.com/office/drawing/2014/main" id="{8A3051C6-C517-4F2D-8B7F-8FB437748CD4}"/>
                </a:ext>
              </a:extLst>
            </p:cNvPr>
            <p:cNvSpPr/>
            <p:nvPr/>
          </p:nvSpPr>
          <p:spPr>
            <a:xfrm>
              <a:off x="8552285" y="4743459"/>
              <a:ext cx="549364" cy="501606"/>
            </a:xfrm>
            <a:prstGeom prst="diamond">
              <a:avLst/>
            </a:prstGeom>
            <a:solidFill>
              <a:srgbClr val="5762A7"/>
            </a:solidFill>
            <a:ln>
              <a:solidFill>
                <a:srgbClr val="193C6A"/>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7" name="True button">
            <a:extLst>
              <a:ext uri="{FF2B5EF4-FFF2-40B4-BE49-F238E27FC236}">
                <a16:creationId xmlns="" xmlns:a16="http://schemas.microsoft.com/office/drawing/2014/main" id="{9CA497A8-D91F-41D0-9C94-4CBDB1647B96}"/>
              </a:ext>
            </a:extLst>
          </p:cNvPr>
          <p:cNvGrpSpPr/>
          <p:nvPr/>
        </p:nvGrpSpPr>
        <p:grpSpPr>
          <a:xfrm>
            <a:off x="9837654" y="3413643"/>
            <a:ext cx="1883802" cy="523220"/>
            <a:chOff x="8552285" y="3853083"/>
            <a:chExt cx="1883802" cy="523220"/>
          </a:xfrm>
        </p:grpSpPr>
        <p:sp>
          <p:nvSpPr>
            <p:cNvPr id="8" name="Diamond 7">
              <a:extLst>
                <a:ext uri="{FF2B5EF4-FFF2-40B4-BE49-F238E27FC236}">
                  <a16:creationId xmlns="" xmlns:a16="http://schemas.microsoft.com/office/drawing/2014/main" id="{B5DC944E-E305-4611-B0E6-505DB7EB2FCE}"/>
                </a:ext>
              </a:extLst>
            </p:cNvPr>
            <p:cNvSpPr/>
            <p:nvPr/>
          </p:nvSpPr>
          <p:spPr>
            <a:xfrm>
              <a:off x="8552285" y="3863890"/>
              <a:ext cx="549364" cy="501606"/>
            </a:xfrm>
            <a:prstGeom prst="diamond">
              <a:avLst/>
            </a:prstGeom>
            <a:solidFill>
              <a:srgbClr val="5762A7"/>
            </a:solidFill>
            <a:ln>
              <a:solidFill>
                <a:srgbClr val="193C6A"/>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TextBox 8">
              <a:extLst>
                <a:ext uri="{FF2B5EF4-FFF2-40B4-BE49-F238E27FC236}">
                  <a16:creationId xmlns="" xmlns:a16="http://schemas.microsoft.com/office/drawing/2014/main" id="{78BB2666-1909-4307-BE4D-46C8D5373959}"/>
                </a:ext>
              </a:extLst>
            </p:cNvPr>
            <p:cNvSpPr txBox="1"/>
            <p:nvPr/>
          </p:nvSpPr>
          <p:spPr>
            <a:xfrm>
              <a:off x="9191768" y="3853083"/>
              <a:ext cx="1244319" cy="523220"/>
            </a:xfrm>
            <a:prstGeom prst="rect">
              <a:avLst/>
            </a:prstGeom>
            <a:noFill/>
          </p:spPr>
          <p:txBody>
            <a:bodyPr wrap="square" rtlCol="0">
              <a:spAutoFit/>
            </a:bodyPr>
            <a:lstStyle/>
            <a:p>
              <a:r>
                <a:rPr lang="en-AU" sz="2800" dirty="0"/>
                <a:t>True</a:t>
              </a:r>
            </a:p>
          </p:txBody>
        </p:sp>
      </p:grpSp>
      <p:sp>
        <p:nvSpPr>
          <p:cNvPr id="10" name="True Speech Bubble">
            <a:extLst>
              <a:ext uri="{FF2B5EF4-FFF2-40B4-BE49-F238E27FC236}">
                <a16:creationId xmlns="" xmlns:a16="http://schemas.microsoft.com/office/drawing/2014/main" id="{99D6481B-532F-4A2B-9193-5732694A6B50}"/>
              </a:ext>
            </a:extLst>
          </p:cNvPr>
          <p:cNvSpPr/>
          <p:nvPr/>
        </p:nvSpPr>
        <p:spPr>
          <a:xfrm>
            <a:off x="4693920" y="1850939"/>
            <a:ext cx="4482737" cy="2427147"/>
          </a:xfrm>
          <a:prstGeom prst="wedgeRoundRectCallout">
            <a:avLst>
              <a:gd name="adj1" fmla="val 63335"/>
              <a:gd name="adj2" fmla="val 24879"/>
              <a:gd name="adj3" fmla="val 16667"/>
            </a:avLst>
          </a:prstGeom>
          <a:solidFill>
            <a:srgbClr val="DADEF4"/>
          </a:solidFill>
          <a:ln w="635">
            <a:solidFill>
              <a:srgbClr val="193C6A"/>
            </a:solidFill>
          </a:ln>
          <a:effectLst>
            <a:outerShdw blurRad="63500" sx="102000" sy="102000" algn="ctr">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200"/>
              </a:spcBef>
              <a:spcAft>
                <a:spcPts val="200"/>
              </a:spcAft>
            </a:pPr>
            <a:r>
              <a:rPr lang="en-AU" sz="2000" b="1" dirty="0">
                <a:solidFill>
                  <a:schemeClr val="tx1"/>
                </a:solidFill>
              </a:rPr>
              <a:t>Sorry, that’s not right.</a:t>
            </a:r>
          </a:p>
          <a:p>
            <a:pPr algn="ctr">
              <a:spcBef>
                <a:spcPts val="200"/>
              </a:spcBef>
              <a:spcAft>
                <a:spcPts val="200"/>
              </a:spcAft>
            </a:pPr>
            <a:r>
              <a:rPr lang="en-AU" sz="2000" b="1" dirty="0">
                <a:solidFill>
                  <a:schemeClr val="tx1"/>
                </a:solidFill>
              </a:rPr>
              <a:t>Section A Governing Requirements, Clause A2G1 Compliance, states that a Performance Solution can be used to satisfy the Performance Requirements.</a:t>
            </a:r>
          </a:p>
        </p:txBody>
      </p:sp>
      <p:sp>
        <p:nvSpPr>
          <p:cNvPr id="11" name="False Speech Bubble">
            <a:extLst>
              <a:ext uri="{FF2B5EF4-FFF2-40B4-BE49-F238E27FC236}">
                <a16:creationId xmlns="" xmlns:a16="http://schemas.microsoft.com/office/drawing/2014/main" id="{9200A625-C2E4-4BD7-AAAC-8DAC9707263F}"/>
              </a:ext>
            </a:extLst>
          </p:cNvPr>
          <p:cNvSpPr/>
          <p:nvPr/>
        </p:nvSpPr>
        <p:spPr>
          <a:xfrm>
            <a:off x="4724400" y="4231929"/>
            <a:ext cx="4452257" cy="2427147"/>
          </a:xfrm>
          <a:prstGeom prst="wedgeRoundRectCallout">
            <a:avLst>
              <a:gd name="adj1" fmla="val 63167"/>
              <a:gd name="adj2" fmla="val -27062"/>
              <a:gd name="adj3" fmla="val 16667"/>
            </a:avLst>
          </a:prstGeom>
          <a:solidFill>
            <a:srgbClr val="DADEF4"/>
          </a:solidFill>
          <a:ln w="635">
            <a:solidFill>
              <a:srgbClr val="193C6A"/>
            </a:solidFill>
          </a:ln>
          <a:effectLst>
            <a:outerShdw blurRad="63500" sx="102000" sy="102000" algn="ctr">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200"/>
              </a:spcBef>
              <a:spcAft>
                <a:spcPts val="200"/>
              </a:spcAft>
            </a:pPr>
            <a:r>
              <a:rPr lang="en-AU" sz="2000" b="1" dirty="0">
                <a:solidFill>
                  <a:schemeClr val="tx1"/>
                </a:solidFill>
              </a:rPr>
              <a:t>Yes, that’s right. </a:t>
            </a:r>
          </a:p>
          <a:p>
            <a:pPr algn="ctr">
              <a:spcBef>
                <a:spcPts val="200"/>
              </a:spcBef>
              <a:spcAft>
                <a:spcPts val="200"/>
              </a:spcAft>
            </a:pPr>
            <a:r>
              <a:rPr lang="en-AU" sz="2000" b="1" dirty="0" smtClean="0">
                <a:solidFill>
                  <a:schemeClr val="tx1"/>
                </a:solidFill>
              </a:rPr>
              <a:t>Section </a:t>
            </a:r>
            <a:r>
              <a:rPr lang="en-AU" sz="2000" b="1" dirty="0">
                <a:solidFill>
                  <a:schemeClr val="tx1"/>
                </a:solidFill>
              </a:rPr>
              <a:t>A Governing </a:t>
            </a:r>
            <a:r>
              <a:rPr lang="en-AU" sz="2000" b="1" dirty="0" smtClean="0">
                <a:solidFill>
                  <a:schemeClr val="tx1"/>
                </a:solidFill>
              </a:rPr>
              <a:t>Requirements, Clause A2G1 Compliance, states that a Performance Solution can </a:t>
            </a:r>
            <a:r>
              <a:rPr lang="en-AU" sz="2000" b="1" dirty="0">
                <a:solidFill>
                  <a:schemeClr val="tx1"/>
                </a:solidFill>
              </a:rPr>
              <a:t>be used </a:t>
            </a:r>
            <a:r>
              <a:rPr lang="en-AU" sz="2000" b="1" dirty="0" smtClean="0">
                <a:solidFill>
                  <a:schemeClr val="tx1"/>
                </a:solidFill>
              </a:rPr>
              <a:t>to satisfy the Performance Requirements.</a:t>
            </a:r>
            <a:endParaRPr lang="en-AU" sz="2000" b="1" dirty="0">
              <a:solidFill>
                <a:schemeClr val="tx1"/>
              </a:solidFill>
            </a:endParaRPr>
          </a:p>
        </p:txBody>
      </p:sp>
    </p:spTree>
    <p:custDataLst>
      <p:tags r:id="rId1"/>
    </p:custDataLst>
    <p:extLst>
      <p:ext uri="{BB962C8B-B14F-4D97-AF65-F5344CB8AC3E}">
        <p14:creationId xmlns:p14="http://schemas.microsoft.com/office/powerpoint/2010/main" val="72903528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3" restart="whenNotActive" fill="hold" evtFilter="cancelBubble" nodeType="interactiveSeq">
                <p:stCondLst>
                  <p:cond evt="onClick" delay="0">
                    <p:tgtEl>
                      <p:spTgt spid="4"/>
                    </p:tgtEl>
                  </p:cond>
                </p:stCondLst>
                <p:endSync evt="end" delay="0">
                  <p:rtn val="all"/>
                </p:endSync>
                <p:childTnLst>
                  <p:par>
                    <p:cTn id="14" fill="hold">
                      <p:stCondLst>
                        <p:cond delay="0"/>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1"/>
                                        </p:tgtEl>
                                      </p:cBhvr>
                                    </p:animEffect>
                                    <p:set>
                                      <p:cBhvr>
                                        <p:cTn id="2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10" grpId="0" animBg="1"/>
      <p:bldP spid="10" grpId="1" animBg="1"/>
      <p:bldP spid="11" grpId="0" animBg="1"/>
      <p:bldP spid="11"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31CB849A-0339-4662-A9B3-D555116483AC}"/>
              </a:ext>
            </a:extLst>
          </p:cNvPr>
          <p:cNvSpPr>
            <a:spLocks noGrp="1"/>
          </p:cNvSpPr>
          <p:nvPr>
            <p:ph type="body" sz="quarter" idx="11"/>
          </p:nvPr>
        </p:nvSpPr>
        <p:spPr/>
        <p:txBody>
          <a:bodyPr>
            <a:normAutofit lnSpcReduction="10000"/>
          </a:bodyPr>
          <a:lstStyle/>
          <a:p>
            <a:r>
              <a:rPr lang="en-AU" dirty="0"/>
              <a:t>Match the Part in </a:t>
            </a:r>
            <a:r>
              <a:rPr lang="en-AU" dirty="0" smtClean="0"/>
              <a:t>the Housing Provisions with </a:t>
            </a:r>
            <a:r>
              <a:rPr lang="en-AU" dirty="0"/>
              <a:t>its subject…</a:t>
            </a:r>
          </a:p>
        </p:txBody>
      </p:sp>
      <p:pic>
        <p:nvPicPr>
          <p:cNvPr id="13" name="Vol Two Logo" descr="NCC Volume Two Logo. A stylised house in bright red.">
            <a:extLst>
              <a:ext uri="{FF2B5EF4-FFF2-40B4-BE49-F238E27FC236}">
                <a16:creationId xmlns="" xmlns:a16="http://schemas.microsoft.com/office/drawing/2014/main" id="{787916EC-D3AF-4210-8ECC-9337DEE22AC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22" name="Answer 2">
            <a:extLst>
              <a:ext uri="{FF2B5EF4-FFF2-40B4-BE49-F238E27FC236}">
                <a16:creationId xmlns="" xmlns:a16="http://schemas.microsoft.com/office/drawing/2014/main" id="{852500D9-CF4D-47E0-B837-BE0575022635}"/>
              </a:ext>
            </a:extLst>
          </p:cNvPr>
          <p:cNvSpPr/>
          <p:nvPr/>
        </p:nvSpPr>
        <p:spPr>
          <a:xfrm flipH="1">
            <a:off x="7829229" y="4244737"/>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Roof and wall cladding</a:t>
            </a:r>
          </a:p>
        </p:txBody>
      </p:sp>
      <p:sp>
        <p:nvSpPr>
          <p:cNvPr id="21" name="Answer 3">
            <a:extLst>
              <a:ext uri="{FF2B5EF4-FFF2-40B4-BE49-F238E27FC236}">
                <a16:creationId xmlns="" xmlns:a16="http://schemas.microsoft.com/office/drawing/2014/main" id="{CA8C8862-4010-4B81-8332-AF48A7A2BFC3}"/>
              </a:ext>
            </a:extLst>
          </p:cNvPr>
          <p:cNvSpPr/>
          <p:nvPr/>
        </p:nvSpPr>
        <p:spPr>
          <a:xfrm flipH="1">
            <a:off x="7829229" y="3350359"/>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Safe movement </a:t>
            </a:r>
            <a:br>
              <a:rPr lang="en-AU" b="1" dirty="0"/>
            </a:br>
            <a:r>
              <a:rPr lang="en-AU" b="1" dirty="0"/>
              <a:t>and access</a:t>
            </a:r>
          </a:p>
        </p:txBody>
      </p:sp>
      <p:sp>
        <p:nvSpPr>
          <p:cNvPr id="20" name="Answer 4">
            <a:extLst>
              <a:ext uri="{FF2B5EF4-FFF2-40B4-BE49-F238E27FC236}">
                <a16:creationId xmlns="" xmlns:a16="http://schemas.microsoft.com/office/drawing/2014/main" id="{E3D60CDC-CE85-4AE7-8743-4B3ACC103A4F}"/>
              </a:ext>
            </a:extLst>
          </p:cNvPr>
          <p:cNvSpPr/>
          <p:nvPr/>
        </p:nvSpPr>
        <p:spPr>
          <a:xfrm flipH="1">
            <a:off x="7829229" y="2422752"/>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Energy efficiency</a:t>
            </a:r>
          </a:p>
        </p:txBody>
      </p:sp>
      <p:sp>
        <p:nvSpPr>
          <p:cNvPr id="23" name="Answer 1">
            <a:extLst>
              <a:ext uri="{FF2B5EF4-FFF2-40B4-BE49-F238E27FC236}">
                <a16:creationId xmlns="" xmlns:a16="http://schemas.microsoft.com/office/drawing/2014/main" id="{AFABB218-4074-4F4D-B9E7-44C234492307}"/>
              </a:ext>
            </a:extLst>
          </p:cNvPr>
          <p:cNvSpPr/>
          <p:nvPr/>
        </p:nvSpPr>
        <p:spPr>
          <a:xfrm flipH="1">
            <a:off x="7829229" y="5155730"/>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Site preparation</a:t>
            </a:r>
          </a:p>
        </p:txBody>
      </p:sp>
      <p:sp>
        <p:nvSpPr>
          <p:cNvPr id="15" name="Option 4">
            <a:extLst>
              <a:ext uri="{FF2B5EF4-FFF2-40B4-BE49-F238E27FC236}">
                <a16:creationId xmlns="" xmlns:a16="http://schemas.microsoft.com/office/drawing/2014/main" id="{F6B38621-B266-4FFB-9461-FE6014A39687}"/>
              </a:ext>
            </a:extLst>
          </p:cNvPr>
          <p:cNvSpPr/>
          <p:nvPr/>
        </p:nvSpPr>
        <p:spPr>
          <a:xfrm>
            <a:off x="688960" y="5164037"/>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13</a:t>
            </a:r>
            <a:endParaRPr lang="en-AU" sz="2200" b="1" dirty="0"/>
          </a:p>
        </p:txBody>
      </p:sp>
      <p:sp>
        <p:nvSpPr>
          <p:cNvPr id="16" name="Option 3">
            <a:extLst>
              <a:ext uri="{FF2B5EF4-FFF2-40B4-BE49-F238E27FC236}">
                <a16:creationId xmlns="" xmlns:a16="http://schemas.microsoft.com/office/drawing/2014/main" id="{C00250C7-FB02-454D-ADC7-A48C935638D0}"/>
              </a:ext>
            </a:extLst>
          </p:cNvPr>
          <p:cNvSpPr/>
          <p:nvPr/>
        </p:nvSpPr>
        <p:spPr>
          <a:xfrm>
            <a:off x="688960" y="4253044"/>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11</a:t>
            </a:r>
            <a:endParaRPr lang="en-AU" sz="2200" b="1" dirty="0"/>
          </a:p>
        </p:txBody>
      </p:sp>
      <p:sp>
        <p:nvSpPr>
          <p:cNvPr id="17" name="Option 2">
            <a:extLst>
              <a:ext uri="{FF2B5EF4-FFF2-40B4-BE49-F238E27FC236}">
                <a16:creationId xmlns="" xmlns:a16="http://schemas.microsoft.com/office/drawing/2014/main" id="{4F297B1D-0374-436F-9517-313C6E475DED}"/>
              </a:ext>
            </a:extLst>
          </p:cNvPr>
          <p:cNvSpPr/>
          <p:nvPr/>
        </p:nvSpPr>
        <p:spPr>
          <a:xfrm>
            <a:off x="688960" y="3342051"/>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7</a:t>
            </a:r>
          </a:p>
        </p:txBody>
      </p:sp>
      <p:sp>
        <p:nvSpPr>
          <p:cNvPr id="18" name="Option 1">
            <a:extLst>
              <a:ext uri="{FF2B5EF4-FFF2-40B4-BE49-F238E27FC236}">
                <a16:creationId xmlns="" xmlns:a16="http://schemas.microsoft.com/office/drawing/2014/main" id="{4A12CA4C-11DB-4EDB-8CDD-8E2BC879079E}"/>
              </a:ext>
            </a:extLst>
          </p:cNvPr>
          <p:cNvSpPr/>
          <p:nvPr/>
        </p:nvSpPr>
        <p:spPr>
          <a:xfrm>
            <a:off x="688960" y="2431059"/>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3</a:t>
            </a:r>
            <a:endParaRPr lang="en-AU" sz="2200" b="1" dirty="0"/>
          </a:p>
        </p:txBody>
      </p:sp>
    </p:spTree>
    <p:custDataLst>
      <p:tags r:id="rId1"/>
    </p:custDataLst>
    <p:extLst>
      <p:ext uri="{BB962C8B-B14F-4D97-AF65-F5344CB8AC3E}">
        <p14:creationId xmlns:p14="http://schemas.microsoft.com/office/powerpoint/2010/main" val="350680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222 0.00254 L -0.34571 -0.39699 " pathEditMode="relative" rAng="0" ptsTypes="AA">
                                      <p:cBhvr>
                                        <p:cTn id="6" dur="2000" fill="hold"/>
                                        <p:tgtEl>
                                          <p:spTgt spid="23"/>
                                        </p:tgtEl>
                                        <p:attrNameLst>
                                          <p:attrName>ppt_x</p:attrName>
                                          <p:attrName>ppt_y</p:attrName>
                                        </p:attrNameLst>
                                      </p:cBhvr>
                                      <p:rCtr x="-17174" y="-19977"/>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0391 -0.00255 L -0.34584 -0.13148 " pathEditMode="relative" rAng="0" ptsTypes="AA">
                                      <p:cBhvr>
                                        <p:cTn id="10" dur="2000" fill="hold"/>
                                        <p:tgtEl>
                                          <p:spTgt spid="22"/>
                                        </p:tgtEl>
                                        <p:attrNameLst>
                                          <p:attrName>ppt_x</p:attrName>
                                          <p:attrName>ppt_y</p:attrName>
                                        </p:attrNameLst>
                                      </p:cBhvr>
                                      <p:rCtr x="-17096" y="-645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00157 -1.11111E-6 L -0.34597 0.13195 " pathEditMode="relative" rAng="0" ptsTypes="AA">
                                      <p:cBhvr>
                                        <p:cTn id="14" dur="2000" fill="hold"/>
                                        <p:tgtEl>
                                          <p:spTgt spid="21"/>
                                        </p:tgtEl>
                                        <p:attrNameLst>
                                          <p:attrName>ppt_x</p:attrName>
                                          <p:attrName>ppt_y</p:attrName>
                                        </p:attrNameLst>
                                      </p:cBhvr>
                                      <p:rCtr x="-17227" y="6597"/>
                                    </p:animMotion>
                                  </p:childTnLst>
                                </p:cTn>
                              </p:par>
                            </p:childTnLst>
                          </p:cTn>
                        </p:par>
                        <p:par>
                          <p:cTn id="15" fill="hold">
                            <p:stCondLst>
                              <p:cond delay="2000"/>
                            </p:stCondLst>
                            <p:childTnLst>
                              <p:par>
                                <p:cTn id="16" presetID="42" presetClass="path" presetSubtype="0" accel="50000" decel="50000" fill="hold" grpId="0" nodeType="afterEffect">
                                  <p:stCondLst>
                                    <p:cond delay="0"/>
                                  </p:stCondLst>
                                  <p:childTnLst>
                                    <p:animMotion origin="layout" path="M 2.91667E-6 4.07407E-6 L -0.34636 0.40069 " pathEditMode="relative" rAng="0" ptsTypes="AA">
                                      <p:cBhvr>
                                        <p:cTn id="17" dur="2000" fill="hold"/>
                                        <p:tgtEl>
                                          <p:spTgt spid="20"/>
                                        </p:tgtEl>
                                        <p:attrNameLst>
                                          <p:attrName>ppt_x</p:attrName>
                                          <p:attrName>ppt_y</p:attrName>
                                        </p:attrNameLst>
                                      </p:cBhvr>
                                      <p:rCtr x="-17318" y="200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20" grpId="0" animBg="1"/>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31CB849A-0339-4662-A9B3-D555116483AC}"/>
              </a:ext>
            </a:extLst>
          </p:cNvPr>
          <p:cNvSpPr>
            <a:spLocks noGrp="1"/>
          </p:cNvSpPr>
          <p:nvPr>
            <p:ph type="body" sz="quarter" idx="11"/>
          </p:nvPr>
        </p:nvSpPr>
        <p:spPr/>
        <p:txBody>
          <a:bodyPr>
            <a:normAutofit lnSpcReduction="10000"/>
          </a:bodyPr>
          <a:lstStyle/>
          <a:p>
            <a:r>
              <a:rPr lang="en-AU" dirty="0"/>
              <a:t>Match the Part in </a:t>
            </a:r>
            <a:r>
              <a:rPr lang="en-AU" dirty="0" smtClean="0"/>
              <a:t>the Housing Provisions </a:t>
            </a:r>
            <a:r>
              <a:rPr lang="en-AU" dirty="0"/>
              <a:t>with its subject…</a:t>
            </a:r>
          </a:p>
        </p:txBody>
      </p:sp>
      <p:pic>
        <p:nvPicPr>
          <p:cNvPr id="13" name="Vol Two Logo" descr="NCC Volume Two Logo. A stylised house in bright red.">
            <a:extLst>
              <a:ext uri="{FF2B5EF4-FFF2-40B4-BE49-F238E27FC236}">
                <a16:creationId xmlns="" xmlns:a16="http://schemas.microsoft.com/office/drawing/2014/main" id="{C80C9424-A2E8-4338-B1C8-5679487A7D6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22" name="Answer 1">
            <a:extLst>
              <a:ext uri="{FF2B5EF4-FFF2-40B4-BE49-F238E27FC236}">
                <a16:creationId xmlns="" xmlns:a16="http://schemas.microsoft.com/office/drawing/2014/main" id="{852500D9-CF4D-47E0-B837-BE0575022635}"/>
              </a:ext>
            </a:extLst>
          </p:cNvPr>
          <p:cNvSpPr/>
          <p:nvPr/>
        </p:nvSpPr>
        <p:spPr>
          <a:xfrm flipH="1">
            <a:off x="7829228" y="2431059"/>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Footings and slabs</a:t>
            </a:r>
          </a:p>
        </p:txBody>
      </p:sp>
      <p:sp>
        <p:nvSpPr>
          <p:cNvPr id="21" name="Answer 4">
            <a:extLst>
              <a:ext uri="{FF2B5EF4-FFF2-40B4-BE49-F238E27FC236}">
                <a16:creationId xmlns="" xmlns:a16="http://schemas.microsoft.com/office/drawing/2014/main" id="{CA8C8862-4010-4B81-8332-AF48A7A2BFC3}"/>
              </a:ext>
            </a:extLst>
          </p:cNvPr>
          <p:cNvSpPr/>
          <p:nvPr/>
        </p:nvSpPr>
        <p:spPr>
          <a:xfrm flipH="1">
            <a:off x="7829228" y="4253044"/>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Health and amenity</a:t>
            </a:r>
          </a:p>
        </p:txBody>
      </p:sp>
      <p:sp>
        <p:nvSpPr>
          <p:cNvPr id="20" name="Answer 2">
            <a:extLst>
              <a:ext uri="{FF2B5EF4-FFF2-40B4-BE49-F238E27FC236}">
                <a16:creationId xmlns="" xmlns:a16="http://schemas.microsoft.com/office/drawing/2014/main" id="{E3D60CDC-CE85-4AE7-8743-4B3ACC103A4F}"/>
              </a:ext>
            </a:extLst>
          </p:cNvPr>
          <p:cNvSpPr/>
          <p:nvPr/>
        </p:nvSpPr>
        <p:spPr>
          <a:xfrm flipH="1">
            <a:off x="7829229" y="5164037"/>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Framing</a:t>
            </a:r>
          </a:p>
        </p:txBody>
      </p:sp>
      <p:sp>
        <p:nvSpPr>
          <p:cNvPr id="23" name="Answer 3">
            <a:extLst>
              <a:ext uri="{FF2B5EF4-FFF2-40B4-BE49-F238E27FC236}">
                <a16:creationId xmlns="" xmlns:a16="http://schemas.microsoft.com/office/drawing/2014/main" id="{AFABB218-4074-4F4D-B9E7-44C234492307}"/>
              </a:ext>
            </a:extLst>
          </p:cNvPr>
          <p:cNvSpPr/>
          <p:nvPr/>
        </p:nvSpPr>
        <p:spPr>
          <a:xfrm flipH="1">
            <a:off x="7829229" y="3342052"/>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Glazing</a:t>
            </a:r>
          </a:p>
        </p:txBody>
      </p:sp>
      <p:sp>
        <p:nvSpPr>
          <p:cNvPr id="15" name="Option 4">
            <a:extLst>
              <a:ext uri="{FF2B5EF4-FFF2-40B4-BE49-F238E27FC236}">
                <a16:creationId xmlns="" xmlns:a16="http://schemas.microsoft.com/office/drawing/2014/main" id="{F6B38621-B266-4FFB-9461-FE6014A39687}"/>
              </a:ext>
            </a:extLst>
          </p:cNvPr>
          <p:cNvSpPr/>
          <p:nvPr/>
        </p:nvSpPr>
        <p:spPr>
          <a:xfrm>
            <a:off x="688960" y="5164037"/>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10</a:t>
            </a:r>
            <a:endParaRPr lang="en-AU" sz="2200" b="1" dirty="0"/>
          </a:p>
        </p:txBody>
      </p:sp>
      <p:sp>
        <p:nvSpPr>
          <p:cNvPr id="16" name="Option 3">
            <a:extLst>
              <a:ext uri="{FF2B5EF4-FFF2-40B4-BE49-F238E27FC236}">
                <a16:creationId xmlns="" xmlns:a16="http://schemas.microsoft.com/office/drawing/2014/main" id="{C00250C7-FB02-454D-ADC7-A48C935638D0}"/>
              </a:ext>
            </a:extLst>
          </p:cNvPr>
          <p:cNvSpPr/>
          <p:nvPr/>
        </p:nvSpPr>
        <p:spPr>
          <a:xfrm>
            <a:off x="688960" y="4253044"/>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8</a:t>
            </a:r>
            <a:endParaRPr lang="en-AU" sz="2200" b="1" dirty="0"/>
          </a:p>
        </p:txBody>
      </p:sp>
      <p:sp>
        <p:nvSpPr>
          <p:cNvPr id="17" name="Option 2">
            <a:extLst>
              <a:ext uri="{FF2B5EF4-FFF2-40B4-BE49-F238E27FC236}">
                <a16:creationId xmlns="" xmlns:a16="http://schemas.microsoft.com/office/drawing/2014/main" id="{4F297B1D-0374-436F-9517-313C6E475DED}"/>
              </a:ext>
            </a:extLst>
          </p:cNvPr>
          <p:cNvSpPr/>
          <p:nvPr/>
        </p:nvSpPr>
        <p:spPr>
          <a:xfrm>
            <a:off x="688960" y="3342052"/>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6</a:t>
            </a:r>
            <a:endParaRPr lang="en-AU" sz="2200" b="1" dirty="0"/>
          </a:p>
        </p:txBody>
      </p:sp>
      <p:sp>
        <p:nvSpPr>
          <p:cNvPr id="18" name="Option 1">
            <a:extLst>
              <a:ext uri="{FF2B5EF4-FFF2-40B4-BE49-F238E27FC236}">
                <a16:creationId xmlns="" xmlns:a16="http://schemas.microsoft.com/office/drawing/2014/main" id="{4A12CA4C-11DB-4EDB-8CDD-8E2BC879079E}"/>
              </a:ext>
            </a:extLst>
          </p:cNvPr>
          <p:cNvSpPr/>
          <p:nvPr/>
        </p:nvSpPr>
        <p:spPr>
          <a:xfrm>
            <a:off x="688960" y="2431059"/>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4</a:t>
            </a:r>
            <a:endParaRPr lang="en-AU" sz="2200" b="1" dirty="0"/>
          </a:p>
        </p:txBody>
      </p:sp>
    </p:spTree>
    <p:custDataLst>
      <p:tags r:id="rId1"/>
    </p:custDataLst>
    <p:extLst>
      <p:ext uri="{BB962C8B-B14F-4D97-AF65-F5344CB8AC3E}">
        <p14:creationId xmlns:p14="http://schemas.microsoft.com/office/powerpoint/2010/main" val="173004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1 -3.33333E-6 L -0.34714 0.00023 " pathEditMode="relative" rAng="0" ptsTypes="AA">
                                      <p:cBhvr>
                                        <p:cTn id="6" dur="2000" fill="hold"/>
                                        <p:tgtEl>
                                          <p:spTgt spid="22"/>
                                        </p:tgtEl>
                                        <p:attrNameLst>
                                          <p:attrName>ppt_x</p:attrName>
                                          <p:attrName>ppt_y</p:attrName>
                                        </p:attrNameLst>
                                      </p:cBhvr>
                                      <p:rCtr x="-17161" y="0"/>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013 0.00695 L -0.34714 -0.26504 " pathEditMode="relative" rAng="0" ptsTypes="AA">
                                      <p:cBhvr>
                                        <p:cTn id="10" dur="2000" fill="hold"/>
                                        <p:tgtEl>
                                          <p:spTgt spid="20"/>
                                        </p:tgtEl>
                                        <p:attrNameLst>
                                          <p:attrName>ppt_x</p:attrName>
                                          <p:attrName>ppt_y</p:attrName>
                                        </p:attrNameLst>
                                      </p:cBhvr>
                                      <p:rCtr x="-17292" y="-13611"/>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00599 -0.00926 L -0.34844 0.1338 " pathEditMode="relative" rAng="0" ptsTypes="AA">
                                      <p:cBhvr>
                                        <p:cTn id="14" dur="2000" fill="hold"/>
                                        <p:tgtEl>
                                          <p:spTgt spid="23"/>
                                        </p:tgtEl>
                                        <p:attrNameLst>
                                          <p:attrName>ppt_x</p:attrName>
                                          <p:attrName>ppt_y</p:attrName>
                                        </p:attrNameLst>
                                      </p:cBhvr>
                                      <p:rCtr x="-17122" y="7153"/>
                                    </p:animMotion>
                                  </p:childTnLst>
                                </p:cTn>
                              </p:par>
                            </p:childTnLst>
                          </p:cTn>
                        </p:par>
                        <p:par>
                          <p:cTn id="15" fill="hold">
                            <p:stCondLst>
                              <p:cond delay="2000"/>
                            </p:stCondLst>
                            <p:childTnLst>
                              <p:par>
                                <p:cTn id="16" presetID="42" presetClass="path" presetSubtype="0" accel="50000" decel="50000" fill="hold" grpId="0" nodeType="afterEffect">
                                  <p:stCondLst>
                                    <p:cond delay="0"/>
                                  </p:stCondLst>
                                  <p:childTnLst>
                                    <p:animMotion origin="layout" path="M -0.00157 0.00232 L -0.34597 0.13426 " pathEditMode="relative" rAng="0" ptsTypes="AA">
                                      <p:cBhvr>
                                        <p:cTn id="17" dur="2000" fill="hold"/>
                                        <p:tgtEl>
                                          <p:spTgt spid="21"/>
                                        </p:tgtEl>
                                        <p:attrNameLst>
                                          <p:attrName>ppt_x</p:attrName>
                                          <p:attrName>ppt_y</p:attrName>
                                        </p:attrNameLst>
                                      </p:cBhvr>
                                      <p:rCtr x="-17227" y="659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20"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odule Title">
            <a:extLst>
              <a:ext uri="{FF2B5EF4-FFF2-40B4-BE49-F238E27FC236}">
                <a16:creationId xmlns="" xmlns:a16="http://schemas.microsoft.com/office/drawing/2014/main" id="{C6B7D71F-61D2-4A66-A25A-C23455C43BBD}"/>
              </a:ext>
            </a:extLst>
          </p:cNvPr>
          <p:cNvSpPr>
            <a:spLocks noGrp="1"/>
          </p:cNvSpPr>
          <p:nvPr>
            <p:ph type="body" sz="quarter" idx="10"/>
          </p:nvPr>
        </p:nvSpPr>
        <p:spPr/>
        <p:txBody>
          <a:bodyPr/>
          <a:lstStyle/>
          <a:p>
            <a:r>
              <a:rPr lang="en-AU" dirty="0"/>
              <a:t>Using NCC </a:t>
            </a:r>
            <a:br>
              <a:rPr lang="en-AU" dirty="0"/>
            </a:br>
            <a:r>
              <a:rPr lang="en-AU" dirty="0"/>
              <a:t>Volume Two</a:t>
            </a:r>
          </a:p>
        </p:txBody>
      </p:sp>
    </p:spTree>
    <p:custDataLst>
      <p:tags r:id="rId1"/>
    </p:custDataLst>
    <p:extLst>
      <p:ext uri="{BB962C8B-B14F-4D97-AF65-F5344CB8AC3E}">
        <p14:creationId xmlns:p14="http://schemas.microsoft.com/office/powerpoint/2010/main" val="34244766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6DAA4F5D-BB4A-44E5-B53C-2A9A63FF0EAB}"/>
              </a:ext>
            </a:extLst>
          </p:cNvPr>
          <p:cNvSpPr>
            <a:spLocks noGrp="1"/>
          </p:cNvSpPr>
          <p:nvPr>
            <p:ph type="body" sz="quarter" idx="11"/>
          </p:nvPr>
        </p:nvSpPr>
        <p:spPr/>
        <p:txBody>
          <a:bodyPr/>
          <a:lstStyle/>
          <a:p>
            <a:r>
              <a:rPr lang="en-AU" dirty="0"/>
              <a:t>Summary</a:t>
            </a:r>
          </a:p>
        </p:txBody>
      </p:sp>
      <p:pic>
        <p:nvPicPr>
          <p:cNvPr id="7" name="Vol Two Logo" descr="NCC Volume Two Logo. A stylised house in bright red.">
            <a:extLst>
              <a:ext uri="{FF2B5EF4-FFF2-40B4-BE49-F238E27FC236}">
                <a16:creationId xmlns="" xmlns:a16="http://schemas.microsoft.com/office/drawing/2014/main" id="{D4F491F3-0350-4536-8FBC-E7EEC9E0E264}"/>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3" name="Lefthand block">
            <a:extLst>
              <a:ext uri="{FF2B5EF4-FFF2-40B4-BE49-F238E27FC236}">
                <a16:creationId xmlns="" xmlns:a16="http://schemas.microsoft.com/office/drawing/2014/main" id="{C64EB41C-4454-4386-8B96-E2F72F19B061}"/>
              </a:ext>
            </a:extLst>
          </p:cNvPr>
          <p:cNvSpPr>
            <a:spLocks noGrp="1"/>
          </p:cNvSpPr>
          <p:nvPr>
            <p:ph type="body" sz="quarter" idx="12"/>
          </p:nvPr>
        </p:nvSpPr>
        <p:spPr/>
        <p:txBody>
          <a:bodyPr/>
          <a:lstStyle/>
          <a:p>
            <a:pPr marL="0" indent="0" algn="ctr">
              <a:buNone/>
            </a:pPr>
            <a:r>
              <a:rPr lang="en-AU" b="1" dirty="0"/>
              <a:t>Section </a:t>
            </a:r>
            <a:r>
              <a:rPr lang="en-AU" b="1" dirty="0" smtClean="0"/>
              <a:t>A: </a:t>
            </a:r>
            <a:r>
              <a:rPr lang="en-AU" b="1" dirty="0"/>
              <a:t/>
            </a:r>
            <a:br>
              <a:rPr lang="en-AU" b="1" dirty="0"/>
            </a:br>
            <a:r>
              <a:rPr lang="en-AU" b="1" dirty="0"/>
              <a:t>Governing Requirements</a:t>
            </a:r>
          </a:p>
          <a:p>
            <a:pPr marL="0" indent="0" algn="ctr">
              <a:buNone/>
            </a:pPr>
            <a:endParaRPr lang="en-AU" dirty="0"/>
          </a:p>
          <a:p>
            <a:pPr marL="342900" indent="-342900">
              <a:buFont typeface="Arial" panose="020B0604020202020204" pitchFamily="34" charset="0"/>
              <a:buChar char="•"/>
            </a:pPr>
            <a:r>
              <a:rPr lang="en-AU" dirty="0"/>
              <a:t>Exactly the same as other Volumes</a:t>
            </a:r>
          </a:p>
          <a:p>
            <a:endParaRPr lang="en-AU" dirty="0"/>
          </a:p>
        </p:txBody>
      </p:sp>
      <p:sp>
        <p:nvSpPr>
          <p:cNvPr id="4" name="Centre block">
            <a:extLst>
              <a:ext uri="{FF2B5EF4-FFF2-40B4-BE49-F238E27FC236}">
                <a16:creationId xmlns="" xmlns:a16="http://schemas.microsoft.com/office/drawing/2014/main" id="{33F11AF6-FD91-4BE3-9820-F2C66C4C5FCF}"/>
              </a:ext>
            </a:extLst>
          </p:cNvPr>
          <p:cNvSpPr>
            <a:spLocks noGrp="1"/>
          </p:cNvSpPr>
          <p:nvPr>
            <p:ph type="body" sz="quarter" idx="13"/>
          </p:nvPr>
        </p:nvSpPr>
        <p:spPr/>
        <p:txBody>
          <a:bodyPr/>
          <a:lstStyle/>
          <a:p>
            <a:pPr marL="0" indent="0" algn="ctr">
              <a:buNone/>
            </a:pPr>
            <a:r>
              <a:rPr lang="en-AU" b="1" dirty="0"/>
              <a:t>Section </a:t>
            </a:r>
            <a:r>
              <a:rPr lang="en-AU" b="1" dirty="0" smtClean="0"/>
              <a:t>H: </a:t>
            </a:r>
            <a:br>
              <a:rPr lang="en-AU" b="1" dirty="0" smtClean="0"/>
            </a:br>
            <a:r>
              <a:rPr lang="en-AU" b="1" dirty="0" smtClean="0"/>
              <a:t>Class 1 and 10 buildings</a:t>
            </a:r>
            <a:endParaRPr lang="en-AU" b="1" dirty="0"/>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r>
              <a:rPr lang="en-AU" dirty="0"/>
              <a:t>Performance Requirements</a:t>
            </a:r>
          </a:p>
          <a:p>
            <a:pPr marL="342900" indent="-342900">
              <a:buFont typeface="Arial" panose="020B0604020202020204" pitchFamily="34" charset="0"/>
              <a:buChar char="•"/>
            </a:pPr>
            <a:r>
              <a:rPr lang="en-AU" dirty="0"/>
              <a:t>Verification </a:t>
            </a:r>
            <a:r>
              <a:rPr lang="en-AU" dirty="0" smtClean="0"/>
              <a:t>Methods</a:t>
            </a:r>
          </a:p>
          <a:p>
            <a:pPr marL="342900" indent="-342900">
              <a:buFont typeface="Arial" panose="020B0604020202020204" pitchFamily="34" charset="0"/>
              <a:buChar char="•"/>
            </a:pPr>
            <a:r>
              <a:rPr lang="en-AU" dirty="0" smtClean="0"/>
              <a:t>DTS Provisions</a:t>
            </a:r>
            <a:endParaRPr lang="en-AU" dirty="0"/>
          </a:p>
          <a:p>
            <a:endParaRPr lang="en-AU" dirty="0"/>
          </a:p>
        </p:txBody>
      </p:sp>
      <p:sp>
        <p:nvSpPr>
          <p:cNvPr id="5" name="Righthand block">
            <a:extLst>
              <a:ext uri="{FF2B5EF4-FFF2-40B4-BE49-F238E27FC236}">
                <a16:creationId xmlns="" xmlns:a16="http://schemas.microsoft.com/office/drawing/2014/main" id="{87BA33CB-D38B-477E-933C-3BF6EF2CC039}"/>
              </a:ext>
            </a:extLst>
          </p:cNvPr>
          <p:cNvSpPr>
            <a:spLocks noGrp="1"/>
          </p:cNvSpPr>
          <p:nvPr>
            <p:ph type="body" sz="quarter" idx="14"/>
          </p:nvPr>
        </p:nvSpPr>
        <p:spPr>
          <a:xfrm>
            <a:off x="8305800" y="1994133"/>
            <a:ext cx="3546607" cy="4632325"/>
          </a:xfrm>
        </p:spPr>
        <p:txBody>
          <a:bodyPr/>
          <a:lstStyle/>
          <a:p>
            <a:pPr marL="0" indent="0" algn="ctr">
              <a:buNone/>
            </a:pPr>
            <a:r>
              <a:rPr lang="en-AU" b="1" dirty="0" smtClean="0"/>
              <a:t>Housing Provisions</a:t>
            </a:r>
          </a:p>
          <a:p>
            <a:pPr marL="0" indent="0" algn="ctr">
              <a:buNone/>
            </a:pPr>
            <a:r>
              <a:rPr lang="en-AU" b="1" dirty="0" smtClean="0"/>
              <a:t>“ABCB Standard”</a:t>
            </a:r>
            <a:r>
              <a:rPr lang="en-AU" dirty="0"/>
              <a:t/>
            </a:r>
            <a:br>
              <a:rPr lang="en-AU" dirty="0"/>
            </a:br>
            <a:endParaRPr lang="en-AU" dirty="0"/>
          </a:p>
          <a:p>
            <a:pPr marL="342900" indent="-342900">
              <a:buFont typeface="Arial" panose="020B0604020202020204" pitchFamily="34" charset="0"/>
              <a:buChar char="•"/>
            </a:pPr>
            <a:r>
              <a:rPr lang="en-AU" dirty="0" smtClean="0"/>
              <a:t>Called up by the DTS Provisions in Volume Two.</a:t>
            </a:r>
          </a:p>
          <a:p>
            <a:pPr marL="342900" indent="-342900">
              <a:buFont typeface="Arial" panose="020B0604020202020204" pitchFamily="34" charset="0"/>
              <a:buChar char="•"/>
            </a:pPr>
            <a:r>
              <a:rPr lang="en-AU" dirty="0" smtClean="0"/>
              <a:t>Not a standalone manual for building Class 1 and 10 buildings.</a:t>
            </a:r>
          </a:p>
          <a:p>
            <a:pPr marL="342900" indent="-342900">
              <a:buFont typeface="Arial" panose="020B0604020202020204" pitchFamily="34" charset="0"/>
              <a:buChar char="•"/>
            </a:pPr>
            <a:endParaRPr lang="en-AU" dirty="0"/>
          </a:p>
          <a:p>
            <a:endParaRPr lang="en-AU" dirty="0"/>
          </a:p>
        </p:txBody>
      </p:sp>
    </p:spTree>
    <p:custDataLst>
      <p:tags r:id="rId1"/>
    </p:custDataLst>
    <p:extLst>
      <p:ext uri="{BB962C8B-B14F-4D97-AF65-F5344CB8AC3E}">
        <p14:creationId xmlns:p14="http://schemas.microsoft.com/office/powerpoint/2010/main" val="28067412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C0E02438-DE5F-403B-B1A8-C5ABEA26F565}"/>
              </a:ext>
            </a:extLst>
          </p:cNvPr>
          <p:cNvSpPr>
            <a:spLocks noGrp="1"/>
          </p:cNvSpPr>
          <p:nvPr>
            <p:ph type="body" sz="quarter" idx="11"/>
          </p:nvPr>
        </p:nvSpPr>
        <p:spPr/>
        <p:txBody>
          <a:bodyPr/>
          <a:lstStyle/>
          <a:p>
            <a:r>
              <a:rPr lang="en-AU" dirty="0"/>
              <a:t>Key points</a:t>
            </a:r>
          </a:p>
        </p:txBody>
      </p:sp>
      <p:pic>
        <p:nvPicPr>
          <p:cNvPr id="8" name="Vol Two Logo" descr="NCC Volume Two Logo. A stylised house in bright red.">
            <a:extLst>
              <a:ext uri="{FF2B5EF4-FFF2-40B4-BE49-F238E27FC236}">
                <a16:creationId xmlns="" xmlns:a16="http://schemas.microsoft.com/office/drawing/2014/main" id="{D6EC7EF6-56EB-4FC2-B53E-B748BE9AF54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3" name="Top Left block">
            <a:extLst>
              <a:ext uri="{FF2B5EF4-FFF2-40B4-BE49-F238E27FC236}">
                <a16:creationId xmlns="" xmlns:a16="http://schemas.microsoft.com/office/drawing/2014/main" id="{AC819FCD-26F0-4AA8-A40F-B0C34AD3F9F2}"/>
              </a:ext>
            </a:extLst>
          </p:cNvPr>
          <p:cNvSpPr>
            <a:spLocks noGrp="1"/>
          </p:cNvSpPr>
          <p:nvPr>
            <p:ph type="body" sz="quarter" idx="12"/>
          </p:nvPr>
        </p:nvSpPr>
        <p:spPr>
          <a:xfrm>
            <a:off x="341480" y="2006808"/>
            <a:ext cx="5219700" cy="2165141"/>
          </a:xfrm>
        </p:spPr>
        <p:txBody>
          <a:bodyPr>
            <a:normAutofit fontScale="92500" lnSpcReduction="10000"/>
          </a:bodyPr>
          <a:lstStyle/>
          <a:p>
            <a:pPr>
              <a:lnSpc>
                <a:spcPct val="110000"/>
              </a:lnSpc>
            </a:pPr>
            <a:r>
              <a:rPr lang="en-AU" dirty="0" smtClean="0"/>
              <a:t>NCC Volume Two contains Performance Requirements, Verification Methods and some DTS Provisions for Class 1 and 10 buildings. </a:t>
            </a:r>
            <a:endParaRPr lang="en-AU" dirty="0"/>
          </a:p>
        </p:txBody>
      </p:sp>
      <p:sp>
        <p:nvSpPr>
          <p:cNvPr id="5" name="Bottom left block">
            <a:extLst>
              <a:ext uri="{FF2B5EF4-FFF2-40B4-BE49-F238E27FC236}">
                <a16:creationId xmlns="" xmlns:a16="http://schemas.microsoft.com/office/drawing/2014/main" id="{591D55AA-2547-41A0-8CF8-F32480860F87}"/>
              </a:ext>
            </a:extLst>
          </p:cNvPr>
          <p:cNvSpPr>
            <a:spLocks noGrp="1"/>
          </p:cNvSpPr>
          <p:nvPr>
            <p:ph type="body" sz="quarter" idx="14"/>
          </p:nvPr>
        </p:nvSpPr>
        <p:spPr/>
        <p:txBody>
          <a:bodyPr>
            <a:normAutofit fontScale="92500" lnSpcReduction="10000"/>
          </a:bodyPr>
          <a:lstStyle/>
          <a:p>
            <a:r>
              <a:rPr lang="en-AU" dirty="0" smtClean="0"/>
              <a:t>The Housing Provisions are called up by NCC Volume Two. </a:t>
            </a:r>
          </a:p>
          <a:p>
            <a:r>
              <a:rPr lang="en-AU" dirty="0" smtClean="0"/>
              <a:t>These DTS Provisions need to be referenced by Volume Two before they can be applied. </a:t>
            </a:r>
            <a:endParaRPr lang="en-AU" dirty="0"/>
          </a:p>
        </p:txBody>
      </p:sp>
      <p:sp>
        <p:nvSpPr>
          <p:cNvPr id="4" name="Top right block">
            <a:extLst>
              <a:ext uri="{FF2B5EF4-FFF2-40B4-BE49-F238E27FC236}">
                <a16:creationId xmlns="" xmlns:a16="http://schemas.microsoft.com/office/drawing/2014/main" id="{479A2865-9B6B-43B5-9E0C-5EBD85AEE1C6}"/>
              </a:ext>
            </a:extLst>
          </p:cNvPr>
          <p:cNvSpPr>
            <a:spLocks noGrp="1"/>
          </p:cNvSpPr>
          <p:nvPr>
            <p:ph type="body" sz="quarter" idx="13"/>
          </p:nvPr>
        </p:nvSpPr>
        <p:spPr/>
        <p:txBody>
          <a:bodyPr>
            <a:normAutofit/>
          </a:bodyPr>
          <a:lstStyle/>
          <a:p>
            <a:r>
              <a:rPr lang="en-AU" sz="2600" dirty="0" smtClean="0"/>
              <a:t>Refer </a:t>
            </a:r>
            <a:r>
              <a:rPr lang="en-AU" sz="2600" dirty="0"/>
              <a:t>to </a:t>
            </a:r>
            <a:r>
              <a:rPr lang="en-AU" sz="2600" dirty="0" smtClean="0"/>
              <a:t>Volume </a:t>
            </a:r>
            <a:r>
              <a:rPr lang="en-AU" sz="2600" dirty="0"/>
              <a:t>Three for plumbing and drainage provisions.</a:t>
            </a:r>
          </a:p>
        </p:txBody>
      </p:sp>
      <p:sp>
        <p:nvSpPr>
          <p:cNvPr id="6" name="Bottom right block">
            <a:extLst>
              <a:ext uri="{FF2B5EF4-FFF2-40B4-BE49-F238E27FC236}">
                <a16:creationId xmlns="" xmlns:a16="http://schemas.microsoft.com/office/drawing/2014/main" id="{78DF62D9-1298-48DE-A182-5AE2A9DCEB4F}"/>
              </a:ext>
            </a:extLst>
          </p:cNvPr>
          <p:cNvSpPr>
            <a:spLocks noGrp="1"/>
          </p:cNvSpPr>
          <p:nvPr>
            <p:ph type="body" sz="quarter" idx="15"/>
          </p:nvPr>
        </p:nvSpPr>
        <p:spPr/>
        <p:txBody>
          <a:bodyPr>
            <a:noAutofit/>
          </a:bodyPr>
          <a:lstStyle/>
          <a:p>
            <a:r>
              <a:rPr lang="en-AU" sz="2600" dirty="0"/>
              <a:t>You may need to refer to Volume One for disability access provisions for Class 1b buildings.</a:t>
            </a:r>
          </a:p>
        </p:txBody>
      </p:sp>
    </p:spTree>
    <p:custDataLst>
      <p:tags r:id="rId1"/>
    </p:custDataLst>
    <p:extLst>
      <p:ext uri="{BB962C8B-B14F-4D97-AF65-F5344CB8AC3E}">
        <p14:creationId xmlns:p14="http://schemas.microsoft.com/office/powerpoint/2010/main" val="3160580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9B948B2E-F651-447C-86BE-60AA0F981D20}"/>
              </a:ext>
            </a:extLst>
          </p:cNvPr>
          <p:cNvSpPr>
            <a:spLocks noGrp="1"/>
          </p:cNvSpPr>
          <p:nvPr>
            <p:ph type="body" sz="quarter" idx="11"/>
          </p:nvPr>
        </p:nvSpPr>
        <p:spPr/>
        <p:txBody>
          <a:bodyPr/>
          <a:lstStyle/>
          <a:p>
            <a:r>
              <a:rPr lang="en-AU" dirty="0"/>
              <a:t>Questions?</a:t>
            </a:r>
          </a:p>
        </p:txBody>
      </p:sp>
    </p:spTree>
    <p:custDataLst>
      <p:tags r:id="rId1"/>
    </p:custDataLst>
    <p:extLst>
      <p:ext uri="{BB962C8B-B14F-4D97-AF65-F5344CB8AC3E}">
        <p14:creationId xmlns:p14="http://schemas.microsoft.com/office/powerpoint/2010/main" val="1555156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in text">
            <a:extLst>
              <a:ext uri="{FF2B5EF4-FFF2-40B4-BE49-F238E27FC236}">
                <a16:creationId xmlns="" xmlns:a16="http://schemas.microsoft.com/office/drawing/2014/main" id="{4DA3CAF2-C45C-46A9-9FEB-0E48521A07E7}"/>
              </a:ext>
            </a:extLst>
          </p:cNvPr>
          <p:cNvSpPr>
            <a:spLocks noGrp="1"/>
          </p:cNvSpPr>
          <p:nvPr>
            <p:ph type="body" sz="quarter" idx="10"/>
          </p:nvPr>
        </p:nvSpPr>
        <p:spPr>
          <a:xfrm>
            <a:off x="334963" y="2006600"/>
            <a:ext cx="5761037" cy="4554538"/>
          </a:xfrm>
        </p:spPr>
        <p:txBody>
          <a:bodyPr>
            <a:normAutofit/>
          </a:bodyPr>
          <a:lstStyle/>
          <a:p>
            <a:pPr marL="457200" indent="-457200">
              <a:buFont typeface="Arial" panose="020B0604020202020204" pitchFamily="34" charset="0"/>
              <a:buChar char="•"/>
            </a:pPr>
            <a:r>
              <a:rPr lang="en-AU" sz="2400" dirty="0"/>
              <a:t>How NCC Volume Two is organised and where to find information </a:t>
            </a:r>
            <a:r>
              <a:rPr lang="en-AU" sz="2400" dirty="0" smtClean="0"/>
              <a:t>in </a:t>
            </a:r>
            <a:r>
              <a:rPr lang="en-AU" sz="2400" dirty="0"/>
              <a:t>it</a:t>
            </a:r>
          </a:p>
          <a:p>
            <a:pPr marL="457200" indent="-457200">
              <a:buFont typeface="Arial" panose="020B0604020202020204" pitchFamily="34" charset="0"/>
              <a:buChar char="•"/>
            </a:pPr>
            <a:r>
              <a:rPr lang="en-AU" sz="2400" dirty="0" smtClean="0"/>
              <a:t>Performance Requirements and Verification Methods in </a:t>
            </a:r>
            <a:br>
              <a:rPr lang="en-AU" sz="2400" dirty="0" smtClean="0"/>
            </a:br>
            <a:r>
              <a:rPr lang="en-AU" sz="2400" dirty="0" smtClean="0"/>
              <a:t>NCC Volume Two</a:t>
            </a:r>
          </a:p>
          <a:p>
            <a:pPr marL="457200" indent="-457200">
              <a:buFont typeface="Arial" panose="020B0604020202020204" pitchFamily="34" charset="0"/>
              <a:buChar char="•"/>
            </a:pPr>
            <a:r>
              <a:rPr lang="en-AU" sz="2400" dirty="0" smtClean="0"/>
              <a:t>Deemed-to-Satisfy (DTS) Provisions in NCC Volume Two </a:t>
            </a:r>
          </a:p>
          <a:p>
            <a:pPr marL="457200" indent="-457200">
              <a:buFont typeface="Arial" panose="020B0604020202020204" pitchFamily="34" charset="0"/>
              <a:buChar char="•"/>
            </a:pPr>
            <a:r>
              <a:rPr lang="en-AU" sz="2400" dirty="0" smtClean="0"/>
              <a:t>ABCB Housing Provisions Standard </a:t>
            </a:r>
          </a:p>
          <a:p>
            <a:pPr marL="457200" indent="-457200">
              <a:buFont typeface="Arial" panose="020B0604020202020204" pitchFamily="34" charset="0"/>
              <a:buChar char="•"/>
            </a:pPr>
            <a:r>
              <a:rPr lang="en-AU" sz="2400" dirty="0" smtClean="0"/>
              <a:t>How the DTS Provisions work across Volume Two and the Housing Provisions.</a:t>
            </a:r>
            <a:endParaRPr lang="en-AU" sz="2400" dirty="0"/>
          </a:p>
        </p:txBody>
      </p:sp>
      <p:sp>
        <p:nvSpPr>
          <p:cNvPr id="3" name="Slide Title">
            <a:extLst>
              <a:ext uri="{FF2B5EF4-FFF2-40B4-BE49-F238E27FC236}">
                <a16:creationId xmlns="" xmlns:a16="http://schemas.microsoft.com/office/drawing/2014/main" id="{2E1BD2E6-ACFE-4F69-B334-149198C26832}"/>
              </a:ext>
            </a:extLst>
          </p:cNvPr>
          <p:cNvSpPr>
            <a:spLocks noGrp="1"/>
          </p:cNvSpPr>
          <p:nvPr>
            <p:ph type="body" sz="quarter" idx="11"/>
          </p:nvPr>
        </p:nvSpPr>
        <p:spPr/>
        <p:txBody>
          <a:bodyPr/>
          <a:lstStyle/>
          <a:p>
            <a:r>
              <a:rPr lang="en-AU" dirty="0"/>
              <a:t>What you will learn</a:t>
            </a:r>
          </a:p>
        </p:txBody>
      </p:sp>
      <p:pic>
        <p:nvPicPr>
          <p:cNvPr id="5" name="Vol Two Logo">
            <a:extLst>
              <a:ext uri="{FF2B5EF4-FFF2-40B4-BE49-F238E27FC236}">
                <a16:creationId xmlns="" xmlns:a16="http://schemas.microsoft.com/office/drawing/2014/main" id="{C86FB943-93B3-4984-906E-236C96207E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15600" y="75600"/>
            <a:ext cx="1623600" cy="1623600"/>
          </a:xfrm>
          <a:prstGeom prst="rect">
            <a:avLst/>
          </a:prstGeom>
        </p:spPr>
      </p:pic>
      <p:pic>
        <p:nvPicPr>
          <p:cNvPr id="22" name="Picture 21" descr="Image of a Class 1a building.">
            <a:extLst>
              <a:ext uri="{FF2B5EF4-FFF2-40B4-BE49-F238E27FC236}">
                <a16:creationId xmlns="" xmlns:a16="http://schemas.microsoft.com/office/drawing/2014/main" id="{B9CAD0F9-8174-4D09-895F-9BA53AE3C748}"/>
              </a:ext>
            </a:extLst>
          </p:cNvPr>
          <p:cNvPicPr/>
          <p:nvPr/>
        </p:nvPicPr>
        <p:blipFill>
          <a:blip r:embed="rId5" cstate="print">
            <a:extLst>
              <a:ext uri="{28A0092B-C50C-407E-A947-70E740481C1C}">
                <a14:useLocalDpi xmlns:a14="http://schemas.microsoft.com/office/drawing/2010/main"/>
              </a:ext>
            </a:extLst>
          </a:blip>
          <a:stretch>
            <a:fillRect/>
          </a:stretch>
        </p:blipFill>
        <p:spPr>
          <a:xfrm>
            <a:off x="6364941" y="2128310"/>
            <a:ext cx="5311355" cy="3573243"/>
          </a:xfrm>
          <a:prstGeom prst="rect">
            <a:avLst/>
          </a:prstGeom>
        </p:spPr>
      </p:pic>
    </p:spTree>
    <p:custDataLst>
      <p:tags r:id="rId1"/>
    </p:custDataLst>
    <p:extLst>
      <p:ext uri="{BB962C8B-B14F-4D97-AF65-F5344CB8AC3E}">
        <p14:creationId xmlns:p14="http://schemas.microsoft.com/office/powerpoint/2010/main" val="1642648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A45D1D48-9A28-4681-B186-5C4C427E9D67}"/>
              </a:ext>
            </a:extLst>
          </p:cNvPr>
          <p:cNvSpPr>
            <a:spLocks noGrp="1"/>
          </p:cNvSpPr>
          <p:nvPr>
            <p:ph type="body" sz="quarter" idx="11"/>
          </p:nvPr>
        </p:nvSpPr>
        <p:spPr/>
        <p:txBody>
          <a:bodyPr/>
          <a:lstStyle/>
          <a:p>
            <a:r>
              <a:rPr lang="en-AU" dirty="0"/>
              <a:t>How is Volume Two of the NCC organised?</a:t>
            </a:r>
          </a:p>
        </p:txBody>
      </p:sp>
      <p:pic>
        <p:nvPicPr>
          <p:cNvPr id="19" name="Vol Two Logo">
            <a:extLst>
              <a:ext uri="{FF2B5EF4-FFF2-40B4-BE49-F238E27FC236}">
                <a16:creationId xmlns="" xmlns:a16="http://schemas.microsoft.com/office/drawing/2014/main" id="{BC8813DB-1755-4A3F-9D2C-807FF44336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15600" y="75600"/>
            <a:ext cx="1623600" cy="1623600"/>
          </a:xfrm>
          <a:prstGeom prst="rect">
            <a:avLst/>
          </a:prstGeom>
        </p:spPr>
      </p:pic>
      <p:grpSp>
        <p:nvGrpSpPr>
          <p:cNvPr id="4" name="First part of diagram" descr="Image with 4 boxes that show the 3 sections of Volume Two, plus the Schedules. Section 1 General Requirements, Section 2 Performance Provisions, Section 3 Acceptable Construction, and lastly the Schedules.">
            <a:extLst>
              <a:ext uri="{FF2B5EF4-FFF2-40B4-BE49-F238E27FC236}">
                <a16:creationId xmlns="" xmlns:a16="http://schemas.microsoft.com/office/drawing/2014/main" id="{EC0A4720-FEE8-4AAC-BB27-01775E72CA99}"/>
              </a:ext>
            </a:extLst>
          </p:cNvPr>
          <p:cNvGrpSpPr/>
          <p:nvPr/>
        </p:nvGrpSpPr>
        <p:grpSpPr>
          <a:xfrm>
            <a:off x="481752" y="2098034"/>
            <a:ext cx="2261449" cy="4368080"/>
            <a:chOff x="1760561" y="2685146"/>
            <a:chExt cx="2261449" cy="4368080"/>
          </a:xfrm>
        </p:grpSpPr>
        <p:sp>
          <p:nvSpPr>
            <p:cNvPr id="14" name="Section 1">
              <a:extLst>
                <a:ext uri="{FF2B5EF4-FFF2-40B4-BE49-F238E27FC236}">
                  <a16:creationId xmlns="" xmlns:a16="http://schemas.microsoft.com/office/drawing/2014/main" id="{8743856E-11CF-4C18-9554-3858E922DD5C}"/>
                </a:ext>
              </a:extLst>
            </p:cNvPr>
            <p:cNvSpPr/>
            <p:nvPr/>
          </p:nvSpPr>
          <p:spPr>
            <a:xfrm>
              <a:off x="1760562" y="2685146"/>
              <a:ext cx="2261448" cy="1231807"/>
            </a:xfrm>
            <a:prstGeom prst="roundRect">
              <a:avLst/>
            </a:prstGeom>
            <a:solidFill>
              <a:srgbClr val="193C6A"/>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dirty="0">
                  <a:ln>
                    <a:noFill/>
                  </a:ln>
                  <a:solidFill>
                    <a:schemeClr val="bg1"/>
                  </a:solidFill>
                  <a:effectLst/>
                  <a:uLnTx/>
                  <a:uFillTx/>
                  <a:ea typeface="+mn-ea"/>
                  <a:cs typeface="+mn-cs"/>
                </a:rPr>
                <a:t>Section</a:t>
              </a:r>
              <a:r>
                <a:rPr kumimoji="0" lang="en-AU" b="1" i="0" u="none" strike="noStrike" kern="1200" cap="none" spc="0" normalizeH="0" noProof="0" dirty="0">
                  <a:ln>
                    <a:noFill/>
                  </a:ln>
                  <a:solidFill>
                    <a:schemeClr val="bg1"/>
                  </a:solidFill>
                  <a:effectLst/>
                  <a:uLnTx/>
                  <a:uFillTx/>
                  <a:ea typeface="+mn-ea"/>
                  <a:cs typeface="+mn-cs"/>
                </a:rPr>
                <a:t> </a:t>
              </a:r>
              <a:r>
                <a:rPr kumimoji="0" lang="en-AU" sz="2000" b="1" i="0" u="none" strike="noStrike" kern="1200" cap="none" spc="0" normalizeH="0" noProof="0" dirty="0" smtClean="0">
                  <a:ln>
                    <a:noFill/>
                  </a:ln>
                  <a:solidFill>
                    <a:schemeClr val="bg1"/>
                  </a:solidFill>
                  <a:effectLst/>
                  <a:uLnTx/>
                  <a:uFillTx/>
                  <a:ea typeface="+mn-ea"/>
                  <a:cs typeface="+mn-cs"/>
                </a:rPr>
                <a:t>A</a:t>
              </a:r>
              <a:endParaRPr kumimoji="0" lang="en-AU" sz="2000" b="1" i="0" u="none" strike="noStrike" kern="1200" cap="none" spc="0" normalizeH="0" noProof="0" dirty="0">
                <a:ln>
                  <a:noFill/>
                </a:ln>
                <a:solidFill>
                  <a:schemeClr val="bg1"/>
                </a:solidFill>
                <a:effectLst/>
                <a:uLnTx/>
                <a:uFillTx/>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000" b="1" dirty="0">
                  <a:solidFill>
                    <a:schemeClr val="bg1"/>
                  </a:solidFill>
                </a:rPr>
                <a:t>Governing</a:t>
              </a:r>
              <a:r>
                <a:rPr lang="en-AU" b="1" dirty="0">
                  <a:solidFill>
                    <a:schemeClr val="bg1"/>
                  </a:solidFill>
                </a:rPr>
                <a:t> </a:t>
              </a:r>
              <a:r>
                <a:rPr lang="en-AU" b="1" dirty="0" smtClean="0">
                  <a:solidFill>
                    <a:schemeClr val="bg1"/>
                  </a:solidFill>
                </a:rPr>
                <a:t>r</a:t>
              </a:r>
              <a:r>
                <a:rPr lang="en-AU" sz="2000" b="1" dirty="0" smtClean="0">
                  <a:solidFill>
                    <a:schemeClr val="bg1"/>
                  </a:solidFill>
                </a:rPr>
                <a:t>equirements</a:t>
              </a:r>
              <a:endParaRPr kumimoji="0" lang="en-AU" sz="2000" b="1" i="0" u="none" strike="noStrike" kern="1200" cap="none" spc="0" normalizeH="0" noProof="0" dirty="0">
                <a:ln>
                  <a:noFill/>
                </a:ln>
                <a:solidFill>
                  <a:schemeClr val="bg1"/>
                </a:solidFill>
                <a:effectLst/>
                <a:uLnTx/>
                <a:uFillTx/>
              </a:endParaRPr>
            </a:p>
          </p:txBody>
        </p:sp>
        <p:sp>
          <p:nvSpPr>
            <p:cNvPr id="15" name="Section 2">
              <a:extLst>
                <a:ext uri="{FF2B5EF4-FFF2-40B4-BE49-F238E27FC236}">
                  <a16:creationId xmlns="" xmlns:a16="http://schemas.microsoft.com/office/drawing/2014/main" id="{3BAC0B90-1168-4CAE-9731-20CD60277F47}"/>
                </a:ext>
              </a:extLst>
            </p:cNvPr>
            <p:cNvSpPr/>
            <p:nvPr/>
          </p:nvSpPr>
          <p:spPr>
            <a:xfrm>
              <a:off x="1760561" y="4308250"/>
              <a:ext cx="2261449" cy="1228088"/>
            </a:xfrm>
            <a:prstGeom prst="roundRect">
              <a:avLst/>
            </a:prstGeom>
            <a:solidFill>
              <a:srgbClr val="193C6A"/>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dirty="0">
                  <a:ln>
                    <a:noFill/>
                  </a:ln>
                  <a:solidFill>
                    <a:schemeClr val="bg1"/>
                  </a:solidFill>
                  <a:effectLst/>
                  <a:uLnTx/>
                  <a:uFillTx/>
                </a:rPr>
                <a:t>Section</a:t>
              </a:r>
              <a:r>
                <a:rPr kumimoji="0" lang="en-AU" sz="2000" b="1" i="0" u="none" strike="noStrike" kern="1200" cap="none" spc="0" normalizeH="0" noProof="0" dirty="0">
                  <a:ln>
                    <a:noFill/>
                  </a:ln>
                  <a:solidFill>
                    <a:schemeClr val="bg1"/>
                  </a:solidFill>
                  <a:effectLst/>
                  <a:uLnTx/>
                  <a:uFillTx/>
                </a:rPr>
                <a:t> </a:t>
              </a:r>
              <a:r>
                <a:rPr kumimoji="0" lang="en-AU" sz="2000" b="1" i="0" u="none" strike="noStrike" kern="1200" cap="none" spc="0" normalizeH="0" noProof="0" dirty="0" smtClean="0">
                  <a:ln>
                    <a:noFill/>
                  </a:ln>
                  <a:solidFill>
                    <a:schemeClr val="bg1"/>
                  </a:solidFill>
                  <a:effectLst/>
                  <a:uLnTx/>
                  <a:uFillTx/>
                </a:rPr>
                <a:t>H</a:t>
              </a:r>
              <a:endParaRPr kumimoji="0" lang="en-AU" sz="2000" b="1" i="0" u="none" strike="noStrike" kern="1200" cap="none" spc="0" normalizeH="0" noProof="0" dirty="0">
                <a:ln>
                  <a:noFill/>
                </a:ln>
                <a:solidFill>
                  <a:schemeClr val="bg1"/>
                </a:solidFill>
                <a:effectLst/>
                <a:uLnTx/>
                <a:uFillTx/>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000" b="1" dirty="0" smtClean="0">
                  <a:solidFill>
                    <a:schemeClr val="bg1"/>
                  </a:solidFill>
                </a:rPr>
                <a:t>Class 1 and 10 buildings</a:t>
              </a:r>
              <a:endParaRPr kumimoji="0" lang="en-AU" sz="2000" b="1" i="0" u="none" strike="noStrike" kern="1200" cap="none" spc="0" normalizeH="0" noProof="0" dirty="0">
                <a:ln>
                  <a:noFill/>
                </a:ln>
                <a:solidFill>
                  <a:schemeClr val="bg1"/>
                </a:solidFill>
                <a:effectLst/>
                <a:uLnTx/>
                <a:uFillTx/>
              </a:endParaRPr>
            </a:p>
          </p:txBody>
        </p:sp>
        <p:sp>
          <p:nvSpPr>
            <p:cNvPr id="16" name="Section 3">
              <a:extLst>
                <a:ext uri="{FF2B5EF4-FFF2-40B4-BE49-F238E27FC236}">
                  <a16:creationId xmlns="" xmlns:a16="http://schemas.microsoft.com/office/drawing/2014/main" id="{1A5012D8-4FD2-4C4B-8CC3-D3FD1CF6E57C}"/>
                </a:ext>
              </a:extLst>
            </p:cNvPr>
            <p:cNvSpPr/>
            <p:nvPr/>
          </p:nvSpPr>
          <p:spPr>
            <a:xfrm>
              <a:off x="1761384" y="5927635"/>
              <a:ext cx="2260626" cy="1125591"/>
            </a:xfrm>
            <a:prstGeom prst="roundRect">
              <a:avLst/>
            </a:prstGeom>
            <a:solidFill>
              <a:srgbClr val="193C6A"/>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dirty="0" smtClean="0">
                  <a:ln>
                    <a:noFill/>
                  </a:ln>
                  <a:solidFill>
                    <a:schemeClr val="bg1"/>
                  </a:solidFill>
                  <a:effectLst/>
                  <a:uLnTx/>
                  <a:uFillTx/>
                </a:rPr>
                <a:t>Schedules</a:t>
              </a:r>
              <a:endParaRPr kumimoji="0" lang="en-AU" sz="2000" b="1" i="0" u="none" strike="noStrike" kern="1200" cap="none" spc="0" normalizeH="0" noProof="0" dirty="0">
                <a:ln>
                  <a:noFill/>
                </a:ln>
                <a:solidFill>
                  <a:schemeClr val="bg1"/>
                </a:solidFill>
                <a:effectLst/>
                <a:uLnTx/>
                <a:uFillTx/>
              </a:endParaRPr>
            </a:p>
          </p:txBody>
        </p:sp>
      </p:grpSp>
      <p:grpSp>
        <p:nvGrpSpPr>
          <p:cNvPr id="5" name="Second part of diagram" descr="Image with 4 boxes, each of which contains a description of the contents of a section of Volume Two. Section One contains information on the operation and application of the NCC. Section Two contains all Performance Provisions for Volume Two, and Verification Methods. Section 3 contains the Acceptable Construction Deemed-to-Satisfy Provisions. The Schedules contain additional information, e.g. State and Territory Appendices.">
            <a:extLst>
              <a:ext uri="{FF2B5EF4-FFF2-40B4-BE49-F238E27FC236}">
                <a16:creationId xmlns="" xmlns:a16="http://schemas.microsoft.com/office/drawing/2014/main" id="{11247690-14C6-436F-B508-3F7195D4DE54}"/>
              </a:ext>
            </a:extLst>
          </p:cNvPr>
          <p:cNvGrpSpPr/>
          <p:nvPr/>
        </p:nvGrpSpPr>
        <p:grpSpPr>
          <a:xfrm>
            <a:off x="2894494" y="2098034"/>
            <a:ext cx="4619498" cy="4368080"/>
            <a:chOff x="5335898" y="2587529"/>
            <a:chExt cx="4483939" cy="3889073"/>
          </a:xfrm>
        </p:grpSpPr>
        <p:sp>
          <p:nvSpPr>
            <p:cNvPr id="6" name="Right Arrow top" descr="Arrow leading from 'General Requirements' to 'Section 1'.">
              <a:extLst>
                <a:ext uri="{FF2B5EF4-FFF2-40B4-BE49-F238E27FC236}">
                  <a16:creationId xmlns="" xmlns:a16="http://schemas.microsoft.com/office/drawing/2014/main" id="{B8EF629C-9C51-46EC-A1FE-3875A10FC46E}"/>
                </a:ext>
              </a:extLst>
            </p:cNvPr>
            <p:cNvSpPr/>
            <p:nvPr/>
          </p:nvSpPr>
          <p:spPr>
            <a:xfrm>
              <a:off x="5340004" y="2988473"/>
              <a:ext cx="504056" cy="360040"/>
            </a:xfrm>
            <a:prstGeom prst="rightArrow">
              <a:avLst/>
            </a:prstGeom>
            <a:solidFill>
              <a:schemeClr val="bg2">
                <a:lumMod val="25000"/>
              </a:schemeClr>
            </a:solidFill>
            <a:ln w="19050" cap="flat" cmpd="sng" algn="ctr">
              <a:solidFill>
                <a:schemeClr val="bg2">
                  <a:lumMod val="25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b="0" i="0" u="none" strike="noStrike" kern="1200" cap="none" spc="0" normalizeH="0" baseline="0" noProof="0" dirty="0">
                <a:ln>
                  <a:noFill/>
                </a:ln>
                <a:solidFill>
                  <a:sysClr val="window" lastClr="FFFFFF"/>
                </a:solidFill>
                <a:effectLst/>
                <a:uLnTx/>
                <a:uFillTx/>
                <a:latin typeface="Arial Narrow"/>
                <a:ea typeface="+mn-ea"/>
                <a:cs typeface="+mn-cs"/>
              </a:endParaRPr>
            </a:p>
          </p:txBody>
        </p:sp>
        <p:sp>
          <p:nvSpPr>
            <p:cNvPr id="7" name="Right Arrow second top" descr="Arrow leading from 'Performance Requirements' to 'Section 2'.">
              <a:extLst>
                <a:ext uri="{FF2B5EF4-FFF2-40B4-BE49-F238E27FC236}">
                  <a16:creationId xmlns="" xmlns:a16="http://schemas.microsoft.com/office/drawing/2014/main" id="{52A251EC-7D48-4BFD-8788-038155987430}"/>
                </a:ext>
              </a:extLst>
            </p:cNvPr>
            <p:cNvSpPr/>
            <p:nvPr/>
          </p:nvSpPr>
          <p:spPr>
            <a:xfrm>
              <a:off x="5335898" y="4391987"/>
              <a:ext cx="504056" cy="360040"/>
            </a:xfrm>
            <a:prstGeom prst="rightArrow">
              <a:avLst/>
            </a:prstGeom>
            <a:solidFill>
              <a:schemeClr val="bg2">
                <a:lumMod val="25000"/>
              </a:schemeClr>
            </a:solidFill>
            <a:ln w="19050" cap="flat" cmpd="sng" algn="ctr">
              <a:solidFill>
                <a:schemeClr val="bg2">
                  <a:lumMod val="25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b="0" i="0" u="none" strike="noStrike" kern="1200" cap="none" spc="0" normalizeH="0" baseline="0" noProof="0" dirty="0">
                <a:ln>
                  <a:noFill/>
                </a:ln>
                <a:solidFill>
                  <a:sysClr val="window" lastClr="FFFFFF"/>
                </a:solidFill>
                <a:effectLst/>
                <a:uLnTx/>
                <a:uFillTx/>
                <a:latin typeface="Arial Narrow"/>
                <a:ea typeface="+mn-ea"/>
                <a:cs typeface="+mn-cs"/>
              </a:endParaRPr>
            </a:p>
          </p:txBody>
        </p:sp>
        <p:sp>
          <p:nvSpPr>
            <p:cNvPr id="13" name="Right Arrow bottom" descr="Arrow leading from 'Acceptable Construction (DtS Provisions)' to 'Section 3'.">
              <a:extLst>
                <a:ext uri="{FF2B5EF4-FFF2-40B4-BE49-F238E27FC236}">
                  <a16:creationId xmlns="" xmlns:a16="http://schemas.microsoft.com/office/drawing/2014/main" id="{125BB2CF-BAB8-416E-BDF6-D059C8CE1976}"/>
                </a:ext>
              </a:extLst>
            </p:cNvPr>
            <p:cNvSpPr/>
            <p:nvPr/>
          </p:nvSpPr>
          <p:spPr>
            <a:xfrm>
              <a:off x="5335899" y="5795501"/>
              <a:ext cx="504056" cy="360040"/>
            </a:xfrm>
            <a:prstGeom prst="rightArrow">
              <a:avLst/>
            </a:prstGeom>
            <a:solidFill>
              <a:schemeClr val="bg2">
                <a:lumMod val="25000"/>
              </a:schemeClr>
            </a:solidFill>
            <a:ln w="19050" cap="flat" cmpd="sng" algn="ctr">
              <a:solidFill>
                <a:schemeClr val="bg2">
                  <a:lumMod val="25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b="0" i="0" u="none" strike="noStrike" kern="1200" cap="none" spc="0" normalizeH="0" baseline="0" noProof="0" dirty="0">
                <a:ln>
                  <a:noFill/>
                </a:ln>
                <a:solidFill>
                  <a:sysClr val="window" lastClr="FFFFFF"/>
                </a:solidFill>
                <a:effectLst/>
                <a:uLnTx/>
                <a:uFillTx/>
                <a:latin typeface="Arial Narrow"/>
                <a:ea typeface="+mn-ea"/>
                <a:cs typeface="+mn-cs"/>
              </a:endParaRPr>
            </a:p>
          </p:txBody>
        </p:sp>
        <p:sp>
          <p:nvSpPr>
            <p:cNvPr id="9" name="Description Section 1">
              <a:extLst>
                <a:ext uri="{FF2B5EF4-FFF2-40B4-BE49-F238E27FC236}">
                  <a16:creationId xmlns="" xmlns:a16="http://schemas.microsoft.com/office/drawing/2014/main" id="{43B75FB6-083F-4FDF-A739-9956DFD071C6}"/>
                </a:ext>
              </a:extLst>
            </p:cNvPr>
            <p:cNvSpPr/>
            <p:nvPr/>
          </p:nvSpPr>
          <p:spPr>
            <a:xfrm>
              <a:off x="5947588" y="2587529"/>
              <a:ext cx="3872249" cy="923328"/>
            </a:xfrm>
            <a:prstGeom prst="roundRect">
              <a:avLst/>
            </a:prstGeom>
            <a:solidFill>
              <a:srgbClr val="DADEF4"/>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1700" dirty="0">
                  <a:solidFill>
                    <a:schemeClr val="tx1"/>
                  </a:solidFill>
                </a:rPr>
                <a:t>Contains information on the </a:t>
              </a:r>
              <a:r>
                <a:rPr lang="en-AU" sz="1700" dirty="0" smtClean="0">
                  <a:solidFill>
                    <a:schemeClr val="tx1"/>
                  </a:solidFill>
                </a:rPr>
                <a:t>operation, interpretation </a:t>
              </a:r>
              <a:r>
                <a:rPr lang="en-AU" sz="1700" dirty="0">
                  <a:solidFill>
                    <a:schemeClr val="tx1"/>
                  </a:solidFill>
                </a:rPr>
                <a:t>and application of the NCC</a:t>
              </a:r>
            </a:p>
          </p:txBody>
        </p:sp>
        <p:sp>
          <p:nvSpPr>
            <p:cNvPr id="10" name="Description Section 2">
              <a:extLst>
                <a:ext uri="{FF2B5EF4-FFF2-40B4-BE49-F238E27FC236}">
                  <a16:creationId xmlns="" xmlns:a16="http://schemas.microsoft.com/office/drawing/2014/main" id="{63605F3C-226C-4B1C-86D5-4A5F9B6725B0}"/>
                </a:ext>
              </a:extLst>
            </p:cNvPr>
            <p:cNvSpPr/>
            <p:nvPr/>
          </p:nvSpPr>
          <p:spPr>
            <a:xfrm>
              <a:off x="5947587" y="3684255"/>
              <a:ext cx="3872250" cy="1790188"/>
            </a:xfrm>
            <a:prstGeom prst="roundRect">
              <a:avLst/>
            </a:prstGeom>
            <a:solidFill>
              <a:srgbClr val="DADEF4"/>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pPr>
              <a:r>
                <a:rPr lang="en-AU" sz="1700" dirty="0">
                  <a:solidFill>
                    <a:schemeClr val="tx1"/>
                  </a:solidFill>
                </a:rPr>
                <a:t>Contains all Performance </a:t>
              </a:r>
              <a:r>
                <a:rPr lang="en-AU" sz="1700" dirty="0" smtClean="0">
                  <a:solidFill>
                    <a:schemeClr val="tx1"/>
                  </a:solidFill>
                </a:rPr>
                <a:t>Requirements, Verification Methods and some DTS Provisions. </a:t>
              </a:r>
            </a:p>
            <a:p>
              <a:pPr algn="ctr" fontAlgn="auto">
                <a:spcBef>
                  <a:spcPts val="600"/>
                </a:spcBef>
                <a:spcAft>
                  <a:spcPts val="0"/>
                </a:spcAft>
              </a:pPr>
              <a:r>
                <a:rPr lang="en-AU" sz="1700" dirty="0" smtClean="0">
                  <a:solidFill>
                    <a:schemeClr val="tx1"/>
                  </a:solidFill>
                </a:rPr>
                <a:t>References how to use </a:t>
              </a:r>
              <a:r>
                <a:rPr kumimoji="0" lang="en-AU" sz="1700" b="0" i="0" u="none" strike="noStrike" kern="1200" cap="none" spc="0" normalizeH="0" baseline="0" noProof="0" dirty="0" smtClean="0">
                  <a:ln>
                    <a:noFill/>
                  </a:ln>
                  <a:solidFill>
                    <a:schemeClr val="tx1"/>
                  </a:solidFill>
                  <a:effectLst/>
                  <a:uLnTx/>
                  <a:uFillTx/>
                </a:rPr>
                <a:t>the </a:t>
              </a:r>
              <a:br>
                <a:rPr kumimoji="0" lang="en-AU" sz="1700" b="0" i="0" u="none" strike="noStrike" kern="1200" cap="none" spc="0" normalizeH="0" baseline="0" noProof="0" dirty="0" smtClean="0">
                  <a:ln>
                    <a:noFill/>
                  </a:ln>
                  <a:solidFill>
                    <a:schemeClr val="tx1"/>
                  </a:solidFill>
                  <a:effectLst/>
                  <a:uLnTx/>
                  <a:uFillTx/>
                </a:rPr>
              </a:br>
              <a:r>
                <a:rPr kumimoji="0" lang="en-AU" sz="1700" b="0" i="0" u="none" strike="noStrike" kern="1200" cap="none" spc="0" normalizeH="0" baseline="0" noProof="0" dirty="0" smtClean="0">
                  <a:ln>
                    <a:noFill/>
                  </a:ln>
                  <a:solidFill>
                    <a:schemeClr val="tx1"/>
                  </a:solidFill>
                  <a:effectLst/>
                  <a:uLnTx/>
                  <a:uFillTx/>
                </a:rPr>
                <a:t>ABCB Housing Provisions Standard and other referenced documents.</a:t>
              </a:r>
              <a:endParaRPr kumimoji="0" lang="en-AU" sz="1700" b="0" i="0" u="none" strike="noStrike" kern="1200" cap="none" spc="0" normalizeH="0" baseline="0" noProof="0" dirty="0">
                <a:ln>
                  <a:noFill/>
                </a:ln>
                <a:solidFill>
                  <a:schemeClr val="tx1"/>
                </a:solidFill>
                <a:effectLst/>
                <a:uLnTx/>
                <a:uFillTx/>
              </a:endParaRPr>
            </a:p>
          </p:txBody>
        </p:sp>
        <p:sp>
          <p:nvSpPr>
            <p:cNvPr id="12" name="Description Schedules">
              <a:extLst>
                <a:ext uri="{FF2B5EF4-FFF2-40B4-BE49-F238E27FC236}">
                  <a16:creationId xmlns="" xmlns:a16="http://schemas.microsoft.com/office/drawing/2014/main" id="{E79DA4E6-2777-450C-AB9E-84F71B8A8042}"/>
                </a:ext>
              </a:extLst>
            </p:cNvPr>
            <p:cNvSpPr/>
            <p:nvPr/>
          </p:nvSpPr>
          <p:spPr>
            <a:xfrm>
              <a:off x="5947587" y="5640589"/>
              <a:ext cx="3872250" cy="836013"/>
            </a:xfrm>
            <a:prstGeom prst="roundRect">
              <a:avLst/>
            </a:prstGeom>
            <a:solidFill>
              <a:srgbClr val="DADEF4"/>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pPr>
              <a:r>
                <a:rPr lang="en-AU" sz="1700" dirty="0">
                  <a:solidFill>
                    <a:schemeClr val="tx1"/>
                  </a:solidFill>
                </a:rPr>
                <a:t>Contain additional information </a:t>
              </a:r>
              <a:r>
                <a:rPr lang="en-AU" sz="1700" dirty="0" smtClean="0">
                  <a:solidFill>
                    <a:schemeClr val="tx1"/>
                  </a:solidFill>
                </a:rPr>
                <a:t/>
              </a:r>
              <a:br>
                <a:rPr lang="en-AU" sz="1700" dirty="0" smtClean="0">
                  <a:solidFill>
                    <a:schemeClr val="tx1"/>
                  </a:solidFill>
                </a:rPr>
              </a:br>
              <a:r>
                <a:rPr lang="en-AU" sz="1700" dirty="0" smtClean="0">
                  <a:solidFill>
                    <a:schemeClr val="tx1"/>
                  </a:solidFill>
                </a:rPr>
                <a:t>e.g</a:t>
              </a:r>
              <a:r>
                <a:rPr lang="en-AU" sz="1700" dirty="0">
                  <a:solidFill>
                    <a:schemeClr val="tx1"/>
                  </a:solidFill>
                </a:rPr>
                <a:t>. State &amp; Territory Appendices</a:t>
              </a:r>
            </a:p>
          </p:txBody>
        </p:sp>
      </p:grpSp>
      <p:grpSp>
        <p:nvGrpSpPr>
          <p:cNvPr id="3" name="Third part of diagram"/>
          <p:cNvGrpSpPr/>
          <p:nvPr/>
        </p:nvGrpSpPr>
        <p:grpSpPr>
          <a:xfrm>
            <a:off x="7663215" y="2952746"/>
            <a:ext cx="4033833" cy="2744976"/>
            <a:chOff x="7513992" y="2952746"/>
            <a:chExt cx="4033833" cy="2744976"/>
          </a:xfrm>
        </p:grpSpPr>
        <p:sp>
          <p:nvSpPr>
            <p:cNvPr id="18" name="Right Arrow second top" descr="Arrow leading from 'Performance Requirements' to 'Section 2'.">
              <a:extLst>
                <a:ext uri="{FF2B5EF4-FFF2-40B4-BE49-F238E27FC236}">
                  <a16:creationId xmlns="" xmlns:a16="http://schemas.microsoft.com/office/drawing/2014/main" id="{52A251EC-7D48-4BFD-8788-038155987430}"/>
                </a:ext>
              </a:extLst>
            </p:cNvPr>
            <p:cNvSpPr/>
            <p:nvPr/>
          </p:nvSpPr>
          <p:spPr>
            <a:xfrm>
              <a:off x="7513992" y="4132989"/>
              <a:ext cx="504056" cy="404385"/>
            </a:xfrm>
            <a:prstGeom prst="rightArrow">
              <a:avLst/>
            </a:prstGeom>
            <a:solidFill>
              <a:schemeClr val="bg2">
                <a:lumMod val="25000"/>
              </a:schemeClr>
            </a:solidFill>
            <a:ln w="19050" cap="flat" cmpd="sng" algn="ctr">
              <a:solidFill>
                <a:schemeClr val="bg2">
                  <a:lumMod val="25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b="0" i="0" u="none" strike="noStrike" kern="1200" cap="none" spc="0" normalizeH="0" baseline="0" noProof="0" dirty="0">
                <a:ln>
                  <a:noFill/>
                </a:ln>
                <a:solidFill>
                  <a:sysClr val="window" lastClr="FFFFFF"/>
                </a:solidFill>
                <a:effectLst/>
                <a:uLnTx/>
                <a:uFillTx/>
                <a:latin typeface="Arial Narrow"/>
                <a:ea typeface="+mn-ea"/>
                <a:cs typeface="+mn-cs"/>
              </a:endParaRPr>
            </a:p>
          </p:txBody>
        </p:sp>
        <p:sp>
          <p:nvSpPr>
            <p:cNvPr id="20" name="Description HousProv">
              <a:extLst>
                <a:ext uri="{FF2B5EF4-FFF2-40B4-BE49-F238E27FC236}">
                  <a16:creationId xmlns="" xmlns:a16="http://schemas.microsoft.com/office/drawing/2014/main" id="{63605F3C-226C-4B1C-86D5-4A5F9B6725B0}"/>
                </a:ext>
              </a:extLst>
            </p:cNvPr>
            <p:cNvSpPr/>
            <p:nvPr/>
          </p:nvSpPr>
          <p:spPr>
            <a:xfrm>
              <a:off x="8155696" y="2952746"/>
              <a:ext cx="3392129" cy="2744976"/>
            </a:xfrm>
            <a:prstGeom prst="roundRect">
              <a:avLst/>
            </a:prstGeom>
            <a:solidFill>
              <a:srgbClr val="485CC7"/>
            </a:solidFill>
            <a:ln w="19050" cap="flat" cmpd="sng" algn="ctr">
              <a:solidFill>
                <a:schemeClr val="bg2">
                  <a:lumMod val="50000"/>
                </a:schemeClr>
              </a:solid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pPr>
              <a:r>
                <a:rPr lang="en-AU" b="1" dirty="0" smtClean="0">
                  <a:solidFill>
                    <a:schemeClr val="bg1"/>
                  </a:solidFill>
                </a:rPr>
                <a:t>ABCB Housing Provisions Standard</a:t>
              </a:r>
            </a:p>
            <a:p>
              <a:pPr algn="ctr" fontAlgn="auto">
                <a:spcBef>
                  <a:spcPts val="0"/>
                </a:spcBef>
                <a:spcAft>
                  <a:spcPts val="0"/>
                </a:spcAft>
              </a:pPr>
              <a:endParaRPr kumimoji="0" lang="en-AU" b="1" i="0" u="none" strike="noStrike" kern="1200" cap="none" spc="0" normalizeH="0" baseline="0" noProof="0" dirty="0">
                <a:ln>
                  <a:noFill/>
                </a:ln>
                <a:solidFill>
                  <a:schemeClr val="bg1"/>
                </a:solidFill>
                <a:effectLst/>
                <a:uLnTx/>
                <a:uFillTx/>
                <a:latin typeface="Arial Narrow"/>
              </a:endParaRPr>
            </a:p>
            <a:p>
              <a:pPr algn="ctr" fontAlgn="auto">
                <a:spcBef>
                  <a:spcPts val="0"/>
                </a:spcBef>
                <a:spcAft>
                  <a:spcPts val="0"/>
                </a:spcAft>
              </a:pPr>
              <a:r>
                <a:rPr lang="en-AU" dirty="0" smtClean="0">
                  <a:solidFill>
                    <a:schemeClr val="bg1"/>
                  </a:solidFill>
                </a:rPr>
                <a:t>Contains the majority of the DTS Provisions for </a:t>
              </a:r>
              <a:br>
                <a:rPr lang="en-AU" dirty="0" smtClean="0">
                  <a:solidFill>
                    <a:schemeClr val="bg1"/>
                  </a:solidFill>
                </a:rPr>
              </a:br>
              <a:r>
                <a:rPr lang="en-AU" dirty="0" smtClean="0">
                  <a:solidFill>
                    <a:schemeClr val="bg1"/>
                  </a:solidFill>
                </a:rPr>
                <a:t>Volume Two</a:t>
              </a:r>
              <a:endParaRPr kumimoji="0" lang="en-AU" i="0" u="none" strike="noStrike" kern="1200" cap="none" spc="0" normalizeH="0" baseline="0" noProof="0" dirty="0">
                <a:ln>
                  <a:noFill/>
                </a:ln>
                <a:solidFill>
                  <a:schemeClr val="bg1"/>
                </a:solidFill>
                <a:effectLst/>
                <a:uLnTx/>
                <a:uFillTx/>
              </a:endParaRPr>
            </a:p>
          </p:txBody>
        </p:sp>
      </p:grpSp>
    </p:spTree>
    <p:custDataLst>
      <p:tags r:id="rId1"/>
    </p:custDataLst>
    <p:extLst>
      <p:ext uri="{BB962C8B-B14F-4D97-AF65-F5344CB8AC3E}">
        <p14:creationId xmlns:p14="http://schemas.microsoft.com/office/powerpoint/2010/main" val="57981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Vol Two Logo">
            <a:extLst>
              <a:ext uri="{FF2B5EF4-FFF2-40B4-BE49-F238E27FC236}">
                <a16:creationId xmlns="" xmlns:a16="http://schemas.microsoft.com/office/drawing/2014/main" id="{BC8813DB-1755-4A3F-9D2C-807FF44336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15600" y="75600"/>
            <a:ext cx="1623600" cy="1623600"/>
          </a:xfrm>
          <a:prstGeom prst="rect">
            <a:avLst/>
          </a:prstGeom>
        </p:spPr>
      </p:pic>
      <p:sp>
        <p:nvSpPr>
          <p:cNvPr id="2" name="Slide Title">
            <a:extLst>
              <a:ext uri="{FF2B5EF4-FFF2-40B4-BE49-F238E27FC236}">
                <a16:creationId xmlns="" xmlns:a16="http://schemas.microsoft.com/office/drawing/2014/main" id="{2BE655FC-2006-4170-B0A3-3E90859BB5C7}"/>
              </a:ext>
            </a:extLst>
          </p:cNvPr>
          <p:cNvSpPr>
            <a:spLocks noGrp="1"/>
          </p:cNvSpPr>
          <p:nvPr>
            <p:ph type="body" sz="quarter" idx="11"/>
          </p:nvPr>
        </p:nvSpPr>
        <p:spPr/>
        <p:txBody>
          <a:bodyPr>
            <a:normAutofit lnSpcReduction="10000"/>
          </a:bodyPr>
          <a:lstStyle/>
          <a:p>
            <a:r>
              <a:rPr lang="en-AU" dirty="0"/>
              <a:t>How is Section </a:t>
            </a:r>
            <a:r>
              <a:rPr lang="en-AU" dirty="0" smtClean="0"/>
              <a:t>H Class 1 and 10 buildings organised</a:t>
            </a:r>
            <a:r>
              <a:rPr lang="en-AU" dirty="0"/>
              <a:t>?</a:t>
            </a:r>
          </a:p>
        </p:txBody>
      </p:sp>
      <p:sp>
        <p:nvSpPr>
          <p:cNvPr id="13" name="Part H1 Structure">
            <a:extLst>
              <a:ext uri="{FF2B5EF4-FFF2-40B4-BE49-F238E27FC236}">
                <a16:creationId xmlns="" xmlns:a16="http://schemas.microsoft.com/office/drawing/2014/main" id="{8018AAA7-F704-492F-A884-9ED04147D8B5}"/>
              </a:ext>
            </a:extLst>
          </p:cNvPr>
          <p:cNvSpPr txBox="1"/>
          <p:nvPr/>
        </p:nvSpPr>
        <p:spPr>
          <a:xfrm>
            <a:off x="414936" y="2027703"/>
            <a:ext cx="4153046"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H1 </a:t>
            </a:r>
            <a:r>
              <a:rPr lang="en-AU" sz="2000" b="1" dirty="0"/>
              <a:t>Structure</a:t>
            </a:r>
          </a:p>
        </p:txBody>
      </p:sp>
      <p:sp>
        <p:nvSpPr>
          <p:cNvPr id="11" name="Part H2 Damp and weatherproofing">
            <a:extLst>
              <a:ext uri="{FF2B5EF4-FFF2-40B4-BE49-F238E27FC236}">
                <a16:creationId xmlns="" xmlns:a16="http://schemas.microsoft.com/office/drawing/2014/main" id="{ABE21AAB-F051-4B47-9430-0BDE5E958287}"/>
              </a:ext>
            </a:extLst>
          </p:cNvPr>
          <p:cNvSpPr txBox="1"/>
          <p:nvPr/>
        </p:nvSpPr>
        <p:spPr>
          <a:xfrm>
            <a:off x="423344" y="2506029"/>
            <a:ext cx="5199657"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H2 </a:t>
            </a:r>
            <a:r>
              <a:rPr lang="en-AU" sz="2000" b="1" dirty="0"/>
              <a:t>Damp and weatherproofing</a:t>
            </a:r>
          </a:p>
        </p:txBody>
      </p:sp>
      <p:sp>
        <p:nvSpPr>
          <p:cNvPr id="12" name="Part H3 Fire Safety">
            <a:extLst>
              <a:ext uri="{FF2B5EF4-FFF2-40B4-BE49-F238E27FC236}">
                <a16:creationId xmlns="" xmlns:a16="http://schemas.microsoft.com/office/drawing/2014/main" id="{4D4C3A85-436B-477B-843D-EF6D306C2DC3}"/>
              </a:ext>
            </a:extLst>
          </p:cNvPr>
          <p:cNvSpPr txBox="1"/>
          <p:nvPr/>
        </p:nvSpPr>
        <p:spPr>
          <a:xfrm>
            <a:off x="414936" y="2960061"/>
            <a:ext cx="4312994"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H3 </a:t>
            </a:r>
            <a:r>
              <a:rPr lang="en-AU" sz="2000" b="1" dirty="0"/>
              <a:t>Fire safety</a:t>
            </a:r>
          </a:p>
        </p:txBody>
      </p:sp>
      <p:sp>
        <p:nvSpPr>
          <p:cNvPr id="10" name="Part H4 Health and amenity">
            <a:extLst>
              <a:ext uri="{FF2B5EF4-FFF2-40B4-BE49-F238E27FC236}">
                <a16:creationId xmlns="" xmlns:a16="http://schemas.microsoft.com/office/drawing/2014/main" id="{411BD640-E509-4F7A-92F7-C7BA9FD19B0B}"/>
              </a:ext>
            </a:extLst>
          </p:cNvPr>
          <p:cNvSpPr txBox="1"/>
          <p:nvPr/>
        </p:nvSpPr>
        <p:spPr>
          <a:xfrm>
            <a:off x="423344" y="3418317"/>
            <a:ext cx="4312994"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H4 </a:t>
            </a:r>
            <a:r>
              <a:rPr lang="en-AU" sz="2000" b="1" dirty="0"/>
              <a:t>Health and amenity</a:t>
            </a:r>
          </a:p>
        </p:txBody>
      </p:sp>
      <p:sp>
        <p:nvSpPr>
          <p:cNvPr id="9" name="Part H5 Safe movement and access">
            <a:extLst>
              <a:ext uri="{FF2B5EF4-FFF2-40B4-BE49-F238E27FC236}">
                <a16:creationId xmlns="" xmlns:a16="http://schemas.microsoft.com/office/drawing/2014/main" id="{5E64F015-E66C-4464-8258-A4117ADC5A57}"/>
              </a:ext>
            </a:extLst>
          </p:cNvPr>
          <p:cNvSpPr txBox="1"/>
          <p:nvPr/>
        </p:nvSpPr>
        <p:spPr>
          <a:xfrm>
            <a:off x="414936" y="3892443"/>
            <a:ext cx="5199657"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H5 </a:t>
            </a:r>
            <a:r>
              <a:rPr lang="en-AU" sz="2000" b="1" dirty="0"/>
              <a:t>Safe movement and access</a:t>
            </a:r>
          </a:p>
        </p:txBody>
      </p:sp>
      <p:sp>
        <p:nvSpPr>
          <p:cNvPr id="8" name="Part H6 Energy efficiency">
            <a:extLst>
              <a:ext uri="{FF2B5EF4-FFF2-40B4-BE49-F238E27FC236}">
                <a16:creationId xmlns="" xmlns:a16="http://schemas.microsoft.com/office/drawing/2014/main" id="{58BA5FC7-79E8-4EF4-9398-C08DA84BD638}"/>
              </a:ext>
            </a:extLst>
          </p:cNvPr>
          <p:cNvSpPr txBox="1"/>
          <p:nvPr/>
        </p:nvSpPr>
        <p:spPr>
          <a:xfrm>
            <a:off x="414936" y="4348091"/>
            <a:ext cx="4312994" cy="400110"/>
          </a:xfrm>
          <a:prstGeom prst="rect">
            <a:avLst/>
          </a:prstGeom>
          <a:noFill/>
        </p:spPr>
        <p:txBody>
          <a:bodyPr wrap="square" rtlCol="0">
            <a:spAutoFit/>
          </a:bodyPr>
          <a:lstStyle/>
          <a:p>
            <a:r>
              <a:rPr lang="en-AU" sz="2000" b="1" dirty="0">
                <a:sym typeface="Wingdings" panose="05000000000000000000" pitchFamily="2" charset="2"/>
              </a:rPr>
              <a:t> </a:t>
            </a:r>
            <a:r>
              <a:rPr lang="en-AU" sz="2000" b="1" dirty="0"/>
              <a:t>Part </a:t>
            </a:r>
            <a:r>
              <a:rPr lang="en-AU" sz="2000" b="1" dirty="0" smtClean="0"/>
              <a:t>H6 </a:t>
            </a:r>
            <a:r>
              <a:rPr lang="en-AU" sz="2000" b="1" dirty="0"/>
              <a:t>Energy efficiency</a:t>
            </a:r>
          </a:p>
        </p:txBody>
      </p:sp>
      <p:sp>
        <p:nvSpPr>
          <p:cNvPr id="7" name="Part H7 Ancillary and additional">
            <a:extLst>
              <a:ext uri="{FF2B5EF4-FFF2-40B4-BE49-F238E27FC236}">
                <a16:creationId xmlns="" xmlns:a16="http://schemas.microsoft.com/office/drawing/2014/main" id="{0F5C64FF-0921-4A05-BB0D-D0F760252391}"/>
              </a:ext>
            </a:extLst>
          </p:cNvPr>
          <p:cNvSpPr txBox="1"/>
          <p:nvPr/>
        </p:nvSpPr>
        <p:spPr>
          <a:xfrm>
            <a:off x="423344" y="4803739"/>
            <a:ext cx="5061111" cy="707886"/>
          </a:xfrm>
          <a:prstGeom prst="rect">
            <a:avLst/>
          </a:prstGeom>
          <a:noFill/>
        </p:spPr>
        <p:txBody>
          <a:bodyPr wrap="square" rtlCol="0">
            <a:spAutoFit/>
          </a:bodyPr>
          <a:lstStyle/>
          <a:p>
            <a:pPr marL="274638" indent="-274638"/>
            <a:r>
              <a:rPr lang="en-AU" sz="2000" b="1" dirty="0">
                <a:sym typeface="Wingdings" panose="05000000000000000000" pitchFamily="2" charset="2"/>
              </a:rPr>
              <a:t> </a:t>
            </a:r>
            <a:r>
              <a:rPr lang="en-AU" sz="2000" b="1" dirty="0"/>
              <a:t>Part </a:t>
            </a:r>
            <a:r>
              <a:rPr lang="en-AU" sz="2000" b="1" dirty="0" smtClean="0"/>
              <a:t>H7 </a:t>
            </a:r>
            <a:r>
              <a:rPr lang="en-AU" sz="2000" b="1" dirty="0"/>
              <a:t>Ancillary provisions and </a:t>
            </a:r>
            <a:br>
              <a:rPr lang="en-AU" sz="2000" b="1" dirty="0"/>
            </a:br>
            <a:r>
              <a:rPr lang="en-AU" sz="2000" b="1" dirty="0"/>
              <a:t>additional construction requirements</a:t>
            </a:r>
          </a:p>
        </p:txBody>
      </p:sp>
      <p:sp>
        <p:nvSpPr>
          <p:cNvPr id="32" name="Part H8 Livable housing design">
            <a:extLst>
              <a:ext uri="{FF2B5EF4-FFF2-40B4-BE49-F238E27FC236}">
                <a16:creationId xmlns="" xmlns:a16="http://schemas.microsoft.com/office/drawing/2014/main" id="{0F5C64FF-0921-4A05-BB0D-D0F760252391}"/>
              </a:ext>
            </a:extLst>
          </p:cNvPr>
          <p:cNvSpPr txBox="1"/>
          <p:nvPr/>
        </p:nvSpPr>
        <p:spPr>
          <a:xfrm>
            <a:off x="423344" y="5557925"/>
            <a:ext cx="5061111" cy="400110"/>
          </a:xfrm>
          <a:prstGeom prst="rect">
            <a:avLst/>
          </a:prstGeom>
          <a:noFill/>
        </p:spPr>
        <p:txBody>
          <a:bodyPr wrap="square" rtlCol="0">
            <a:spAutoFit/>
          </a:bodyPr>
          <a:lstStyle/>
          <a:p>
            <a:pPr marL="274638" indent="-274638"/>
            <a:r>
              <a:rPr lang="en-AU" sz="2000" b="1" dirty="0">
                <a:sym typeface="Wingdings" panose="05000000000000000000" pitchFamily="2" charset="2"/>
              </a:rPr>
              <a:t> </a:t>
            </a:r>
            <a:r>
              <a:rPr lang="en-AU" sz="2000" b="1" dirty="0"/>
              <a:t>Part </a:t>
            </a:r>
            <a:r>
              <a:rPr lang="en-AU" sz="2000" b="1" dirty="0" smtClean="0"/>
              <a:t>H8 Livable housing design</a:t>
            </a:r>
            <a:endParaRPr lang="en-AU" sz="2000" b="1" dirty="0"/>
          </a:p>
        </p:txBody>
      </p:sp>
      <p:sp>
        <p:nvSpPr>
          <p:cNvPr id="31" name="Specifications">
            <a:extLst>
              <a:ext uri="{FF2B5EF4-FFF2-40B4-BE49-F238E27FC236}">
                <a16:creationId xmlns="" xmlns:a16="http://schemas.microsoft.com/office/drawing/2014/main" id="{0F5C64FF-0921-4A05-BB0D-D0F760252391}"/>
              </a:ext>
            </a:extLst>
          </p:cNvPr>
          <p:cNvSpPr txBox="1"/>
          <p:nvPr/>
        </p:nvSpPr>
        <p:spPr>
          <a:xfrm>
            <a:off x="414936" y="6022811"/>
            <a:ext cx="5061111" cy="400110"/>
          </a:xfrm>
          <a:prstGeom prst="rect">
            <a:avLst/>
          </a:prstGeom>
          <a:noFill/>
        </p:spPr>
        <p:txBody>
          <a:bodyPr wrap="square" rtlCol="0">
            <a:spAutoFit/>
          </a:bodyPr>
          <a:lstStyle/>
          <a:p>
            <a:pPr marL="274638" indent="-274638"/>
            <a:r>
              <a:rPr lang="en-AU" sz="2000" b="1" dirty="0">
                <a:sym typeface="Wingdings" panose="05000000000000000000" pitchFamily="2" charset="2"/>
              </a:rPr>
              <a:t> </a:t>
            </a:r>
            <a:r>
              <a:rPr lang="en-AU" sz="2000" b="1" dirty="0" smtClean="0">
                <a:sym typeface="Wingdings" panose="05000000000000000000" pitchFamily="2" charset="2"/>
              </a:rPr>
              <a:t>Specifications</a:t>
            </a:r>
            <a:endParaRPr lang="en-AU" sz="2000" b="1" dirty="0"/>
          </a:p>
        </p:txBody>
      </p:sp>
      <p:cxnSp>
        <p:nvCxnSpPr>
          <p:cNvPr id="44" name="Dividing Line">
            <a:extLst>
              <a:ext uri="{FF2B5EF4-FFF2-40B4-BE49-F238E27FC236}">
                <a16:creationId xmlns="" xmlns:a16="http://schemas.microsoft.com/office/drawing/2014/main" id="{915F245D-DCD7-4AF3-ADF9-AFD82F0C2442}"/>
              </a:ext>
            </a:extLst>
          </p:cNvPr>
          <p:cNvCxnSpPr>
            <a:cxnSpLocks/>
          </p:cNvCxnSpPr>
          <p:nvPr/>
        </p:nvCxnSpPr>
        <p:spPr>
          <a:xfrm>
            <a:off x="5711383" y="1998046"/>
            <a:ext cx="0" cy="4445761"/>
          </a:xfrm>
          <a:prstGeom prst="line">
            <a:avLst/>
          </a:prstGeom>
          <a:ln w="28575">
            <a:solidFill>
              <a:srgbClr val="002E5D"/>
            </a:solidFill>
          </a:ln>
        </p:spPr>
        <p:style>
          <a:lnRef idx="1">
            <a:schemeClr val="accent3"/>
          </a:lnRef>
          <a:fillRef idx="0">
            <a:schemeClr val="accent3"/>
          </a:fillRef>
          <a:effectRef idx="0">
            <a:schemeClr val="accent3"/>
          </a:effectRef>
          <a:fontRef idx="minor">
            <a:schemeClr val="tx1"/>
          </a:fontRef>
        </p:style>
      </p:cxnSp>
      <p:sp>
        <p:nvSpPr>
          <p:cNvPr id="23" name="H1 Description">
            <a:extLst>
              <a:ext uri="{FF2B5EF4-FFF2-40B4-BE49-F238E27FC236}">
                <a16:creationId xmlns="" xmlns:a16="http://schemas.microsoft.com/office/drawing/2014/main" id="{C8288E5C-0786-4154-A8EF-037358C7C53C}"/>
              </a:ext>
            </a:extLst>
          </p:cNvPr>
          <p:cNvSpPr txBox="1"/>
          <p:nvPr/>
        </p:nvSpPr>
        <p:spPr>
          <a:xfrm>
            <a:off x="5891514" y="1751019"/>
            <a:ext cx="6111433" cy="4632037"/>
          </a:xfrm>
          <a:prstGeom prst="rect">
            <a:avLst/>
          </a:prstGeom>
          <a:noFill/>
        </p:spPr>
        <p:txBody>
          <a:bodyPr wrap="square" rtlCol="0">
            <a:spAutoFit/>
          </a:bodyPr>
          <a:lstStyle/>
          <a:p>
            <a:pPr algn="ctr">
              <a:spcAft>
                <a:spcPts val="600"/>
              </a:spcAft>
              <a:defRPr/>
            </a:pPr>
            <a:r>
              <a:rPr lang="en-AU" sz="2000" b="1" dirty="0" smtClean="0">
                <a:solidFill>
                  <a:srgbClr val="004680"/>
                </a:solidFill>
              </a:rPr>
              <a:t>Part H1 Structure</a:t>
            </a:r>
            <a:endParaRPr lang="en-AU" sz="2000" b="1" dirty="0">
              <a:solidFill>
                <a:srgbClr val="004680"/>
              </a:solidFill>
            </a:endParaRP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smtClean="0"/>
              <a:t>To make </a:t>
            </a:r>
            <a:r>
              <a:rPr lang="en-AU" sz="2000" dirty="0"/>
              <a:t>sure the structure of a building doesn’t cause injury to people or loss of amenity, or damage to property</a:t>
            </a:r>
          </a:p>
          <a:p>
            <a:pPr marL="171450" lvl="0" indent="-171450">
              <a:spcBef>
                <a:spcPts val="200"/>
              </a:spcBef>
              <a:spcAft>
                <a:spcPts val="200"/>
              </a:spcAft>
              <a:buFont typeface="Arial" panose="020B0604020202020204" pitchFamily="34" charset="0"/>
              <a:buChar char="•"/>
              <a:defRPr/>
            </a:pPr>
            <a:r>
              <a:rPr lang="en-AU" sz="2000" dirty="0"/>
              <a:t>Ensure glazing doesn’t cause injury to people</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structural </a:t>
            </a:r>
            <a:r>
              <a:rPr lang="en-AU" sz="2000" dirty="0"/>
              <a:t>stability and resistance, and buildings in flood areas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a:t>
            </a:r>
            <a:r>
              <a:rPr lang="en-AU" sz="2000" dirty="0" smtClean="0"/>
              <a:t>Methods </a:t>
            </a:r>
            <a:r>
              <a:rPr lang="en-AU" sz="2000" dirty="0"/>
              <a:t>for structural reliability and </a:t>
            </a:r>
            <a:r>
              <a:rPr lang="en-AU" sz="2000" dirty="0" smtClean="0"/>
              <a:t>robustness</a:t>
            </a:r>
          </a:p>
          <a:p>
            <a:pPr marL="171450" lvl="0" indent="-171450">
              <a:spcBef>
                <a:spcPts val="200"/>
              </a:spcBef>
              <a:spcAft>
                <a:spcPts val="200"/>
              </a:spcAft>
              <a:buFont typeface="Arial" panose="020B0604020202020204" pitchFamily="34" charset="0"/>
              <a:buChar char="•"/>
              <a:defRPr/>
            </a:pPr>
            <a:r>
              <a:rPr lang="en-AU" sz="2000" dirty="0"/>
              <a:t>DTS P</a:t>
            </a:r>
            <a:r>
              <a:rPr lang="en-AU" sz="2000" dirty="0" smtClean="0"/>
              <a:t>rovisions </a:t>
            </a:r>
            <a:r>
              <a:rPr lang="en-AU" sz="2000" dirty="0"/>
              <a:t>that reference the Housing Provisions and/or other referenced documents.</a:t>
            </a:r>
          </a:p>
        </p:txBody>
      </p:sp>
      <p:sp>
        <p:nvSpPr>
          <p:cNvPr id="24" name="H2 Description">
            <a:extLst>
              <a:ext uri="{FF2B5EF4-FFF2-40B4-BE49-F238E27FC236}">
                <a16:creationId xmlns="" xmlns:a16="http://schemas.microsoft.com/office/drawing/2014/main" id="{47FBC49D-22DC-4C49-834B-9E591284C5E9}"/>
              </a:ext>
            </a:extLst>
          </p:cNvPr>
          <p:cNvSpPr txBox="1"/>
          <p:nvPr/>
        </p:nvSpPr>
        <p:spPr>
          <a:xfrm>
            <a:off x="5899231" y="1819504"/>
            <a:ext cx="6138440" cy="4580741"/>
          </a:xfrm>
          <a:prstGeom prst="rect">
            <a:avLst/>
          </a:prstGeom>
          <a:noFill/>
        </p:spPr>
        <p:txBody>
          <a:bodyPr wrap="square">
            <a:spAutoFit/>
          </a:bodyPr>
          <a:lstStyle/>
          <a:p>
            <a:pPr algn="ctr">
              <a:spcAft>
                <a:spcPts val="600"/>
              </a:spcAft>
              <a:defRPr/>
            </a:pPr>
            <a:r>
              <a:rPr lang="en-AU" sz="2000" b="1" dirty="0">
                <a:solidFill>
                  <a:srgbClr val="004680"/>
                </a:solidFill>
              </a:rPr>
              <a:t>Part H</a:t>
            </a:r>
            <a:r>
              <a:rPr lang="en-AU" sz="2000" b="1" dirty="0" smtClean="0">
                <a:solidFill>
                  <a:srgbClr val="004680"/>
                </a:solidFill>
              </a:rPr>
              <a:t>2 </a:t>
            </a:r>
            <a:r>
              <a:rPr lang="en-AU" sz="2000" b="1" dirty="0">
                <a:solidFill>
                  <a:srgbClr val="004680"/>
                </a:solidFill>
              </a:rPr>
              <a:t>Damp and weatherproofing</a:t>
            </a: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a:t>Primarily </a:t>
            </a:r>
            <a:r>
              <a:rPr lang="en-AU" sz="2000" dirty="0" smtClean="0"/>
              <a:t>to protect </a:t>
            </a:r>
            <a:r>
              <a:rPr lang="en-AU" sz="2000" dirty="0"/>
              <a:t>people from injury and the building itself from damage by various forms of </a:t>
            </a:r>
            <a:r>
              <a:rPr lang="en-AU" sz="2000" dirty="0" smtClean="0"/>
              <a:t>water, including surface </a:t>
            </a:r>
            <a:r>
              <a:rPr lang="en-AU" sz="2000" dirty="0"/>
              <a:t>water, external moisture, </a:t>
            </a:r>
            <a:r>
              <a:rPr lang="en-AU" sz="2000" dirty="0" smtClean="0"/>
              <a:t>rising damp, and swimming </a:t>
            </a:r>
            <a:r>
              <a:rPr lang="en-AU" sz="2000" dirty="0"/>
              <a:t>pool waste water</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rainwater </a:t>
            </a:r>
            <a:r>
              <a:rPr lang="en-AU" sz="2000" dirty="0"/>
              <a:t>management, weatherproofing, rising damp, drainage from swimming pools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M</a:t>
            </a:r>
            <a:r>
              <a:rPr lang="en-AU" sz="2000" dirty="0" smtClean="0"/>
              <a:t>ethod </a:t>
            </a:r>
            <a:r>
              <a:rPr lang="en-AU" sz="2000" dirty="0"/>
              <a:t>for </a:t>
            </a:r>
            <a:r>
              <a:rPr lang="en-AU" sz="2000" dirty="0" smtClean="0"/>
              <a:t>weatherproofing</a:t>
            </a:r>
          </a:p>
          <a:p>
            <a:pPr marL="171450" lvl="0" indent="-171450">
              <a:spcBef>
                <a:spcPts val="200"/>
              </a:spcBef>
              <a:spcAft>
                <a:spcPts val="200"/>
              </a:spcAft>
              <a:buFont typeface="Arial" panose="020B0604020202020204" pitchFamily="34" charset="0"/>
              <a:buChar char="•"/>
              <a:defRPr/>
            </a:pPr>
            <a:r>
              <a:rPr lang="en-AU" sz="2000" dirty="0"/>
              <a:t>DTS </a:t>
            </a:r>
            <a:r>
              <a:rPr lang="en-AU" sz="2000" dirty="0" smtClean="0"/>
              <a:t>Provisions </a:t>
            </a:r>
            <a:r>
              <a:rPr lang="en-AU" sz="2000" dirty="0"/>
              <a:t>that reference the Housing Provisions and/or other referenced documents</a:t>
            </a:r>
            <a:r>
              <a:rPr lang="en-AU" sz="2000" dirty="0" smtClean="0"/>
              <a:t>.</a:t>
            </a:r>
            <a:endParaRPr lang="en-AU" sz="2000" dirty="0"/>
          </a:p>
        </p:txBody>
      </p:sp>
      <p:sp>
        <p:nvSpPr>
          <p:cNvPr id="25" name="H3 Description">
            <a:extLst>
              <a:ext uri="{FF2B5EF4-FFF2-40B4-BE49-F238E27FC236}">
                <a16:creationId xmlns="" xmlns:a16="http://schemas.microsoft.com/office/drawing/2014/main" id="{D286E565-08C8-4E3D-B8E2-85FE41F0CAE3}"/>
              </a:ext>
            </a:extLst>
          </p:cNvPr>
          <p:cNvSpPr txBox="1"/>
          <p:nvPr/>
        </p:nvSpPr>
        <p:spPr>
          <a:xfrm>
            <a:off x="5871331" y="1784778"/>
            <a:ext cx="5985703" cy="4632037"/>
          </a:xfrm>
          <a:prstGeom prst="rect">
            <a:avLst/>
          </a:prstGeom>
          <a:noFill/>
        </p:spPr>
        <p:txBody>
          <a:bodyPr wrap="square" rtlCol="0">
            <a:spAutoFit/>
          </a:bodyPr>
          <a:lstStyle/>
          <a:p>
            <a:pPr algn="ctr">
              <a:spcAft>
                <a:spcPts val="600"/>
              </a:spcAft>
              <a:defRPr/>
            </a:pPr>
            <a:r>
              <a:rPr lang="en-AU" sz="2000" b="1" dirty="0">
                <a:solidFill>
                  <a:srgbClr val="004680"/>
                </a:solidFill>
              </a:rPr>
              <a:t>Part H</a:t>
            </a:r>
            <a:r>
              <a:rPr lang="en-AU" sz="2000" b="1" dirty="0" smtClean="0">
                <a:solidFill>
                  <a:srgbClr val="004680"/>
                </a:solidFill>
              </a:rPr>
              <a:t>3 </a:t>
            </a:r>
            <a:r>
              <a:rPr lang="en-AU" sz="2000" b="1" dirty="0">
                <a:solidFill>
                  <a:srgbClr val="004680"/>
                </a:solidFill>
              </a:rPr>
              <a:t>Fire safety</a:t>
            </a: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a:t>Protect people from illness or injury from fire, by alerting them of a fire in the building and allowing safe evacuation</a:t>
            </a:r>
          </a:p>
          <a:p>
            <a:pPr marL="171450" lvl="0" indent="-171450">
              <a:spcBef>
                <a:spcPts val="200"/>
              </a:spcBef>
              <a:spcAft>
                <a:spcPts val="200"/>
              </a:spcAft>
              <a:buFont typeface="Arial" panose="020B0604020202020204" pitchFamily="34" charset="0"/>
              <a:buChar char="•"/>
              <a:defRPr/>
            </a:pPr>
            <a:r>
              <a:rPr lang="en-AU" sz="2000" dirty="0"/>
              <a:t>Avoid the spread of fire in a building</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spread </a:t>
            </a:r>
            <a:r>
              <a:rPr lang="en-AU" sz="2000" dirty="0"/>
              <a:t>of </a:t>
            </a:r>
            <a:r>
              <a:rPr lang="en-AU" sz="2000" dirty="0" smtClean="0"/>
              <a:t>fire and automatic </a:t>
            </a:r>
            <a:r>
              <a:rPr lang="en-AU" sz="2000" dirty="0"/>
              <a:t>warning for occupants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M</a:t>
            </a:r>
            <a:r>
              <a:rPr lang="en-AU" sz="2000" dirty="0" smtClean="0"/>
              <a:t>ethods </a:t>
            </a:r>
            <a:r>
              <a:rPr lang="en-AU" sz="2000" dirty="0"/>
              <a:t>for avoidance of the spread of </a:t>
            </a:r>
            <a:r>
              <a:rPr lang="en-AU" sz="2000" dirty="0" smtClean="0"/>
              <a:t>fire</a:t>
            </a:r>
          </a:p>
          <a:p>
            <a:pPr marL="171450" lvl="0" indent="-171450">
              <a:spcBef>
                <a:spcPts val="200"/>
              </a:spcBef>
              <a:spcAft>
                <a:spcPts val="200"/>
              </a:spcAft>
              <a:buFont typeface="Arial" panose="020B0604020202020204" pitchFamily="34" charset="0"/>
              <a:buChar char="•"/>
              <a:defRPr/>
            </a:pPr>
            <a:r>
              <a:rPr lang="en-AU" sz="2000" dirty="0"/>
              <a:t>DTS P</a:t>
            </a:r>
            <a:r>
              <a:rPr lang="en-AU" sz="2000" dirty="0" smtClean="0"/>
              <a:t>rovisions </a:t>
            </a:r>
            <a:r>
              <a:rPr lang="en-AU" sz="2000" dirty="0"/>
              <a:t>that reference the Housing Provisions and/or other referenced documents</a:t>
            </a:r>
            <a:r>
              <a:rPr lang="en-AU" sz="2000" dirty="0" smtClean="0"/>
              <a:t>.</a:t>
            </a:r>
            <a:endParaRPr lang="en-AU" sz="2000" dirty="0"/>
          </a:p>
        </p:txBody>
      </p:sp>
      <p:sp>
        <p:nvSpPr>
          <p:cNvPr id="26" name="H4 Desciption">
            <a:extLst>
              <a:ext uri="{FF2B5EF4-FFF2-40B4-BE49-F238E27FC236}">
                <a16:creationId xmlns="" xmlns:a16="http://schemas.microsoft.com/office/drawing/2014/main" id="{4F63C545-0A84-4909-9E16-FB010028C081}"/>
              </a:ext>
            </a:extLst>
          </p:cNvPr>
          <p:cNvSpPr txBox="1"/>
          <p:nvPr/>
        </p:nvSpPr>
        <p:spPr>
          <a:xfrm>
            <a:off x="5879738" y="1842151"/>
            <a:ext cx="6204231" cy="4632037"/>
          </a:xfrm>
          <a:prstGeom prst="rect">
            <a:avLst/>
          </a:prstGeom>
          <a:noFill/>
        </p:spPr>
        <p:txBody>
          <a:bodyPr wrap="square" rtlCol="0">
            <a:spAutoFit/>
          </a:bodyPr>
          <a:lstStyle/>
          <a:p>
            <a:pPr algn="ctr">
              <a:spcAft>
                <a:spcPts val="600"/>
              </a:spcAft>
              <a:defRPr/>
            </a:pPr>
            <a:r>
              <a:rPr lang="en-AU" sz="2000" b="1" dirty="0">
                <a:solidFill>
                  <a:srgbClr val="004680"/>
                </a:solidFill>
              </a:rPr>
              <a:t>Part </a:t>
            </a:r>
            <a:r>
              <a:rPr lang="en-AU" sz="2000" b="1" dirty="0" smtClean="0">
                <a:solidFill>
                  <a:srgbClr val="004680"/>
                </a:solidFill>
              </a:rPr>
              <a:t>H4 </a:t>
            </a:r>
            <a:r>
              <a:rPr lang="en-AU" sz="2000" b="1" dirty="0">
                <a:solidFill>
                  <a:srgbClr val="004680"/>
                </a:solidFill>
              </a:rPr>
              <a:t>Health and amenity</a:t>
            </a: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a:t>Protect people from illness, injury, or loss of amenity, caused by a variety of building aspects</a:t>
            </a:r>
          </a:p>
          <a:p>
            <a:pPr marL="171450" lvl="0" indent="-171450">
              <a:spcBef>
                <a:spcPts val="200"/>
              </a:spcBef>
              <a:spcAft>
                <a:spcPts val="200"/>
              </a:spcAft>
              <a:buFont typeface="Arial" panose="020B0604020202020204" pitchFamily="34" charset="0"/>
              <a:buChar char="•"/>
              <a:defRPr/>
            </a:pPr>
            <a:r>
              <a:rPr lang="en-AU" sz="2000" dirty="0"/>
              <a:t>Amenity is “an attribute which contributes to the health, physical independence, comfort and </a:t>
            </a:r>
            <a:r>
              <a:rPr lang="en-AU" sz="2000" dirty="0" smtClean="0"/>
              <a:t/>
            </a:r>
            <a:br>
              <a:rPr lang="en-AU" sz="2000" dirty="0" smtClean="0"/>
            </a:br>
            <a:r>
              <a:rPr lang="en-AU" sz="2000" dirty="0" smtClean="0"/>
              <a:t>well-being </a:t>
            </a:r>
            <a:r>
              <a:rPr lang="en-AU" sz="2000" dirty="0"/>
              <a:t>of people”</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wet </a:t>
            </a:r>
            <a:r>
              <a:rPr lang="en-AU" sz="2000" dirty="0"/>
              <a:t>areas, room heights, </a:t>
            </a:r>
            <a:r>
              <a:rPr lang="en-AU" sz="2000" dirty="0" smtClean="0"/>
              <a:t>lighting, ventilation and more </a:t>
            </a:r>
            <a:endParaRPr lang="en-AU" sz="2000" dirty="0"/>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Multiple V</a:t>
            </a:r>
            <a:r>
              <a:rPr lang="en-AU" sz="2000" dirty="0" smtClean="0"/>
              <a:t>erification Methods</a:t>
            </a:r>
          </a:p>
          <a:p>
            <a:pPr marL="171450" lvl="0" indent="-171450">
              <a:spcBef>
                <a:spcPts val="200"/>
              </a:spcBef>
              <a:spcAft>
                <a:spcPts val="200"/>
              </a:spcAft>
              <a:buFont typeface="Arial" panose="020B0604020202020204" pitchFamily="34" charset="0"/>
              <a:buChar char="•"/>
              <a:defRPr/>
            </a:pPr>
            <a:r>
              <a:rPr lang="en-AU" sz="2000" dirty="0"/>
              <a:t>DTS </a:t>
            </a:r>
            <a:r>
              <a:rPr lang="en-AU" sz="2000" dirty="0" smtClean="0"/>
              <a:t>Provisions </a:t>
            </a:r>
            <a:r>
              <a:rPr lang="en-AU" sz="2000" dirty="0"/>
              <a:t>that reference the Housing Provisions and/or other referenced documents</a:t>
            </a:r>
            <a:r>
              <a:rPr lang="en-AU" sz="2000" dirty="0" smtClean="0"/>
              <a:t>.</a:t>
            </a:r>
            <a:endParaRPr lang="en-AU" sz="2000" dirty="0"/>
          </a:p>
        </p:txBody>
      </p:sp>
      <p:sp>
        <p:nvSpPr>
          <p:cNvPr id="27" name="H5 Description">
            <a:extLst>
              <a:ext uri="{FF2B5EF4-FFF2-40B4-BE49-F238E27FC236}">
                <a16:creationId xmlns="" xmlns:a16="http://schemas.microsoft.com/office/drawing/2014/main" id="{0CBA09A0-EB43-43EE-BCA5-5C899FB4BFDA}"/>
              </a:ext>
            </a:extLst>
          </p:cNvPr>
          <p:cNvSpPr txBox="1"/>
          <p:nvPr/>
        </p:nvSpPr>
        <p:spPr>
          <a:xfrm>
            <a:off x="5879739" y="1831078"/>
            <a:ext cx="5977296" cy="3657411"/>
          </a:xfrm>
          <a:prstGeom prst="rect">
            <a:avLst/>
          </a:prstGeom>
          <a:noFill/>
        </p:spPr>
        <p:txBody>
          <a:bodyPr wrap="square" rtlCol="0">
            <a:spAutoFit/>
          </a:bodyPr>
          <a:lstStyle/>
          <a:p>
            <a:pPr algn="ctr">
              <a:spcAft>
                <a:spcPts val="600"/>
              </a:spcAft>
              <a:defRPr/>
            </a:pPr>
            <a:r>
              <a:rPr lang="en-AU" sz="2000" b="1" dirty="0">
                <a:solidFill>
                  <a:srgbClr val="004680"/>
                </a:solidFill>
              </a:rPr>
              <a:t>Part </a:t>
            </a:r>
            <a:r>
              <a:rPr lang="en-AU" sz="2000" b="1" dirty="0" smtClean="0">
                <a:solidFill>
                  <a:srgbClr val="004680"/>
                </a:solidFill>
              </a:rPr>
              <a:t>H5 </a:t>
            </a:r>
            <a:r>
              <a:rPr lang="en-AU" sz="2000" b="1" dirty="0">
                <a:solidFill>
                  <a:srgbClr val="004680"/>
                </a:solidFill>
              </a:rPr>
              <a:t>Safe movement and access</a:t>
            </a: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a:t>Provide people with safe access to and movement within a building</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movement </a:t>
            </a:r>
            <a:r>
              <a:rPr lang="en-AU" sz="2000" dirty="0"/>
              <a:t>to and within a </a:t>
            </a:r>
            <a:r>
              <a:rPr lang="en-AU" sz="2000" dirty="0" smtClean="0"/>
              <a:t>building and </a:t>
            </a:r>
            <a:r>
              <a:rPr lang="en-AU" sz="2000" dirty="0"/>
              <a:t>fall prevention barriers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M</a:t>
            </a:r>
            <a:r>
              <a:rPr lang="en-AU" sz="2000" dirty="0" smtClean="0"/>
              <a:t>ethod </a:t>
            </a:r>
            <a:r>
              <a:rPr lang="en-AU" sz="2000" dirty="0"/>
              <a:t>for wire </a:t>
            </a:r>
            <a:r>
              <a:rPr lang="en-AU" sz="2000" dirty="0" smtClean="0"/>
              <a:t>barriers</a:t>
            </a:r>
          </a:p>
          <a:p>
            <a:pPr marL="171450" lvl="0" indent="-171450">
              <a:spcBef>
                <a:spcPts val="200"/>
              </a:spcBef>
              <a:spcAft>
                <a:spcPts val="200"/>
              </a:spcAft>
              <a:buFont typeface="Arial" panose="020B0604020202020204" pitchFamily="34" charset="0"/>
              <a:buChar char="•"/>
              <a:defRPr/>
            </a:pPr>
            <a:r>
              <a:rPr lang="en-AU" sz="2000" dirty="0"/>
              <a:t>DTS </a:t>
            </a:r>
            <a:r>
              <a:rPr lang="en-AU" sz="2000" dirty="0" smtClean="0"/>
              <a:t>Provisions </a:t>
            </a:r>
            <a:r>
              <a:rPr lang="en-AU" sz="2000" dirty="0"/>
              <a:t>that reference the Housing Provisions and/or other referenced documents</a:t>
            </a:r>
            <a:r>
              <a:rPr lang="en-AU" sz="2000" dirty="0" smtClean="0"/>
              <a:t>.</a:t>
            </a:r>
            <a:endParaRPr lang="en-AU" sz="2000" dirty="0"/>
          </a:p>
        </p:txBody>
      </p:sp>
      <p:sp>
        <p:nvSpPr>
          <p:cNvPr id="28" name="H6 Description">
            <a:extLst>
              <a:ext uri="{FF2B5EF4-FFF2-40B4-BE49-F238E27FC236}">
                <a16:creationId xmlns="" xmlns:a16="http://schemas.microsoft.com/office/drawing/2014/main" id="{7ACA1893-BCF2-4DC5-8CCA-759DBBA74667}"/>
              </a:ext>
            </a:extLst>
          </p:cNvPr>
          <p:cNvSpPr txBox="1"/>
          <p:nvPr/>
        </p:nvSpPr>
        <p:spPr>
          <a:xfrm>
            <a:off x="5879739" y="1874305"/>
            <a:ext cx="6123208" cy="4324261"/>
          </a:xfrm>
          <a:prstGeom prst="rect">
            <a:avLst/>
          </a:prstGeom>
          <a:noFill/>
        </p:spPr>
        <p:txBody>
          <a:bodyPr wrap="square" rtlCol="0">
            <a:spAutoFit/>
          </a:bodyPr>
          <a:lstStyle/>
          <a:p>
            <a:pPr algn="ctr">
              <a:spcAft>
                <a:spcPts val="600"/>
              </a:spcAft>
              <a:defRPr/>
            </a:pPr>
            <a:r>
              <a:rPr lang="en-AU" sz="2000" b="1" dirty="0">
                <a:solidFill>
                  <a:srgbClr val="004680"/>
                </a:solidFill>
              </a:rPr>
              <a:t>Part </a:t>
            </a:r>
            <a:r>
              <a:rPr lang="en-AU" sz="2000" b="1" dirty="0" smtClean="0">
                <a:solidFill>
                  <a:srgbClr val="004680"/>
                </a:solidFill>
              </a:rPr>
              <a:t>H6 </a:t>
            </a:r>
            <a:r>
              <a:rPr lang="en-AU" sz="2000" b="1" dirty="0">
                <a:solidFill>
                  <a:srgbClr val="004680"/>
                </a:solidFill>
              </a:rPr>
              <a:t>Energy efficiency</a:t>
            </a:r>
          </a:p>
          <a:p>
            <a:pPr lvl="0">
              <a:spcBef>
                <a:spcPts val="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smtClean="0"/>
              <a:t>Reduce energy consumption, peak </a:t>
            </a:r>
            <a:r>
              <a:rPr lang="en-AU" sz="2000" dirty="0"/>
              <a:t>demand </a:t>
            </a:r>
            <a:r>
              <a:rPr lang="en-AU" sz="2000" dirty="0" smtClean="0"/>
              <a:t>and  </a:t>
            </a:r>
            <a:r>
              <a:rPr lang="en-AU" sz="2000" dirty="0"/>
              <a:t>greenhouse gas </a:t>
            </a:r>
            <a:r>
              <a:rPr lang="en-AU" sz="2000" dirty="0" smtClean="0"/>
              <a:t>emissions (of a building)</a:t>
            </a:r>
          </a:p>
          <a:p>
            <a:pPr marL="171450" lvl="0" indent="-171450">
              <a:spcBef>
                <a:spcPts val="200"/>
              </a:spcBef>
              <a:spcAft>
                <a:spcPts val="200"/>
              </a:spcAft>
              <a:buFont typeface="Arial" panose="020B0604020202020204" pitchFamily="34" charset="0"/>
              <a:buChar char="•"/>
              <a:defRPr/>
            </a:pPr>
            <a:r>
              <a:rPr lang="en-AU" sz="2000" dirty="0" smtClean="0"/>
              <a:t>Improve (building) occupant health and amenity</a:t>
            </a:r>
            <a:endParaRPr lang="en-AU" sz="2000" dirty="0"/>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thermal performance and energy usage</a:t>
            </a:r>
            <a:endParaRPr lang="en-AU" sz="2000" dirty="0"/>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M</a:t>
            </a:r>
            <a:r>
              <a:rPr lang="en-AU" sz="2000" dirty="0" smtClean="0"/>
              <a:t>ethods </a:t>
            </a:r>
            <a:r>
              <a:rPr lang="en-AU" sz="2000" dirty="0"/>
              <a:t>for </a:t>
            </a:r>
            <a:r>
              <a:rPr lang="en-AU" sz="2000" dirty="0" smtClean="0"/>
              <a:t>building energy performance and building envelope sealing</a:t>
            </a:r>
          </a:p>
          <a:p>
            <a:pPr marL="171450" lvl="0" indent="-171450">
              <a:spcBef>
                <a:spcPts val="200"/>
              </a:spcBef>
              <a:spcAft>
                <a:spcPts val="200"/>
              </a:spcAft>
              <a:buFont typeface="Arial" panose="020B0604020202020204" pitchFamily="34" charset="0"/>
              <a:buChar char="•"/>
              <a:defRPr/>
            </a:pPr>
            <a:r>
              <a:rPr lang="en-AU" sz="2000" dirty="0"/>
              <a:t>DTS </a:t>
            </a:r>
            <a:r>
              <a:rPr lang="en-AU" sz="2000" dirty="0" smtClean="0"/>
              <a:t>Provisions </a:t>
            </a:r>
            <a:r>
              <a:rPr lang="en-AU" sz="2000" dirty="0"/>
              <a:t>that reference the Housing Provisions and/or other referenced documents</a:t>
            </a:r>
            <a:r>
              <a:rPr lang="en-AU" sz="2000" dirty="0" smtClean="0"/>
              <a:t>.</a:t>
            </a:r>
            <a:endParaRPr lang="en-AU" sz="2000" dirty="0"/>
          </a:p>
        </p:txBody>
      </p:sp>
      <p:sp>
        <p:nvSpPr>
          <p:cNvPr id="29" name="H7 Description">
            <a:extLst>
              <a:ext uri="{FF2B5EF4-FFF2-40B4-BE49-F238E27FC236}">
                <a16:creationId xmlns="" xmlns:a16="http://schemas.microsoft.com/office/drawing/2014/main" id="{64A825EE-9CBF-49E6-A306-267FA4341FA7}"/>
              </a:ext>
            </a:extLst>
          </p:cNvPr>
          <p:cNvSpPr txBox="1"/>
          <p:nvPr/>
        </p:nvSpPr>
        <p:spPr>
          <a:xfrm>
            <a:off x="5879738" y="1811770"/>
            <a:ext cx="6259461" cy="4683333"/>
          </a:xfrm>
          <a:prstGeom prst="rect">
            <a:avLst/>
          </a:prstGeom>
          <a:noFill/>
        </p:spPr>
        <p:txBody>
          <a:bodyPr wrap="square" rtlCol="0">
            <a:spAutoFit/>
          </a:bodyPr>
          <a:lstStyle/>
          <a:p>
            <a:pPr algn="ctr">
              <a:defRPr/>
            </a:pPr>
            <a:r>
              <a:rPr lang="en-AU" sz="2000" b="1" dirty="0">
                <a:solidFill>
                  <a:srgbClr val="004680"/>
                </a:solidFill>
              </a:rPr>
              <a:t>Part </a:t>
            </a:r>
            <a:r>
              <a:rPr lang="en-AU" sz="2000" b="1" dirty="0" smtClean="0">
                <a:solidFill>
                  <a:srgbClr val="004680"/>
                </a:solidFill>
              </a:rPr>
              <a:t>H7 </a:t>
            </a:r>
            <a:r>
              <a:rPr lang="en-AU" sz="2000" b="1" dirty="0">
                <a:solidFill>
                  <a:srgbClr val="004680"/>
                </a:solidFill>
              </a:rPr>
              <a:t>Ancillary provisions and </a:t>
            </a:r>
            <a:br>
              <a:rPr lang="en-AU" sz="2000" b="1" dirty="0">
                <a:solidFill>
                  <a:srgbClr val="004680"/>
                </a:solidFill>
              </a:rPr>
            </a:br>
            <a:r>
              <a:rPr lang="en-AU" sz="2000" b="1" dirty="0">
                <a:solidFill>
                  <a:srgbClr val="004680"/>
                </a:solidFill>
              </a:rPr>
              <a:t>additional construction requirements</a:t>
            </a:r>
          </a:p>
          <a:p>
            <a:pPr lvl="0">
              <a:spcBef>
                <a:spcPts val="1200"/>
              </a:spcBef>
              <a:spcAft>
                <a:spcPts val="200"/>
              </a:spcAft>
              <a:defRPr/>
            </a:pPr>
            <a:r>
              <a:rPr lang="en-AU" sz="2000" b="1" dirty="0"/>
              <a:t>Objective</a:t>
            </a:r>
          </a:p>
          <a:p>
            <a:pPr marL="171450" lvl="0" indent="-171450">
              <a:spcBef>
                <a:spcPts val="200"/>
              </a:spcBef>
              <a:spcAft>
                <a:spcPts val="200"/>
              </a:spcAft>
              <a:buFont typeface="Arial" panose="020B0604020202020204" pitchFamily="34" charset="0"/>
              <a:buChar char="•"/>
              <a:defRPr/>
            </a:pPr>
            <a:r>
              <a:rPr lang="en-AU" sz="2000" dirty="0"/>
              <a:t>Protect </a:t>
            </a:r>
            <a:r>
              <a:rPr lang="en-AU" sz="2000" dirty="0" smtClean="0"/>
              <a:t>children from drowning or injury in a swimming pool, and people </a:t>
            </a:r>
            <a:r>
              <a:rPr lang="en-AU" sz="2000" dirty="0"/>
              <a:t>from illness or injury from a range of causes ancillary to the building </a:t>
            </a:r>
            <a:r>
              <a:rPr lang="en-AU" sz="2000" dirty="0" smtClean="0"/>
              <a:t>itself</a:t>
            </a:r>
          </a:p>
          <a:p>
            <a:pPr marL="171450" lvl="0" indent="-171450">
              <a:spcBef>
                <a:spcPts val="200"/>
              </a:spcBef>
              <a:spcAft>
                <a:spcPts val="200"/>
              </a:spcAft>
              <a:buFont typeface="Arial" panose="020B0604020202020204" pitchFamily="34" charset="0"/>
              <a:buChar char="•"/>
              <a:defRPr/>
            </a:pPr>
            <a:r>
              <a:rPr lang="en-AU" sz="2000" dirty="0" smtClean="0"/>
              <a:t>Protect </a:t>
            </a:r>
            <a:r>
              <a:rPr lang="en-AU" sz="2000" dirty="0"/>
              <a:t>the building from effects of a bushfire</a:t>
            </a:r>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Various Performance Requirements</a:t>
            </a:r>
            <a:endParaRPr lang="en-AU" sz="2000" dirty="0"/>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a:t>Verification Methods for combustion appliances and buildings in bushfire prone </a:t>
            </a:r>
            <a:r>
              <a:rPr lang="en-AU" sz="2000" dirty="0" smtClean="0"/>
              <a:t>areas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DTS provisions that reference the Housing Provisions and/or other referenced documents.</a:t>
            </a:r>
            <a:endParaRPr lang="en-AU" sz="2000" dirty="0"/>
          </a:p>
        </p:txBody>
      </p:sp>
      <p:sp>
        <p:nvSpPr>
          <p:cNvPr id="33" name="H8 Description">
            <a:extLst>
              <a:ext uri="{FF2B5EF4-FFF2-40B4-BE49-F238E27FC236}">
                <a16:creationId xmlns="" xmlns:a16="http://schemas.microsoft.com/office/drawing/2014/main" id="{64A825EE-9CBF-49E6-A306-267FA4341FA7}"/>
              </a:ext>
            </a:extLst>
          </p:cNvPr>
          <p:cNvSpPr txBox="1"/>
          <p:nvPr/>
        </p:nvSpPr>
        <p:spPr>
          <a:xfrm>
            <a:off x="5846943" y="1760474"/>
            <a:ext cx="6259461" cy="4580741"/>
          </a:xfrm>
          <a:prstGeom prst="rect">
            <a:avLst/>
          </a:prstGeom>
          <a:noFill/>
        </p:spPr>
        <p:txBody>
          <a:bodyPr wrap="square" rtlCol="0">
            <a:spAutoFit/>
          </a:bodyPr>
          <a:lstStyle/>
          <a:p>
            <a:pPr algn="ctr">
              <a:defRPr/>
            </a:pPr>
            <a:r>
              <a:rPr lang="en-AU" sz="2000" b="1" dirty="0">
                <a:solidFill>
                  <a:srgbClr val="004680"/>
                </a:solidFill>
              </a:rPr>
              <a:t>Part </a:t>
            </a:r>
            <a:r>
              <a:rPr lang="en-AU" sz="2000" b="1" dirty="0" smtClean="0">
                <a:solidFill>
                  <a:srgbClr val="004680"/>
                </a:solidFill>
              </a:rPr>
              <a:t>H8 Livable housing design</a:t>
            </a:r>
            <a:endParaRPr lang="en-AU" sz="2000" b="1" dirty="0">
              <a:solidFill>
                <a:srgbClr val="004680"/>
              </a:solidFill>
            </a:endParaRPr>
          </a:p>
          <a:p>
            <a:pPr lvl="0">
              <a:spcBef>
                <a:spcPts val="1200"/>
              </a:spcBef>
              <a:spcAft>
                <a:spcPts val="200"/>
              </a:spcAft>
              <a:defRPr/>
            </a:pPr>
            <a:r>
              <a:rPr lang="en-AU" sz="2000" b="1" dirty="0" smtClean="0"/>
              <a:t>Objectives</a:t>
            </a:r>
            <a:endParaRPr lang="en-AU" sz="2000" b="1" dirty="0"/>
          </a:p>
          <a:p>
            <a:pPr marL="171450" lvl="0" indent="-171450">
              <a:spcBef>
                <a:spcPts val="200"/>
              </a:spcBef>
              <a:spcAft>
                <a:spcPts val="200"/>
              </a:spcAft>
              <a:buFont typeface="Arial" panose="020B0604020202020204" pitchFamily="34" charset="0"/>
              <a:buChar char="•"/>
              <a:defRPr/>
            </a:pPr>
            <a:r>
              <a:rPr lang="en-AU" sz="2000" dirty="0" smtClean="0"/>
              <a:t>To ensure that housing is designed to improve accessibility and usability for occupants and visitors, including those with a mobility-related disability and older people.</a:t>
            </a:r>
            <a:endParaRPr lang="en-AU" sz="2000" dirty="0"/>
          </a:p>
          <a:p>
            <a:pPr>
              <a:spcBef>
                <a:spcPts val="1200"/>
              </a:spcBef>
              <a:spcAft>
                <a:spcPts val="200"/>
              </a:spcAft>
              <a:defRPr/>
            </a:pPr>
            <a:r>
              <a:rPr lang="en-AU" sz="2000" b="1" dirty="0"/>
              <a:t>Contents</a:t>
            </a:r>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Performance Requirements for step-free access, internal design for unimpeded movement between spaces, independent access and use of sanitary compartments and showers. </a:t>
            </a:r>
            <a:endParaRPr lang="en-AU" sz="2000" dirty="0"/>
          </a:p>
          <a:p>
            <a:pPr marL="171450" marR="0" lvl="0" indent="-171450" algn="l" defTabSz="914400" rtl="0" eaLnBrk="1" fontAlgn="auto" latinLnBrk="0" hangingPunct="1">
              <a:lnSpc>
                <a:spcPct val="100000"/>
              </a:lnSpc>
              <a:spcBef>
                <a:spcPts val="200"/>
              </a:spcBef>
              <a:spcAft>
                <a:spcPts val="200"/>
              </a:spcAft>
              <a:buClrTx/>
              <a:buSzTx/>
              <a:buFont typeface="Arial" panose="020B0604020202020204" pitchFamily="34" charset="0"/>
              <a:buChar char="•"/>
              <a:tabLst/>
              <a:defRPr/>
            </a:pPr>
            <a:r>
              <a:rPr lang="en-AU" sz="2000" dirty="0" smtClean="0"/>
              <a:t>DTS Provisions that reference the ABCB Standard for Livable Housing Design. </a:t>
            </a:r>
            <a:endParaRPr lang="en-AU" sz="2000" dirty="0"/>
          </a:p>
        </p:txBody>
      </p:sp>
      <p:sp>
        <p:nvSpPr>
          <p:cNvPr id="34" name="Specification Description">
            <a:extLst>
              <a:ext uri="{FF2B5EF4-FFF2-40B4-BE49-F238E27FC236}">
                <a16:creationId xmlns="" xmlns:a16="http://schemas.microsoft.com/office/drawing/2014/main" id="{64A825EE-9CBF-49E6-A306-267FA4341FA7}"/>
              </a:ext>
            </a:extLst>
          </p:cNvPr>
          <p:cNvSpPr txBox="1"/>
          <p:nvPr/>
        </p:nvSpPr>
        <p:spPr>
          <a:xfrm>
            <a:off x="5999344" y="1912874"/>
            <a:ext cx="5795260" cy="4478149"/>
          </a:xfrm>
          <a:prstGeom prst="rect">
            <a:avLst/>
          </a:prstGeom>
          <a:noFill/>
        </p:spPr>
        <p:txBody>
          <a:bodyPr wrap="square" rtlCol="0">
            <a:spAutoFit/>
          </a:bodyPr>
          <a:lstStyle/>
          <a:p>
            <a:pPr algn="ctr">
              <a:defRPr/>
            </a:pPr>
            <a:r>
              <a:rPr lang="en-AU" sz="2000" b="1" dirty="0" smtClean="0">
                <a:solidFill>
                  <a:srgbClr val="004680"/>
                </a:solidFill>
              </a:rPr>
              <a:t>Specifications</a:t>
            </a:r>
            <a:endParaRPr lang="en-AU" sz="2000" b="1" dirty="0">
              <a:solidFill>
                <a:srgbClr val="004680"/>
              </a:solidFill>
            </a:endParaRPr>
          </a:p>
          <a:p>
            <a:pPr marL="342900" lvl="0" indent="-342900">
              <a:spcBef>
                <a:spcPts val="1200"/>
              </a:spcBef>
              <a:spcAft>
                <a:spcPts val="200"/>
              </a:spcAft>
              <a:buFont typeface="Arial" panose="020B0604020202020204" pitchFamily="34" charset="0"/>
              <a:buChar char="•"/>
              <a:defRPr/>
            </a:pPr>
            <a:r>
              <a:rPr lang="en-AU" sz="2000" b="1" dirty="0" smtClean="0"/>
              <a:t>Specification 42: </a:t>
            </a:r>
            <a:br>
              <a:rPr lang="en-AU" sz="2000" b="1" dirty="0" smtClean="0"/>
            </a:br>
            <a:r>
              <a:rPr lang="en-AU" sz="2000" dirty="0" smtClean="0"/>
              <a:t>House energy rating software</a:t>
            </a:r>
          </a:p>
          <a:p>
            <a:pPr marL="800100" lvl="1" indent="-342900">
              <a:spcBef>
                <a:spcPts val="1200"/>
              </a:spcBef>
              <a:spcAft>
                <a:spcPts val="200"/>
              </a:spcAft>
              <a:buFont typeface="Arial" panose="020B0604020202020204" pitchFamily="34" charset="0"/>
              <a:buChar char="•"/>
              <a:defRPr/>
            </a:pPr>
            <a:r>
              <a:rPr lang="en-AU" sz="2000" dirty="0" smtClean="0"/>
              <a:t>Sets out the requirements for using housing energy rating software.</a:t>
            </a:r>
          </a:p>
          <a:p>
            <a:pPr marL="342900" lvl="0" indent="-342900">
              <a:spcBef>
                <a:spcPts val="1200"/>
              </a:spcBef>
              <a:spcAft>
                <a:spcPts val="200"/>
              </a:spcAft>
              <a:buFont typeface="Arial" panose="020B0604020202020204" pitchFamily="34" charset="0"/>
              <a:buChar char="•"/>
              <a:defRPr/>
            </a:pPr>
            <a:r>
              <a:rPr lang="en-AU" sz="2000" b="1" dirty="0" smtClean="0"/>
              <a:t>Specification 44: </a:t>
            </a:r>
            <a:br>
              <a:rPr lang="en-AU" sz="2000" b="1" dirty="0" smtClean="0"/>
            </a:br>
            <a:r>
              <a:rPr lang="en-AU" sz="2000" dirty="0" smtClean="0"/>
              <a:t>Calculation of heating load limit, cooling load limit and thermal energy load limit</a:t>
            </a:r>
          </a:p>
          <a:p>
            <a:pPr marL="800100" lvl="1" indent="-342900">
              <a:spcBef>
                <a:spcPts val="1200"/>
              </a:spcBef>
              <a:spcAft>
                <a:spcPts val="200"/>
              </a:spcAft>
              <a:buFont typeface="Arial" panose="020B0604020202020204" pitchFamily="34" charset="0"/>
              <a:buChar char="•"/>
              <a:defRPr/>
            </a:pPr>
            <a:r>
              <a:rPr lang="en-AU" sz="2000" dirty="0" smtClean="0"/>
              <a:t>Sets out the method for calculating these limits for thermal performance for compliance with the energy efficiency Performance Requirements</a:t>
            </a:r>
            <a:r>
              <a:rPr lang="en-AU" sz="2000" dirty="0" smtClean="0">
                <a:solidFill>
                  <a:srgbClr val="004680"/>
                </a:solidFill>
              </a:rPr>
              <a:t>.  </a:t>
            </a:r>
            <a:endParaRPr lang="en-AU" sz="2000" dirty="0">
              <a:solidFill>
                <a:srgbClr val="004680"/>
              </a:solidFill>
            </a:endParaRPr>
          </a:p>
        </p:txBody>
      </p:sp>
    </p:spTree>
    <p:custDataLst>
      <p:tags r:id="rId1"/>
    </p:custDataLst>
    <p:extLst>
      <p:ext uri="{BB962C8B-B14F-4D97-AF65-F5344CB8AC3E}">
        <p14:creationId xmlns:p14="http://schemas.microsoft.com/office/powerpoint/2010/main" val="278399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ssolve">
                                      <p:cBhvr>
                                        <p:cTn id="13" dur="500"/>
                                        <p:tgtEl>
                                          <p:spTgt spid="1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dissolve">
                                      <p:cBhvr>
                                        <p:cTn id="25" dur="500"/>
                                        <p:tgtEl>
                                          <p:spTgt spid="7"/>
                                        </p:tgtEl>
                                      </p:cBhvr>
                                    </p:animEffect>
                                  </p:childTnLst>
                                </p:cTn>
                              </p:par>
                              <p:par>
                                <p:cTn id="26" presetID="9" presetClass="entr" presetSubtype="0" fill="hold"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dissolve">
                                      <p:cBhvr>
                                        <p:cTn id="28" dur="500"/>
                                        <p:tgtEl>
                                          <p:spTgt spid="4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dissolve">
                                      <p:cBhvr>
                                        <p:cTn id="31" dur="500"/>
                                        <p:tgtEl>
                                          <p:spTgt spid="3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dissolve">
                                      <p:cBhvr>
                                        <p:cTn id="3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13"/>
                    </p:tgtEl>
                  </p:cond>
                </p:stCondLst>
                <p:endSync evt="end" delay="0">
                  <p:rtn val="all"/>
                </p:endSync>
                <p:childTnLst>
                  <p:par>
                    <p:cTn id="36" fill="hold">
                      <p:stCondLst>
                        <p:cond delay="0"/>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dissolve">
                                      <p:cBhvr>
                                        <p:cTn id="40" dur="500"/>
                                        <p:tgtEl>
                                          <p:spTgt spid="23"/>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xit" presetSubtype="0" fill="hold" grpId="1" nodeType="clickEffect">
                                  <p:stCondLst>
                                    <p:cond delay="0"/>
                                  </p:stCondLst>
                                  <p:childTnLst>
                                    <p:animEffect transition="out" filter="dissolve">
                                      <p:cBhvr>
                                        <p:cTn id="44" dur="500"/>
                                        <p:tgtEl>
                                          <p:spTgt spid="23"/>
                                        </p:tgtEl>
                                      </p:cBhvr>
                                    </p:animEffect>
                                    <p:set>
                                      <p:cBhvr>
                                        <p:cTn id="45"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46" restart="whenNotActive" fill="hold" evtFilter="cancelBubble" nodeType="interactiveSeq">
                <p:stCondLst>
                  <p:cond evt="onClick" delay="0">
                    <p:tgtEl>
                      <p:spTgt spid="11"/>
                    </p:tgtEl>
                  </p:cond>
                </p:stCondLst>
                <p:endSync evt="end" delay="0">
                  <p:rtn val="all"/>
                </p:endSync>
                <p:childTnLst>
                  <p:par>
                    <p:cTn id="47" fill="hold">
                      <p:stCondLst>
                        <p:cond delay="0"/>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dissolve">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xit" presetSubtype="0" fill="hold" grpId="1" nodeType="clickEffect">
                                  <p:stCondLst>
                                    <p:cond delay="0"/>
                                  </p:stCondLst>
                                  <p:childTnLst>
                                    <p:animEffect transition="out" filter="dissolve">
                                      <p:cBhvr>
                                        <p:cTn id="55" dur="500"/>
                                        <p:tgtEl>
                                          <p:spTgt spid="24"/>
                                        </p:tgtEl>
                                      </p:cBhvr>
                                    </p:animEffect>
                                    <p:set>
                                      <p:cBhvr>
                                        <p:cTn id="56"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57" restart="whenNotActive" fill="hold" evtFilter="cancelBubble" nodeType="interactiveSeq">
                <p:stCondLst>
                  <p:cond evt="onClick" delay="0">
                    <p:tgtEl>
                      <p:spTgt spid="12"/>
                    </p:tgtEl>
                  </p:cond>
                </p:stCondLst>
                <p:endSync evt="end" delay="0">
                  <p:rtn val="all"/>
                </p:endSync>
                <p:childTnLst>
                  <p:par>
                    <p:cTn id="58" fill="hold">
                      <p:stCondLst>
                        <p:cond delay="0"/>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dissolv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xit" presetSubtype="0" fill="hold" grpId="1" nodeType="clickEffect">
                                  <p:stCondLst>
                                    <p:cond delay="0"/>
                                  </p:stCondLst>
                                  <p:childTnLst>
                                    <p:animEffect transition="out" filter="dissolve">
                                      <p:cBhvr>
                                        <p:cTn id="66" dur="500"/>
                                        <p:tgtEl>
                                          <p:spTgt spid="25"/>
                                        </p:tgtEl>
                                      </p:cBhvr>
                                    </p:animEffect>
                                    <p:set>
                                      <p:cBhvr>
                                        <p:cTn id="67"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68" restart="whenNotActive" fill="hold" evtFilter="cancelBubble" nodeType="interactiveSeq">
                <p:stCondLst>
                  <p:cond evt="onClick" delay="0">
                    <p:tgtEl>
                      <p:spTgt spid="10"/>
                    </p:tgtEl>
                  </p:cond>
                </p:stCondLst>
                <p:endSync evt="end" delay="0">
                  <p:rtn val="all"/>
                </p:endSync>
                <p:childTnLst>
                  <p:par>
                    <p:cTn id="69" fill="hold">
                      <p:stCondLst>
                        <p:cond delay="0"/>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dissolve">
                                      <p:cBhvr>
                                        <p:cTn id="73" dur="500"/>
                                        <p:tgtEl>
                                          <p:spTgt spid="26"/>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xit" presetSubtype="0" fill="hold" grpId="1" nodeType="clickEffect">
                                  <p:stCondLst>
                                    <p:cond delay="0"/>
                                  </p:stCondLst>
                                  <p:childTnLst>
                                    <p:animEffect transition="out" filter="dissolve">
                                      <p:cBhvr>
                                        <p:cTn id="77" dur="500"/>
                                        <p:tgtEl>
                                          <p:spTgt spid="26"/>
                                        </p:tgtEl>
                                      </p:cBhvr>
                                    </p:animEffect>
                                    <p:set>
                                      <p:cBhvr>
                                        <p:cTn id="78"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79" restart="whenNotActive" fill="hold" evtFilter="cancelBubble" nodeType="interactiveSeq">
                <p:stCondLst>
                  <p:cond evt="onClick" delay="0">
                    <p:tgtEl>
                      <p:spTgt spid="9"/>
                    </p:tgtEl>
                  </p:cond>
                </p:stCondLst>
                <p:endSync evt="end" delay="0">
                  <p:rtn val="all"/>
                </p:endSync>
                <p:childTnLst>
                  <p:par>
                    <p:cTn id="80" fill="hold">
                      <p:stCondLst>
                        <p:cond delay="0"/>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dissolve">
                                      <p:cBhvr>
                                        <p:cTn id="84" dur="500"/>
                                        <p:tgtEl>
                                          <p:spTgt spid="27"/>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xit" presetSubtype="0" fill="hold" grpId="1" nodeType="clickEffect">
                                  <p:stCondLst>
                                    <p:cond delay="0"/>
                                  </p:stCondLst>
                                  <p:childTnLst>
                                    <p:animEffect transition="out" filter="dissolve">
                                      <p:cBhvr>
                                        <p:cTn id="88" dur="500"/>
                                        <p:tgtEl>
                                          <p:spTgt spid="27"/>
                                        </p:tgtEl>
                                      </p:cBhvr>
                                    </p:animEffect>
                                    <p:set>
                                      <p:cBhvr>
                                        <p:cTn id="89"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0" restart="whenNotActive" fill="hold" evtFilter="cancelBubble" nodeType="interactiveSeq">
                <p:stCondLst>
                  <p:cond evt="onClick" delay="0">
                    <p:tgtEl>
                      <p:spTgt spid="8"/>
                    </p:tgtEl>
                  </p:cond>
                </p:stCondLst>
                <p:endSync evt="end" delay="0">
                  <p:rtn val="all"/>
                </p:endSync>
                <p:childTnLst>
                  <p:par>
                    <p:cTn id="91" fill="hold">
                      <p:stCondLst>
                        <p:cond delay="0"/>
                      </p:stCondLst>
                      <p:childTnLst>
                        <p:par>
                          <p:cTn id="92" fill="hold">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Effect transition="in" filter="dissolve">
                                      <p:cBhvr>
                                        <p:cTn id="95" dur="500"/>
                                        <p:tgtEl>
                                          <p:spTgt spid="28"/>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xit" presetSubtype="0" fill="hold" grpId="1" nodeType="clickEffect">
                                  <p:stCondLst>
                                    <p:cond delay="0"/>
                                  </p:stCondLst>
                                  <p:childTnLst>
                                    <p:animEffect transition="out" filter="dissolve">
                                      <p:cBhvr>
                                        <p:cTn id="99" dur="500"/>
                                        <p:tgtEl>
                                          <p:spTgt spid="28"/>
                                        </p:tgtEl>
                                      </p:cBhvr>
                                    </p:animEffect>
                                    <p:set>
                                      <p:cBhvr>
                                        <p:cTn id="100"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1" restart="whenNotActive" fill="hold" evtFilter="cancelBubble" nodeType="interactiveSeq">
                <p:stCondLst>
                  <p:cond evt="onClick" delay="0">
                    <p:tgtEl>
                      <p:spTgt spid="7"/>
                    </p:tgtEl>
                  </p:cond>
                </p:stCondLst>
                <p:endSync evt="end" delay="0">
                  <p:rtn val="all"/>
                </p:endSync>
                <p:childTnLst>
                  <p:par>
                    <p:cTn id="102" fill="hold">
                      <p:stCondLst>
                        <p:cond delay="0"/>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29"/>
                                        </p:tgtEl>
                                        <p:attrNameLst>
                                          <p:attrName>style.visibility</p:attrName>
                                        </p:attrNameLst>
                                      </p:cBhvr>
                                      <p:to>
                                        <p:strVal val="visible"/>
                                      </p:to>
                                    </p:set>
                                    <p:animEffect transition="in" filter="dissolve">
                                      <p:cBhvr>
                                        <p:cTn id="106" dur="500"/>
                                        <p:tgtEl>
                                          <p:spTgt spid="29"/>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xit" presetSubtype="0" fill="hold" grpId="1" nodeType="clickEffect">
                                  <p:stCondLst>
                                    <p:cond delay="0"/>
                                  </p:stCondLst>
                                  <p:childTnLst>
                                    <p:animEffect transition="out" filter="dissolve">
                                      <p:cBhvr>
                                        <p:cTn id="110" dur="500"/>
                                        <p:tgtEl>
                                          <p:spTgt spid="29"/>
                                        </p:tgtEl>
                                      </p:cBhvr>
                                    </p:animEffect>
                                    <p:set>
                                      <p:cBhvr>
                                        <p:cTn id="11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2" restart="whenNotActive" fill="hold" evtFilter="cancelBubble" nodeType="interactiveSeq">
                <p:stCondLst>
                  <p:cond evt="onClick" delay="0">
                    <p:tgtEl>
                      <p:spTgt spid="32"/>
                    </p:tgtEl>
                  </p:cond>
                </p:stCondLst>
                <p:endSync evt="end" delay="0">
                  <p:rtn val="all"/>
                </p:endSync>
                <p:childTnLst>
                  <p:par>
                    <p:cTn id="113" fill="hold">
                      <p:stCondLst>
                        <p:cond delay="0"/>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fade">
                                      <p:cBhvr>
                                        <p:cTn id="117" dur="500"/>
                                        <p:tgtEl>
                                          <p:spTgt spid="33"/>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xit" presetSubtype="0" fill="hold" grpId="1" nodeType="clickEffect">
                                  <p:stCondLst>
                                    <p:cond delay="0"/>
                                  </p:stCondLst>
                                  <p:childTnLst>
                                    <p:animEffect transition="out" filter="fade">
                                      <p:cBhvr>
                                        <p:cTn id="121" dur="500"/>
                                        <p:tgtEl>
                                          <p:spTgt spid="33"/>
                                        </p:tgtEl>
                                      </p:cBhvr>
                                    </p:animEffect>
                                    <p:set>
                                      <p:cBhvr>
                                        <p:cTn id="122"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23" restart="whenNotActive" fill="hold" evtFilter="cancelBubble" nodeType="interactiveSeq">
                <p:stCondLst>
                  <p:cond evt="onClick" delay="0">
                    <p:tgtEl>
                      <p:spTgt spid="31"/>
                    </p:tgtEl>
                  </p:cond>
                </p:stCondLst>
                <p:endSync evt="end" delay="0">
                  <p:rtn val="all"/>
                </p:endSync>
                <p:childTnLst>
                  <p:par>
                    <p:cTn id="124" fill="hold">
                      <p:stCondLst>
                        <p:cond delay="0"/>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34"/>
                                        </p:tgtEl>
                                        <p:attrNameLst>
                                          <p:attrName>style.visibility</p:attrName>
                                        </p:attrNameLst>
                                      </p:cBhvr>
                                      <p:to>
                                        <p:strVal val="visible"/>
                                      </p:to>
                                    </p:set>
                                    <p:animEffect transition="in" filter="fade">
                                      <p:cBhvr>
                                        <p:cTn id="128" dur="500"/>
                                        <p:tgtEl>
                                          <p:spTgt spid="34"/>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xit" presetSubtype="0" fill="hold" grpId="1" nodeType="clickEffect">
                                  <p:stCondLst>
                                    <p:cond delay="0"/>
                                  </p:stCondLst>
                                  <p:childTnLst>
                                    <p:animEffect transition="out" filter="fade">
                                      <p:cBhvr>
                                        <p:cTn id="132" dur="500"/>
                                        <p:tgtEl>
                                          <p:spTgt spid="34"/>
                                        </p:tgtEl>
                                      </p:cBhvr>
                                    </p:animEffect>
                                    <p:set>
                                      <p:cBhvr>
                                        <p:cTn id="133"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1"/>
                  </p:tgtEl>
                </p:cond>
              </p:nextCondLst>
            </p:seq>
          </p:childTnLst>
        </p:cTn>
      </p:par>
    </p:tnLst>
    <p:bldLst>
      <p:bldP spid="13" grpId="0"/>
      <p:bldP spid="11" grpId="0"/>
      <p:bldP spid="12" grpId="0"/>
      <p:bldP spid="10" grpId="0"/>
      <p:bldP spid="9" grpId="0"/>
      <p:bldP spid="8" grpId="0"/>
      <p:bldP spid="7" grpId="0"/>
      <p:bldP spid="32" grpId="0"/>
      <p:bldP spid="31" grpId="0"/>
      <p:bldP spid="23" grpId="0"/>
      <p:bldP spid="23" grpId="1"/>
      <p:bldP spid="24" grpId="0"/>
      <p:bldP spid="24" grpId="1"/>
      <p:bldP spid="25" grpId="0"/>
      <p:bldP spid="25" grpId="1"/>
      <p:bldP spid="26" grpId="0"/>
      <p:bldP spid="26" grpId="1"/>
      <p:bldP spid="27" grpId="0"/>
      <p:bldP spid="27" grpId="1"/>
      <p:bldP spid="28" grpId="0"/>
      <p:bldP spid="28" grpId="1"/>
      <p:bldP spid="29" grpId="0"/>
      <p:bldP spid="29" grpId="1"/>
      <p:bldP spid="33" grpId="0"/>
      <p:bldP spid="33" grpId="1"/>
      <p:bldP spid="34" grpId="0"/>
      <p:bldP spid="3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D5728976-0A7A-4DCA-9FAF-8DD3932F3663}"/>
              </a:ext>
            </a:extLst>
          </p:cNvPr>
          <p:cNvSpPr>
            <a:spLocks noGrp="1"/>
          </p:cNvSpPr>
          <p:nvPr>
            <p:ph type="body" sz="quarter" idx="11"/>
          </p:nvPr>
        </p:nvSpPr>
        <p:spPr>
          <a:xfrm>
            <a:off x="334962" y="314325"/>
            <a:ext cx="9802266" cy="981075"/>
          </a:xfrm>
        </p:spPr>
        <p:txBody>
          <a:bodyPr>
            <a:normAutofit/>
          </a:bodyPr>
          <a:lstStyle/>
          <a:p>
            <a:r>
              <a:rPr lang="en-AU" dirty="0"/>
              <a:t>Example: Interpreting Performance Requirements</a:t>
            </a:r>
          </a:p>
        </p:txBody>
      </p:sp>
      <p:pic>
        <p:nvPicPr>
          <p:cNvPr id="11" name="Vol Two Logo" descr="NCC Volume Two Logo. A stylised house in bright red.">
            <a:extLst>
              <a:ext uri="{FF2B5EF4-FFF2-40B4-BE49-F238E27FC236}">
                <a16:creationId xmlns="" xmlns:a16="http://schemas.microsoft.com/office/drawing/2014/main" id="{EDD08B9B-203F-44F9-844E-5A96A3E0359A}"/>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pic>
        <p:nvPicPr>
          <p:cNvPr id="10" name="Example image">
            <a:extLst>
              <a:ext uri="{FF2B5EF4-FFF2-40B4-BE49-F238E27FC236}">
                <a16:creationId xmlns="" xmlns:a16="http://schemas.microsoft.com/office/drawing/2014/main" id="{1D46A4BC-5E00-4DEF-9667-9717C33E0B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7554" y="1838103"/>
            <a:ext cx="10231012" cy="3027826"/>
          </a:xfrm>
          <a:prstGeom prst="rect">
            <a:avLst/>
          </a:prstGeom>
          <a:ln>
            <a:solidFill>
              <a:srgbClr val="193C6A"/>
            </a:solidFill>
          </a:ln>
        </p:spPr>
      </p:pic>
      <p:sp>
        <p:nvSpPr>
          <p:cNvPr id="4" name="1st question">
            <a:extLst>
              <a:ext uri="{FF2B5EF4-FFF2-40B4-BE49-F238E27FC236}">
                <a16:creationId xmlns="" xmlns:a16="http://schemas.microsoft.com/office/drawing/2014/main" id="{5F4D6E97-5544-4873-9068-B78F469FEBFA}"/>
              </a:ext>
            </a:extLst>
          </p:cNvPr>
          <p:cNvSpPr txBox="1">
            <a:spLocks/>
          </p:cNvSpPr>
          <p:nvPr/>
        </p:nvSpPr>
        <p:spPr>
          <a:xfrm>
            <a:off x="342000" y="50837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900" indent="-495300"/>
            <a:r>
              <a:rPr lang="en-AU" sz="2400" dirty="0"/>
              <a:t>1. 	What do you think “loss of amenity” could mean in </a:t>
            </a:r>
            <a:r>
              <a:rPr lang="en-AU" sz="2400" dirty="0" smtClean="0"/>
              <a:t>H4P6(2)?</a:t>
            </a:r>
            <a:endParaRPr lang="en-AU" sz="2400" dirty="0"/>
          </a:p>
        </p:txBody>
      </p:sp>
      <p:sp>
        <p:nvSpPr>
          <p:cNvPr id="5" name="Second question">
            <a:extLst>
              <a:ext uri="{FF2B5EF4-FFF2-40B4-BE49-F238E27FC236}">
                <a16:creationId xmlns="" xmlns:a16="http://schemas.microsoft.com/office/drawing/2014/main" id="{DC741717-180C-48A1-9BE6-59344A186DE8}"/>
              </a:ext>
            </a:extLst>
          </p:cNvPr>
          <p:cNvSpPr txBox="1">
            <a:spLocks/>
          </p:cNvSpPr>
          <p:nvPr/>
        </p:nvSpPr>
        <p:spPr>
          <a:xfrm>
            <a:off x="342000" y="50837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baseline="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3600" indent="-496800"/>
            <a:r>
              <a:rPr lang="en-AU" sz="2400" dirty="0"/>
              <a:t>2.	How does the NCC define the terms </a:t>
            </a:r>
            <a:r>
              <a:rPr lang="en-AU" sz="2400" i="1" dirty="0"/>
              <a:t>sanitary compartment</a:t>
            </a:r>
            <a:r>
              <a:rPr lang="en-AU" sz="2400" dirty="0"/>
              <a:t> and</a:t>
            </a:r>
            <a:br>
              <a:rPr lang="en-AU" sz="2400" dirty="0"/>
            </a:br>
            <a:r>
              <a:rPr lang="en-AU" sz="2400" i="1" dirty="0"/>
              <a:t>habitable room</a:t>
            </a:r>
            <a:r>
              <a:rPr lang="en-AU" sz="2400" dirty="0"/>
              <a:t>?</a:t>
            </a:r>
          </a:p>
        </p:txBody>
      </p:sp>
      <p:sp>
        <p:nvSpPr>
          <p:cNvPr id="6" name="Third question">
            <a:extLst>
              <a:ext uri="{FF2B5EF4-FFF2-40B4-BE49-F238E27FC236}">
                <a16:creationId xmlns="" xmlns:a16="http://schemas.microsoft.com/office/drawing/2014/main" id="{CFBF3111-FA5D-4EFF-B6FD-DCCD0FB44ECA}"/>
              </a:ext>
            </a:extLst>
          </p:cNvPr>
          <p:cNvSpPr txBox="1">
            <a:spLocks/>
          </p:cNvSpPr>
          <p:nvPr/>
        </p:nvSpPr>
        <p:spPr>
          <a:xfrm>
            <a:off x="342000" y="50837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r>
              <a:rPr lang="en-AU" sz="2400" dirty="0"/>
              <a:t>3.   How is this Performance Requirement varied in the Northern Territory?</a:t>
            </a:r>
          </a:p>
        </p:txBody>
      </p:sp>
    </p:spTree>
    <p:custDataLst>
      <p:tags r:id="rId1"/>
    </p:custDataLst>
    <p:extLst>
      <p:ext uri="{BB962C8B-B14F-4D97-AF65-F5344CB8AC3E}">
        <p14:creationId xmlns:p14="http://schemas.microsoft.com/office/powerpoint/2010/main" val="252202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500"/>
                                        <p:tgtEl>
                                          <p:spTgt spid="5"/>
                                        </p:tgtEl>
                                      </p:cBhvr>
                                    </p:animEffect>
                                    <p:set>
                                      <p:cBhvr>
                                        <p:cTn id="21" dur="1" fill="hold">
                                          <p:stCondLst>
                                            <p:cond delay="499"/>
                                          </p:stCondLst>
                                        </p:cTn>
                                        <p:tgtEl>
                                          <p:spTgt spid="5"/>
                                        </p:tgtEl>
                                        <p:attrNameLst>
                                          <p:attrName>style.visibility</p:attrName>
                                        </p:attrNameLst>
                                      </p:cBhvr>
                                      <p:to>
                                        <p:strVal val="hidden"/>
                                      </p:to>
                                    </p:se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tmplLst>
          <p:tmpl>
            <p:tnLst>
              <p:par>
                <p:cTn presetID="9"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dissolve">
                      <p:cBhvr>
                        <p:cTn dur="500"/>
                        <p:tgtEl>
                          <p:spTgt spid="4"/>
                        </p:tgtEl>
                      </p:cBhvr>
                    </p:animEffect>
                  </p:childTnLst>
                </p:cTn>
              </p:par>
            </p:tnLst>
          </p:tmpl>
        </p:tmplLst>
      </p:bldP>
      <p:bldP spid="4" grpId="1" animBg="1">
        <p:tmplLst>
          <p:tmpl>
            <p:tnLst>
              <p:par>
                <p:cTn presetID="9" presetClass="exit" presetSubtype="0" fill="hold" nodeType="clickEffect">
                  <p:stCondLst>
                    <p:cond delay="0"/>
                  </p:stCondLst>
                  <p:childTnLst>
                    <p:animEffect transition="out" filter="dissolve">
                      <p:cBhvr>
                        <p:cTn dur="500"/>
                        <p:tgtEl>
                          <p:spTgt spid="4"/>
                        </p:tgtEl>
                      </p:cBhvr>
                    </p:animEffect>
                    <p:set>
                      <p:cBhvr>
                        <p:cTn dur="1" fill="hold">
                          <p:stCondLst>
                            <p:cond delay="499"/>
                          </p:stCondLst>
                        </p:cTn>
                        <p:tgtEl>
                          <p:spTgt spid="4"/>
                        </p:tgtEl>
                        <p:attrNameLst>
                          <p:attrName>style.visibility</p:attrName>
                        </p:attrNameLst>
                      </p:cBhvr>
                      <p:to>
                        <p:strVal val="hidden"/>
                      </p:to>
                    </p:set>
                  </p:childTnLst>
                </p:cTn>
              </p:par>
            </p:tnLst>
          </p:tmpl>
        </p:tmplLst>
      </p:bldP>
      <p:bldP spid="5" grpId="0" animBg="1">
        <p:tmplLst>
          <p:tmpl>
            <p:tnLst>
              <p:par>
                <p:cTn presetID="9" presetClass="entr" presetSubtype="0"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dissolve">
                      <p:cBhvr>
                        <p:cTn dur="500"/>
                        <p:tgtEl>
                          <p:spTgt spid="5"/>
                        </p:tgtEl>
                      </p:cBhvr>
                    </p:animEffect>
                  </p:childTnLst>
                </p:cTn>
              </p:par>
            </p:tnLst>
          </p:tmpl>
        </p:tmplLst>
      </p:bldP>
      <p:bldP spid="5" grpId="1" animBg="1">
        <p:tmplLst>
          <p:tmpl>
            <p:tnLst>
              <p:par>
                <p:cTn presetID="9" presetClass="exit" presetSubtype="0" fill="hold" nodeType="clickEffect">
                  <p:stCondLst>
                    <p:cond delay="0"/>
                  </p:stCondLst>
                  <p:childTnLst>
                    <p:animEffect transition="out" filter="dissolve">
                      <p:cBhvr>
                        <p:cTn dur="500"/>
                        <p:tgtEl>
                          <p:spTgt spid="5"/>
                        </p:tgtEl>
                      </p:cBhvr>
                    </p:animEffect>
                    <p:set>
                      <p:cBhvr>
                        <p:cTn dur="1" fill="hold">
                          <p:stCondLst>
                            <p:cond delay="499"/>
                          </p:stCondLst>
                        </p:cTn>
                        <p:tgtEl>
                          <p:spTgt spid="5"/>
                        </p:tgtEl>
                        <p:attrNameLst>
                          <p:attrName>style.visibility</p:attrName>
                        </p:attrNameLst>
                      </p:cBhvr>
                      <p:to>
                        <p:strVal val="hidden"/>
                      </p:to>
                    </p:set>
                  </p:childTnLst>
                </p:cTn>
              </p:par>
            </p:tnLst>
          </p:tmpl>
        </p:tmplLst>
      </p:bldP>
      <p:bldP spid="6" grpId="0" animBg="1">
        <p:tmplLst>
          <p:tmpl>
            <p:tnLst>
              <p:par>
                <p:cTn presetID="9"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dissolve">
                      <p:cBhvr>
                        <p:cTn dur="500"/>
                        <p:tgtEl>
                          <p:spTgt spid="6"/>
                        </p:tgtEl>
                      </p:cBhvr>
                    </p:animEffect>
                  </p:childTnLst>
                </p:cTn>
              </p:par>
            </p:tnLst>
          </p:tmpl>
        </p:tmplLst>
      </p:b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D5728976-0A7A-4DCA-9FAF-8DD3932F3663}"/>
              </a:ext>
            </a:extLst>
          </p:cNvPr>
          <p:cNvSpPr>
            <a:spLocks noGrp="1"/>
          </p:cNvSpPr>
          <p:nvPr>
            <p:ph type="body" sz="quarter" idx="11"/>
          </p:nvPr>
        </p:nvSpPr>
        <p:spPr>
          <a:xfrm>
            <a:off x="334962" y="314325"/>
            <a:ext cx="9802266" cy="981075"/>
          </a:xfrm>
        </p:spPr>
        <p:txBody>
          <a:bodyPr>
            <a:normAutofit/>
          </a:bodyPr>
          <a:lstStyle/>
          <a:p>
            <a:r>
              <a:rPr lang="en-AU" dirty="0"/>
              <a:t>Example: Interpreting Verification Methods</a:t>
            </a:r>
          </a:p>
        </p:txBody>
      </p:sp>
      <p:pic>
        <p:nvPicPr>
          <p:cNvPr id="8" name="Vol Two Logo" descr="NCC Volume Two Logo. A stylised house in bright red.">
            <a:extLst>
              <a:ext uri="{FF2B5EF4-FFF2-40B4-BE49-F238E27FC236}">
                <a16:creationId xmlns="" xmlns:a16="http://schemas.microsoft.com/office/drawing/2014/main" id="{1AEEF8B1-777D-4862-9403-78E65550BE2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pic>
        <p:nvPicPr>
          <p:cNvPr id="11" name="Vol Two example">
            <a:extLst>
              <a:ext uri="{FF2B5EF4-FFF2-40B4-BE49-F238E27FC236}">
                <a16:creationId xmlns="" xmlns:a16="http://schemas.microsoft.com/office/drawing/2014/main" id="{191CB5D4-B9B5-476C-9BDE-741D305EB3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2000" y="2307583"/>
            <a:ext cx="11480400" cy="2342348"/>
          </a:xfrm>
          <a:prstGeom prst="rect">
            <a:avLst/>
          </a:prstGeom>
          <a:ln>
            <a:solidFill>
              <a:schemeClr val="tx1"/>
            </a:solidFill>
          </a:ln>
        </p:spPr>
      </p:pic>
      <p:sp>
        <p:nvSpPr>
          <p:cNvPr id="4" name="1st question">
            <a:extLst>
              <a:ext uri="{FF2B5EF4-FFF2-40B4-BE49-F238E27FC236}">
                <a16:creationId xmlns="" xmlns:a16="http://schemas.microsoft.com/office/drawing/2014/main" id="{5F4D6E97-5544-4873-9068-B78F469FEBFA}"/>
              </a:ext>
            </a:extLst>
          </p:cNvPr>
          <p:cNvSpPr txBox="1">
            <a:spLocks/>
          </p:cNvSpPr>
          <p:nvPr/>
        </p:nvSpPr>
        <p:spPr>
          <a:xfrm>
            <a:off x="342000" y="52488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defTabSz="720000"/>
            <a:r>
              <a:rPr lang="en-AU" sz="2400" dirty="0"/>
              <a:t>1.	Which Performance Requirements can this Verification Method </a:t>
            </a:r>
            <a:br>
              <a:rPr lang="en-AU" sz="2400" dirty="0"/>
            </a:br>
            <a:r>
              <a:rPr lang="en-AU" sz="2400" dirty="0"/>
              <a:t>	be used for?</a:t>
            </a:r>
          </a:p>
        </p:txBody>
      </p:sp>
      <p:sp>
        <p:nvSpPr>
          <p:cNvPr id="5" name="Second question">
            <a:extLst>
              <a:ext uri="{FF2B5EF4-FFF2-40B4-BE49-F238E27FC236}">
                <a16:creationId xmlns="" xmlns:a16="http://schemas.microsoft.com/office/drawing/2014/main" id="{DC741717-180C-48A1-9BE6-59344A186DE8}"/>
              </a:ext>
            </a:extLst>
          </p:cNvPr>
          <p:cNvSpPr txBox="1">
            <a:spLocks/>
          </p:cNvSpPr>
          <p:nvPr/>
        </p:nvSpPr>
        <p:spPr>
          <a:xfrm>
            <a:off x="342000" y="52488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baseline="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defTabSz="720000"/>
            <a:r>
              <a:rPr lang="en-AU" sz="2400" dirty="0"/>
              <a:t>2.	Where can you find the procedure for measuring the sound </a:t>
            </a:r>
            <a:br>
              <a:rPr lang="en-AU" sz="2400" dirty="0"/>
            </a:br>
            <a:r>
              <a:rPr lang="en-AU" sz="2400" dirty="0"/>
              <a:t>	transmission as required by this Verification Method?</a:t>
            </a:r>
          </a:p>
        </p:txBody>
      </p:sp>
      <p:sp>
        <p:nvSpPr>
          <p:cNvPr id="6" name="Third question">
            <a:extLst>
              <a:ext uri="{FF2B5EF4-FFF2-40B4-BE49-F238E27FC236}">
                <a16:creationId xmlns="" xmlns:a16="http://schemas.microsoft.com/office/drawing/2014/main" id="{CFBF3111-FA5D-4EFF-B6FD-DCCD0FB44ECA}"/>
              </a:ext>
            </a:extLst>
          </p:cNvPr>
          <p:cNvSpPr txBox="1">
            <a:spLocks/>
          </p:cNvSpPr>
          <p:nvPr/>
        </p:nvSpPr>
        <p:spPr>
          <a:xfrm>
            <a:off x="342000" y="5248800"/>
            <a:ext cx="11480400" cy="1414800"/>
          </a:xfrm>
          <a:prstGeom prst="rect">
            <a:avLst/>
          </a:prstGeom>
          <a:solidFill>
            <a:srgbClr val="DADEF4"/>
          </a:solidFill>
        </p:spPr>
        <p:txBody>
          <a:bodyPr anchor="ctr"/>
          <a:lstStyle>
            <a:lvl1pPr marL="228600" indent="-228600" algn="l" defTabSz="914400" rtl="0" eaLnBrk="1" latinLnBrk="0" hangingPunct="1">
              <a:lnSpc>
                <a:spcPct val="100000"/>
              </a:lnSpc>
              <a:spcBef>
                <a:spcPts val="200"/>
              </a:spcBef>
              <a:spcAft>
                <a:spcPts val="200"/>
              </a:spcAft>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200"/>
              </a:spcBef>
              <a:spcAft>
                <a:spcPts val="200"/>
              </a:spcAft>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200"/>
              </a:spcBef>
              <a:spcAft>
                <a:spcPts val="200"/>
              </a:spcAft>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200"/>
              </a:spcBef>
              <a:spcAft>
                <a:spcPts val="200"/>
              </a:spcAft>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defTabSz="720000"/>
            <a:r>
              <a:rPr lang="en-AU" sz="2400" dirty="0"/>
              <a:t>3.	What does “in-situ” mean and why is this important?</a:t>
            </a:r>
          </a:p>
        </p:txBody>
      </p:sp>
    </p:spTree>
    <p:custDataLst>
      <p:tags r:id="rId1"/>
    </p:custDataLst>
    <p:extLst>
      <p:ext uri="{BB962C8B-B14F-4D97-AF65-F5344CB8AC3E}">
        <p14:creationId xmlns:p14="http://schemas.microsoft.com/office/powerpoint/2010/main" val="291756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grpId="1" nodeType="clickEffect">
                                  <p:stCondLst>
                                    <p:cond delay="0"/>
                                  </p:stCondLst>
                                  <p:childTnLst>
                                    <p:animEffect transition="out" filter="dissolve">
                                      <p:cBhvr>
                                        <p:cTn id="20" dur="500"/>
                                        <p:tgtEl>
                                          <p:spTgt spid="5"/>
                                        </p:tgtEl>
                                      </p:cBhvr>
                                    </p:animEffect>
                                    <p:set>
                                      <p:cBhvr>
                                        <p:cTn id="21" dur="1" fill="hold">
                                          <p:stCondLst>
                                            <p:cond delay="499"/>
                                          </p:stCondLst>
                                        </p:cTn>
                                        <p:tgtEl>
                                          <p:spTgt spid="5"/>
                                        </p:tgtEl>
                                        <p:attrNameLst>
                                          <p:attrName>style.visibility</p:attrName>
                                        </p:attrNameLst>
                                      </p:cBhvr>
                                      <p:to>
                                        <p:strVal val="hidden"/>
                                      </p:to>
                                    </p:se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tmplLst>
          <p:tmpl>
            <p:tnLst>
              <p:par>
                <p:cTn presetID="9"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dissolve">
                      <p:cBhvr>
                        <p:cTn dur="500"/>
                        <p:tgtEl>
                          <p:spTgt spid="4"/>
                        </p:tgtEl>
                      </p:cBhvr>
                    </p:animEffect>
                  </p:childTnLst>
                </p:cTn>
              </p:par>
            </p:tnLst>
          </p:tmpl>
        </p:tmplLst>
      </p:bldP>
      <p:bldP spid="4" grpId="1" animBg="1">
        <p:tmplLst>
          <p:tmpl>
            <p:tnLst>
              <p:par>
                <p:cTn presetID="9" presetClass="exit" presetSubtype="0" fill="hold" nodeType="clickEffect">
                  <p:stCondLst>
                    <p:cond delay="0"/>
                  </p:stCondLst>
                  <p:childTnLst>
                    <p:animEffect transition="out" filter="dissolve">
                      <p:cBhvr>
                        <p:cTn dur="500"/>
                        <p:tgtEl>
                          <p:spTgt spid="4"/>
                        </p:tgtEl>
                      </p:cBhvr>
                    </p:animEffect>
                    <p:set>
                      <p:cBhvr>
                        <p:cTn dur="1" fill="hold">
                          <p:stCondLst>
                            <p:cond delay="499"/>
                          </p:stCondLst>
                        </p:cTn>
                        <p:tgtEl>
                          <p:spTgt spid="4"/>
                        </p:tgtEl>
                        <p:attrNameLst>
                          <p:attrName>style.visibility</p:attrName>
                        </p:attrNameLst>
                      </p:cBhvr>
                      <p:to>
                        <p:strVal val="hidden"/>
                      </p:to>
                    </p:set>
                  </p:childTnLst>
                </p:cTn>
              </p:par>
            </p:tnLst>
          </p:tmpl>
        </p:tmplLst>
      </p:bldP>
      <p:bldP spid="5" grpId="0" animBg="1">
        <p:tmplLst>
          <p:tmpl>
            <p:tnLst>
              <p:par>
                <p:cTn presetID="9" presetClass="entr" presetSubtype="0" fill="hold" nodeType="afterEffect">
                  <p:stCondLst>
                    <p:cond delay="0"/>
                  </p:stCondLst>
                  <p:childTnLst>
                    <p:set>
                      <p:cBhvr>
                        <p:cTn dur="1" fill="hold">
                          <p:stCondLst>
                            <p:cond delay="0"/>
                          </p:stCondLst>
                        </p:cTn>
                        <p:tgtEl>
                          <p:spTgt spid="5"/>
                        </p:tgtEl>
                        <p:attrNameLst>
                          <p:attrName>style.visibility</p:attrName>
                        </p:attrNameLst>
                      </p:cBhvr>
                      <p:to>
                        <p:strVal val="visible"/>
                      </p:to>
                    </p:set>
                    <p:animEffect transition="in" filter="dissolve">
                      <p:cBhvr>
                        <p:cTn dur="500"/>
                        <p:tgtEl>
                          <p:spTgt spid="5"/>
                        </p:tgtEl>
                      </p:cBhvr>
                    </p:animEffect>
                  </p:childTnLst>
                </p:cTn>
              </p:par>
            </p:tnLst>
          </p:tmpl>
        </p:tmplLst>
      </p:bldP>
      <p:bldP spid="5" grpId="1" animBg="1">
        <p:tmplLst>
          <p:tmpl>
            <p:tnLst>
              <p:par>
                <p:cTn presetID="9" presetClass="exit" presetSubtype="0" fill="hold" nodeType="clickEffect">
                  <p:stCondLst>
                    <p:cond delay="0"/>
                  </p:stCondLst>
                  <p:childTnLst>
                    <p:animEffect transition="out" filter="dissolve">
                      <p:cBhvr>
                        <p:cTn dur="500"/>
                        <p:tgtEl>
                          <p:spTgt spid="5"/>
                        </p:tgtEl>
                      </p:cBhvr>
                    </p:animEffect>
                    <p:set>
                      <p:cBhvr>
                        <p:cTn dur="1" fill="hold">
                          <p:stCondLst>
                            <p:cond delay="499"/>
                          </p:stCondLst>
                        </p:cTn>
                        <p:tgtEl>
                          <p:spTgt spid="5"/>
                        </p:tgtEl>
                        <p:attrNameLst>
                          <p:attrName>style.visibility</p:attrName>
                        </p:attrNameLst>
                      </p:cBhvr>
                      <p:to>
                        <p:strVal val="hidden"/>
                      </p:to>
                    </p:set>
                  </p:childTnLst>
                </p:cTn>
              </p:par>
            </p:tnLst>
          </p:tmpl>
        </p:tmplLst>
      </p:bldP>
      <p:bldP spid="6" grpId="0" animBg="1">
        <p:tmplLst>
          <p:tmpl>
            <p:tnLst>
              <p:par>
                <p:cTn presetID="9"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dissolve">
                      <p:cBhvr>
                        <p:cTn dur="500"/>
                        <p:tgtEl>
                          <p:spTgt spid="6"/>
                        </p:tgtEl>
                      </p:cBhvr>
                    </p:animEffect>
                  </p:childTnLst>
                </p:cTn>
              </p:par>
            </p:tnLst>
          </p:tmpl>
        </p:tmplLst>
      </p:b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31CB849A-0339-4662-A9B3-D555116483AC}"/>
              </a:ext>
            </a:extLst>
          </p:cNvPr>
          <p:cNvSpPr>
            <a:spLocks noGrp="1"/>
          </p:cNvSpPr>
          <p:nvPr>
            <p:ph type="body" sz="quarter" idx="11"/>
          </p:nvPr>
        </p:nvSpPr>
        <p:spPr/>
        <p:txBody>
          <a:bodyPr/>
          <a:lstStyle/>
          <a:p>
            <a:r>
              <a:rPr lang="en-AU" dirty="0"/>
              <a:t>Match the Part in Section </a:t>
            </a:r>
            <a:r>
              <a:rPr lang="en-AU" dirty="0" smtClean="0"/>
              <a:t>H </a:t>
            </a:r>
            <a:r>
              <a:rPr lang="en-AU" dirty="0"/>
              <a:t>with its subject…</a:t>
            </a:r>
          </a:p>
        </p:txBody>
      </p:sp>
      <p:pic>
        <p:nvPicPr>
          <p:cNvPr id="13" name="Vol Two Logo" descr="NCC Volume Two Logo. A stylised house in bright red.">
            <a:extLst>
              <a:ext uri="{FF2B5EF4-FFF2-40B4-BE49-F238E27FC236}">
                <a16:creationId xmlns="" xmlns:a16="http://schemas.microsoft.com/office/drawing/2014/main" id="{4F1BD7C6-52A0-44A6-92F0-3977C2907DD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sp>
        <p:nvSpPr>
          <p:cNvPr id="22" name="Answer 2">
            <a:extLst>
              <a:ext uri="{FF2B5EF4-FFF2-40B4-BE49-F238E27FC236}">
                <a16:creationId xmlns="" xmlns:a16="http://schemas.microsoft.com/office/drawing/2014/main" id="{852500D9-CF4D-47E0-B837-BE0575022635}"/>
              </a:ext>
            </a:extLst>
          </p:cNvPr>
          <p:cNvSpPr/>
          <p:nvPr/>
        </p:nvSpPr>
        <p:spPr>
          <a:xfrm flipH="1">
            <a:off x="7829229" y="4244737"/>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Fire safety</a:t>
            </a:r>
          </a:p>
        </p:txBody>
      </p:sp>
      <p:sp>
        <p:nvSpPr>
          <p:cNvPr id="21" name="Answer 3">
            <a:extLst>
              <a:ext uri="{FF2B5EF4-FFF2-40B4-BE49-F238E27FC236}">
                <a16:creationId xmlns="" xmlns:a16="http://schemas.microsoft.com/office/drawing/2014/main" id="{CA8C8862-4010-4B81-8332-AF48A7A2BFC3}"/>
              </a:ext>
            </a:extLst>
          </p:cNvPr>
          <p:cNvSpPr/>
          <p:nvPr/>
        </p:nvSpPr>
        <p:spPr>
          <a:xfrm flipH="1">
            <a:off x="7829229" y="3350359"/>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Safe movement </a:t>
            </a:r>
            <a:br>
              <a:rPr lang="en-AU" b="1" dirty="0"/>
            </a:br>
            <a:r>
              <a:rPr lang="en-AU" b="1" dirty="0"/>
              <a:t>and access</a:t>
            </a:r>
          </a:p>
        </p:txBody>
      </p:sp>
      <p:sp>
        <p:nvSpPr>
          <p:cNvPr id="20" name="Answer 4">
            <a:extLst>
              <a:ext uri="{FF2B5EF4-FFF2-40B4-BE49-F238E27FC236}">
                <a16:creationId xmlns="" xmlns:a16="http://schemas.microsoft.com/office/drawing/2014/main" id="{E3D60CDC-CE85-4AE7-8743-4B3ACC103A4F}"/>
              </a:ext>
            </a:extLst>
          </p:cNvPr>
          <p:cNvSpPr/>
          <p:nvPr/>
        </p:nvSpPr>
        <p:spPr>
          <a:xfrm flipH="1">
            <a:off x="7829229" y="2422752"/>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Energy efficiency</a:t>
            </a:r>
          </a:p>
        </p:txBody>
      </p:sp>
      <p:sp>
        <p:nvSpPr>
          <p:cNvPr id="23" name="Answer 1">
            <a:extLst>
              <a:ext uri="{FF2B5EF4-FFF2-40B4-BE49-F238E27FC236}">
                <a16:creationId xmlns="" xmlns:a16="http://schemas.microsoft.com/office/drawing/2014/main" id="{AFABB218-4074-4F4D-B9E7-44C234492307}"/>
              </a:ext>
            </a:extLst>
          </p:cNvPr>
          <p:cNvSpPr/>
          <p:nvPr/>
        </p:nvSpPr>
        <p:spPr>
          <a:xfrm flipH="1">
            <a:off x="7829229" y="5155730"/>
            <a:ext cx="3651571" cy="655320"/>
          </a:xfrm>
          <a:custGeom>
            <a:avLst/>
            <a:gdLst>
              <a:gd name="connsiteX0" fmla="*/ 3651571 w 3651571"/>
              <a:gd name="connsiteY0" fmla="*/ 0 h 655320"/>
              <a:gd name="connsiteX1" fmla="*/ 0 w 3651571"/>
              <a:gd name="connsiteY1" fmla="*/ 0 h 655320"/>
              <a:gd name="connsiteX2" fmla="*/ 0 w 3651571"/>
              <a:gd name="connsiteY2" fmla="*/ 655320 h 655320"/>
              <a:gd name="connsiteX3" fmla="*/ 3629214 w 3651571"/>
              <a:gd name="connsiteY3" fmla="*/ 655320 h 655320"/>
              <a:gd name="connsiteX4" fmla="*/ 3199463 w 3651571"/>
              <a:gd name="connsiteY4" fmla="*/ 335967 h 65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1571" h="655320">
                <a:moveTo>
                  <a:pt x="3651571" y="0"/>
                </a:moveTo>
                <a:lnTo>
                  <a:pt x="0" y="0"/>
                </a:lnTo>
                <a:lnTo>
                  <a:pt x="0" y="655320"/>
                </a:lnTo>
                <a:lnTo>
                  <a:pt x="3629214" y="655320"/>
                </a:lnTo>
                <a:lnTo>
                  <a:pt x="3199463" y="335967"/>
                </a:lnTo>
                <a:close/>
              </a:path>
            </a:pathLst>
          </a:custGeom>
          <a:solidFill>
            <a:srgbClr val="004680"/>
          </a:solidFill>
          <a:ln>
            <a:solidFill>
              <a:schemeClr val="bg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AU" b="1" dirty="0"/>
              <a:t>Structure</a:t>
            </a:r>
          </a:p>
        </p:txBody>
      </p:sp>
      <p:sp>
        <p:nvSpPr>
          <p:cNvPr id="15" name="Option 4">
            <a:extLst>
              <a:ext uri="{FF2B5EF4-FFF2-40B4-BE49-F238E27FC236}">
                <a16:creationId xmlns="" xmlns:a16="http://schemas.microsoft.com/office/drawing/2014/main" id="{F6B38621-B266-4FFB-9461-FE6014A39687}"/>
              </a:ext>
            </a:extLst>
          </p:cNvPr>
          <p:cNvSpPr/>
          <p:nvPr/>
        </p:nvSpPr>
        <p:spPr>
          <a:xfrm>
            <a:off x="688960" y="5164037"/>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H6</a:t>
            </a:r>
            <a:endParaRPr lang="en-AU" sz="2200" b="1" dirty="0"/>
          </a:p>
        </p:txBody>
      </p:sp>
      <p:sp>
        <p:nvSpPr>
          <p:cNvPr id="16" name="Option 3">
            <a:extLst>
              <a:ext uri="{FF2B5EF4-FFF2-40B4-BE49-F238E27FC236}">
                <a16:creationId xmlns="" xmlns:a16="http://schemas.microsoft.com/office/drawing/2014/main" id="{C00250C7-FB02-454D-ADC7-A48C935638D0}"/>
              </a:ext>
            </a:extLst>
          </p:cNvPr>
          <p:cNvSpPr/>
          <p:nvPr/>
        </p:nvSpPr>
        <p:spPr>
          <a:xfrm>
            <a:off x="688960" y="4253044"/>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H5</a:t>
            </a:r>
            <a:endParaRPr lang="en-AU" sz="2200" b="1" dirty="0"/>
          </a:p>
        </p:txBody>
      </p:sp>
      <p:sp>
        <p:nvSpPr>
          <p:cNvPr id="17" name="Option 2">
            <a:extLst>
              <a:ext uri="{FF2B5EF4-FFF2-40B4-BE49-F238E27FC236}">
                <a16:creationId xmlns="" xmlns:a16="http://schemas.microsoft.com/office/drawing/2014/main" id="{4F297B1D-0374-436F-9517-313C6E475DED}"/>
              </a:ext>
            </a:extLst>
          </p:cNvPr>
          <p:cNvSpPr/>
          <p:nvPr/>
        </p:nvSpPr>
        <p:spPr>
          <a:xfrm>
            <a:off x="688960" y="3342051"/>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H3</a:t>
            </a:r>
            <a:endParaRPr lang="en-AU" sz="2200" b="1" dirty="0"/>
          </a:p>
        </p:txBody>
      </p:sp>
      <p:sp>
        <p:nvSpPr>
          <p:cNvPr id="18" name="Option 1">
            <a:extLst>
              <a:ext uri="{FF2B5EF4-FFF2-40B4-BE49-F238E27FC236}">
                <a16:creationId xmlns="" xmlns:a16="http://schemas.microsoft.com/office/drawing/2014/main" id="{4A12CA4C-11DB-4EDB-8CDD-8E2BC879079E}"/>
              </a:ext>
            </a:extLst>
          </p:cNvPr>
          <p:cNvSpPr/>
          <p:nvPr/>
        </p:nvSpPr>
        <p:spPr>
          <a:xfrm>
            <a:off x="688960" y="2431059"/>
            <a:ext cx="3395360" cy="655320"/>
          </a:xfrm>
          <a:prstGeom prst="homePlate">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200" b="1" dirty="0"/>
              <a:t>Part </a:t>
            </a:r>
            <a:r>
              <a:rPr lang="en-AU" sz="2200" b="1" dirty="0" smtClean="0"/>
              <a:t>H1</a:t>
            </a:r>
            <a:endParaRPr lang="en-AU" sz="2200" b="1" dirty="0"/>
          </a:p>
        </p:txBody>
      </p:sp>
    </p:spTree>
    <p:custDataLst>
      <p:tags r:id="rId1"/>
    </p:custDataLst>
    <p:extLst>
      <p:ext uri="{BB962C8B-B14F-4D97-AF65-F5344CB8AC3E}">
        <p14:creationId xmlns:p14="http://schemas.microsoft.com/office/powerpoint/2010/main" val="349941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222 0.00254 L -0.34571 -0.39699 " pathEditMode="relative" rAng="0" ptsTypes="AA">
                                      <p:cBhvr>
                                        <p:cTn id="6" dur="2000" fill="hold"/>
                                        <p:tgtEl>
                                          <p:spTgt spid="23"/>
                                        </p:tgtEl>
                                        <p:attrNameLst>
                                          <p:attrName>ppt_x</p:attrName>
                                          <p:attrName>ppt_y</p:attrName>
                                        </p:attrNameLst>
                                      </p:cBhvr>
                                      <p:rCtr x="-17174" y="-19977"/>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0391 -0.00255 L -0.34584 -0.13148 " pathEditMode="relative" rAng="0" ptsTypes="AA">
                                      <p:cBhvr>
                                        <p:cTn id="10" dur="2000" fill="hold"/>
                                        <p:tgtEl>
                                          <p:spTgt spid="22"/>
                                        </p:tgtEl>
                                        <p:attrNameLst>
                                          <p:attrName>ppt_x</p:attrName>
                                          <p:attrName>ppt_y</p:attrName>
                                        </p:attrNameLst>
                                      </p:cBhvr>
                                      <p:rCtr x="-17096" y="-645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00157 -1.11111E-6 L -0.34597 0.13195 " pathEditMode="relative" rAng="0" ptsTypes="AA">
                                      <p:cBhvr>
                                        <p:cTn id="14" dur="2000" fill="hold"/>
                                        <p:tgtEl>
                                          <p:spTgt spid="21"/>
                                        </p:tgtEl>
                                        <p:attrNameLst>
                                          <p:attrName>ppt_x</p:attrName>
                                          <p:attrName>ppt_y</p:attrName>
                                        </p:attrNameLst>
                                      </p:cBhvr>
                                      <p:rCtr x="-17227" y="6597"/>
                                    </p:animMotion>
                                  </p:childTnLst>
                                </p:cTn>
                              </p:par>
                            </p:childTnLst>
                          </p:cTn>
                        </p:par>
                        <p:par>
                          <p:cTn id="15" fill="hold">
                            <p:stCondLst>
                              <p:cond delay="2000"/>
                            </p:stCondLst>
                            <p:childTnLst>
                              <p:par>
                                <p:cTn id="16" presetID="42" presetClass="path" presetSubtype="0" accel="50000" decel="50000" fill="hold" grpId="0" nodeType="afterEffect">
                                  <p:stCondLst>
                                    <p:cond delay="0"/>
                                  </p:stCondLst>
                                  <p:childTnLst>
                                    <p:animMotion origin="layout" path="M 2.91667E-6 4.07407E-6 L -0.34636 0.40069 " pathEditMode="relative" rAng="0" ptsTypes="AA">
                                      <p:cBhvr>
                                        <p:cTn id="17" dur="2000" fill="hold"/>
                                        <p:tgtEl>
                                          <p:spTgt spid="20"/>
                                        </p:tgtEl>
                                        <p:attrNameLst>
                                          <p:attrName>ppt_x</p:attrName>
                                          <p:attrName>ppt_y</p:attrName>
                                        </p:attrNameLst>
                                      </p:cBhvr>
                                      <p:rCtr x="-17318" y="200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20"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itle">
            <a:extLst>
              <a:ext uri="{FF2B5EF4-FFF2-40B4-BE49-F238E27FC236}">
                <a16:creationId xmlns="" xmlns:a16="http://schemas.microsoft.com/office/drawing/2014/main" id="{31322E65-B5F1-4D51-AFA8-9AA2088A61B8}"/>
              </a:ext>
            </a:extLst>
          </p:cNvPr>
          <p:cNvSpPr>
            <a:spLocks noGrp="1"/>
          </p:cNvSpPr>
          <p:nvPr>
            <p:ph type="body" sz="quarter" idx="11"/>
          </p:nvPr>
        </p:nvSpPr>
        <p:spPr/>
        <p:txBody>
          <a:bodyPr>
            <a:normAutofit lnSpcReduction="10000"/>
          </a:bodyPr>
          <a:lstStyle/>
          <a:p>
            <a:r>
              <a:rPr lang="en-AU" dirty="0" smtClean="0"/>
              <a:t>Where can you find Performance </a:t>
            </a:r>
            <a:r>
              <a:rPr lang="en-AU" dirty="0"/>
              <a:t>R</a:t>
            </a:r>
            <a:r>
              <a:rPr lang="en-AU" dirty="0" smtClean="0"/>
              <a:t>equirements in Volume Two?</a:t>
            </a:r>
            <a:endParaRPr lang="en-AU" dirty="0"/>
          </a:p>
        </p:txBody>
      </p:sp>
      <p:pic>
        <p:nvPicPr>
          <p:cNvPr id="20" name="Vol Two Logo" descr="NCC Volume Two Logo. A stylised house in bright red.">
            <a:extLst>
              <a:ext uri="{FF2B5EF4-FFF2-40B4-BE49-F238E27FC236}">
                <a16:creationId xmlns="" xmlns:a16="http://schemas.microsoft.com/office/drawing/2014/main" id="{DF0B0D0D-AD8F-4D70-967A-9DC9F6FAF802}"/>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515600" y="75600"/>
            <a:ext cx="1623600" cy="1623600"/>
          </a:xfrm>
          <a:prstGeom prst="rect">
            <a:avLst/>
          </a:prstGeom>
        </p:spPr>
      </p:pic>
      <p:grpSp>
        <p:nvGrpSpPr>
          <p:cNvPr id="3" name="Option 1">
            <a:extLst>
              <a:ext uri="{FF2B5EF4-FFF2-40B4-BE49-F238E27FC236}">
                <a16:creationId xmlns="" xmlns:a16="http://schemas.microsoft.com/office/drawing/2014/main" id="{842B87CC-5BC5-4D65-96AA-5B6CA1FB1C7B}"/>
              </a:ext>
            </a:extLst>
          </p:cNvPr>
          <p:cNvGrpSpPr/>
          <p:nvPr/>
        </p:nvGrpSpPr>
        <p:grpSpPr>
          <a:xfrm>
            <a:off x="1105700" y="2480629"/>
            <a:ext cx="10537660" cy="501606"/>
            <a:chOff x="1105700" y="2719165"/>
            <a:chExt cx="10537660" cy="501606"/>
          </a:xfrm>
        </p:grpSpPr>
        <p:sp>
          <p:nvSpPr>
            <p:cNvPr id="4" name="Option 1">
              <a:extLst>
                <a:ext uri="{FF2B5EF4-FFF2-40B4-BE49-F238E27FC236}">
                  <a16:creationId xmlns="" xmlns:a16="http://schemas.microsoft.com/office/drawing/2014/main" id="{5601CF5E-C212-47EB-AD6F-E87D3EF1CA6B}"/>
                </a:ext>
              </a:extLst>
            </p:cNvPr>
            <p:cNvSpPr txBox="1"/>
            <p:nvPr/>
          </p:nvSpPr>
          <p:spPr>
            <a:xfrm>
              <a:off x="1731264" y="2739136"/>
              <a:ext cx="9912096" cy="461665"/>
            </a:xfrm>
            <a:prstGeom prst="rect">
              <a:avLst/>
            </a:prstGeom>
            <a:noFill/>
          </p:spPr>
          <p:txBody>
            <a:bodyPr wrap="square" rtlCol="0">
              <a:spAutoFit/>
            </a:bodyPr>
            <a:lstStyle/>
            <a:p>
              <a:r>
                <a:rPr lang="en-AU" sz="2400" dirty="0" smtClean="0"/>
                <a:t>Section A Governing Requirements.</a:t>
              </a:r>
              <a:endParaRPr lang="en-AU" sz="2400" dirty="0"/>
            </a:p>
          </p:txBody>
        </p:sp>
        <p:sp>
          <p:nvSpPr>
            <p:cNvPr id="5" name="Button 1">
              <a:extLst>
                <a:ext uri="{FF2B5EF4-FFF2-40B4-BE49-F238E27FC236}">
                  <a16:creationId xmlns="" xmlns:a16="http://schemas.microsoft.com/office/drawing/2014/main" id="{3F9CC848-9DE3-43BD-B7ED-87248EB0DFA1}"/>
                </a:ext>
              </a:extLst>
            </p:cNvPr>
            <p:cNvSpPr/>
            <p:nvPr/>
          </p:nvSpPr>
          <p:spPr>
            <a:xfrm>
              <a:off x="1105700" y="2719165"/>
              <a:ext cx="549364" cy="501606"/>
            </a:xfrm>
            <a:prstGeom prst="diamond">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9" name="Option 2">
            <a:extLst>
              <a:ext uri="{FF2B5EF4-FFF2-40B4-BE49-F238E27FC236}">
                <a16:creationId xmlns="" xmlns:a16="http://schemas.microsoft.com/office/drawing/2014/main" id="{297A7497-EB5D-458A-BF0A-A8E73F59C3D4}"/>
              </a:ext>
            </a:extLst>
          </p:cNvPr>
          <p:cNvGrpSpPr/>
          <p:nvPr/>
        </p:nvGrpSpPr>
        <p:grpSpPr>
          <a:xfrm>
            <a:off x="1133408" y="3529435"/>
            <a:ext cx="10537660" cy="501606"/>
            <a:chOff x="1149242" y="4306733"/>
            <a:chExt cx="10537660" cy="501606"/>
          </a:xfrm>
        </p:grpSpPr>
        <p:sp>
          <p:nvSpPr>
            <p:cNvPr id="10" name="Option 2">
              <a:extLst>
                <a:ext uri="{FF2B5EF4-FFF2-40B4-BE49-F238E27FC236}">
                  <a16:creationId xmlns="" xmlns:a16="http://schemas.microsoft.com/office/drawing/2014/main" id="{E17D3C21-EAE6-446F-9E6D-F4F03CF2F2FD}"/>
                </a:ext>
              </a:extLst>
            </p:cNvPr>
            <p:cNvSpPr txBox="1"/>
            <p:nvPr/>
          </p:nvSpPr>
          <p:spPr>
            <a:xfrm>
              <a:off x="1774806" y="4326704"/>
              <a:ext cx="9912096" cy="461665"/>
            </a:xfrm>
            <a:prstGeom prst="rect">
              <a:avLst/>
            </a:prstGeom>
            <a:noFill/>
          </p:spPr>
          <p:txBody>
            <a:bodyPr wrap="square" rtlCol="0">
              <a:spAutoFit/>
            </a:bodyPr>
            <a:lstStyle/>
            <a:p>
              <a:r>
                <a:rPr lang="en-AU" sz="2400" dirty="0" smtClean="0"/>
                <a:t>Housing Provisions</a:t>
              </a:r>
              <a:endParaRPr lang="en-AU" sz="2400" dirty="0"/>
            </a:p>
          </p:txBody>
        </p:sp>
        <p:sp>
          <p:nvSpPr>
            <p:cNvPr id="11" name="Button 2">
              <a:extLst>
                <a:ext uri="{FF2B5EF4-FFF2-40B4-BE49-F238E27FC236}">
                  <a16:creationId xmlns="" xmlns:a16="http://schemas.microsoft.com/office/drawing/2014/main" id="{C77E14ED-BC68-40E1-8273-E8FB6D94CBC8}"/>
                </a:ext>
              </a:extLst>
            </p:cNvPr>
            <p:cNvSpPr/>
            <p:nvPr/>
          </p:nvSpPr>
          <p:spPr>
            <a:xfrm>
              <a:off x="1149242" y="4306733"/>
              <a:ext cx="549364" cy="501606"/>
            </a:xfrm>
            <a:prstGeom prst="diamond">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6" name="Option 3">
            <a:extLst>
              <a:ext uri="{FF2B5EF4-FFF2-40B4-BE49-F238E27FC236}">
                <a16:creationId xmlns="" xmlns:a16="http://schemas.microsoft.com/office/drawing/2014/main" id="{9F0AB216-0C34-42F1-A24C-B968BBF4E715}"/>
              </a:ext>
            </a:extLst>
          </p:cNvPr>
          <p:cNvGrpSpPr/>
          <p:nvPr/>
        </p:nvGrpSpPr>
        <p:grpSpPr>
          <a:xfrm>
            <a:off x="1105700" y="4451894"/>
            <a:ext cx="10537660" cy="501606"/>
            <a:chOff x="1105700" y="3511977"/>
            <a:chExt cx="10537660" cy="501606"/>
          </a:xfrm>
        </p:grpSpPr>
        <p:sp>
          <p:nvSpPr>
            <p:cNvPr id="7" name="Option 3">
              <a:extLst>
                <a:ext uri="{FF2B5EF4-FFF2-40B4-BE49-F238E27FC236}">
                  <a16:creationId xmlns="" xmlns:a16="http://schemas.microsoft.com/office/drawing/2014/main" id="{DDA38C93-73B6-4E58-8241-319B0BAC644E}"/>
                </a:ext>
              </a:extLst>
            </p:cNvPr>
            <p:cNvSpPr txBox="1"/>
            <p:nvPr/>
          </p:nvSpPr>
          <p:spPr>
            <a:xfrm>
              <a:off x="1731264" y="3531948"/>
              <a:ext cx="9912096" cy="461665"/>
            </a:xfrm>
            <a:prstGeom prst="rect">
              <a:avLst/>
            </a:prstGeom>
            <a:noFill/>
          </p:spPr>
          <p:txBody>
            <a:bodyPr wrap="square" rtlCol="0">
              <a:spAutoFit/>
            </a:bodyPr>
            <a:lstStyle/>
            <a:p>
              <a:r>
                <a:rPr lang="en-AU" sz="2400" dirty="0" smtClean="0"/>
                <a:t>Specifications </a:t>
              </a:r>
              <a:endParaRPr lang="en-AU" sz="2400" dirty="0"/>
            </a:p>
          </p:txBody>
        </p:sp>
        <p:sp>
          <p:nvSpPr>
            <p:cNvPr id="8" name="Button 3">
              <a:extLst>
                <a:ext uri="{FF2B5EF4-FFF2-40B4-BE49-F238E27FC236}">
                  <a16:creationId xmlns="" xmlns:a16="http://schemas.microsoft.com/office/drawing/2014/main" id="{11908675-1713-4B99-A83D-FA951B9671A8}"/>
                </a:ext>
              </a:extLst>
            </p:cNvPr>
            <p:cNvSpPr/>
            <p:nvPr/>
          </p:nvSpPr>
          <p:spPr>
            <a:xfrm>
              <a:off x="1105700" y="3511977"/>
              <a:ext cx="549364" cy="501606"/>
            </a:xfrm>
            <a:prstGeom prst="diamond">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2" name="Option 4">
            <a:extLst>
              <a:ext uri="{FF2B5EF4-FFF2-40B4-BE49-F238E27FC236}">
                <a16:creationId xmlns="" xmlns:a16="http://schemas.microsoft.com/office/drawing/2014/main" id="{D063C0FB-B533-4D35-8BA6-CA63BB5C4580}"/>
              </a:ext>
            </a:extLst>
          </p:cNvPr>
          <p:cNvGrpSpPr/>
          <p:nvPr/>
        </p:nvGrpSpPr>
        <p:grpSpPr>
          <a:xfrm>
            <a:off x="1111142" y="5458307"/>
            <a:ext cx="10427932" cy="501606"/>
            <a:chOff x="1149242" y="5388734"/>
            <a:chExt cx="10427932" cy="501606"/>
          </a:xfrm>
        </p:grpSpPr>
        <p:sp>
          <p:nvSpPr>
            <p:cNvPr id="13" name="Option 4">
              <a:extLst>
                <a:ext uri="{FF2B5EF4-FFF2-40B4-BE49-F238E27FC236}">
                  <a16:creationId xmlns="" xmlns:a16="http://schemas.microsoft.com/office/drawing/2014/main" id="{D6CA170B-D1E8-4A76-879A-309BED1CDA0F}"/>
                </a:ext>
              </a:extLst>
            </p:cNvPr>
            <p:cNvSpPr txBox="1"/>
            <p:nvPr/>
          </p:nvSpPr>
          <p:spPr>
            <a:xfrm>
              <a:off x="1774806" y="5408705"/>
              <a:ext cx="9802368" cy="461665"/>
            </a:xfrm>
            <a:prstGeom prst="rect">
              <a:avLst/>
            </a:prstGeom>
            <a:noFill/>
          </p:spPr>
          <p:txBody>
            <a:bodyPr wrap="square" rtlCol="0">
              <a:spAutoFit/>
            </a:bodyPr>
            <a:lstStyle/>
            <a:p>
              <a:r>
                <a:rPr lang="en-AU" sz="2400" dirty="0" smtClean="0"/>
                <a:t>Section H</a:t>
              </a:r>
              <a:endParaRPr lang="en-AU" sz="2400" dirty="0"/>
            </a:p>
          </p:txBody>
        </p:sp>
        <p:sp>
          <p:nvSpPr>
            <p:cNvPr id="14" name="Button 4">
              <a:extLst>
                <a:ext uri="{FF2B5EF4-FFF2-40B4-BE49-F238E27FC236}">
                  <a16:creationId xmlns="" xmlns:a16="http://schemas.microsoft.com/office/drawing/2014/main" id="{FFC0A550-8AE1-4974-9956-005B4BD256AE}"/>
                </a:ext>
              </a:extLst>
            </p:cNvPr>
            <p:cNvSpPr/>
            <p:nvPr/>
          </p:nvSpPr>
          <p:spPr>
            <a:xfrm>
              <a:off x="1149242" y="5388734"/>
              <a:ext cx="549364" cy="501606"/>
            </a:xfrm>
            <a:prstGeom prst="diamond">
              <a:avLst/>
            </a:prstGeom>
            <a:solidFill>
              <a:srgbClr val="485CC7"/>
            </a:solidFill>
            <a:ln>
              <a:solidFill>
                <a:srgbClr val="002E5D"/>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
        <p:nvSpPr>
          <p:cNvPr id="15" name="Response 1 Try again">
            <a:extLst>
              <a:ext uri="{FF2B5EF4-FFF2-40B4-BE49-F238E27FC236}">
                <a16:creationId xmlns="" xmlns:a16="http://schemas.microsoft.com/office/drawing/2014/main" id="{4470B226-4F06-40D5-8B15-D4D3BB8A7ADC}"/>
              </a:ext>
            </a:extLst>
          </p:cNvPr>
          <p:cNvSpPr/>
          <p:nvPr/>
        </p:nvSpPr>
        <p:spPr>
          <a:xfrm>
            <a:off x="8049491" y="2367591"/>
            <a:ext cx="3489583" cy="854787"/>
          </a:xfrm>
          <a:prstGeom prst="wedgeRoundRectCallout">
            <a:avLst>
              <a:gd name="adj1" fmla="val -88259"/>
              <a:gd name="adj2" fmla="val -9508"/>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spcBef>
                <a:spcPts val="200"/>
              </a:spcBef>
              <a:spcAft>
                <a:spcPts val="200"/>
              </a:spcAft>
            </a:pPr>
            <a:r>
              <a:rPr lang="en-AU" sz="2000" b="1" dirty="0">
                <a:solidFill>
                  <a:schemeClr val="tx1"/>
                </a:solidFill>
              </a:rPr>
              <a:t>No, that’s not right.</a:t>
            </a:r>
          </a:p>
          <a:p>
            <a:pPr algn="ctr">
              <a:spcBef>
                <a:spcPts val="200"/>
              </a:spcBef>
              <a:spcAft>
                <a:spcPts val="200"/>
              </a:spcAft>
            </a:pPr>
            <a:r>
              <a:rPr lang="en-AU" sz="2000" b="1" dirty="0">
                <a:solidFill>
                  <a:schemeClr val="tx1"/>
                </a:solidFill>
              </a:rPr>
              <a:t>Try again.</a:t>
            </a:r>
          </a:p>
        </p:txBody>
      </p:sp>
      <p:sp>
        <p:nvSpPr>
          <p:cNvPr id="16" name="Response 2 Try again">
            <a:extLst>
              <a:ext uri="{FF2B5EF4-FFF2-40B4-BE49-F238E27FC236}">
                <a16:creationId xmlns="" xmlns:a16="http://schemas.microsoft.com/office/drawing/2014/main" id="{037BE40A-DC8B-4131-A656-E09F452533A9}"/>
              </a:ext>
            </a:extLst>
          </p:cNvPr>
          <p:cNvSpPr/>
          <p:nvPr/>
        </p:nvSpPr>
        <p:spPr>
          <a:xfrm>
            <a:off x="5666509" y="3423059"/>
            <a:ext cx="5872565" cy="744406"/>
          </a:xfrm>
          <a:prstGeom prst="wedgeRoundRectCallout">
            <a:avLst>
              <a:gd name="adj1" fmla="val -66684"/>
              <a:gd name="adj2" fmla="val -2036"/>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200"/>
              </a:spcBef>
              <a:spcAft>
                <a:spcPts val="200"/>
              </a:spcAft>
            </a:pPr>
            <a:r>
              <a:rPr lang="en-AU" sz="2000" b="1" dirty="0" smtClean="0">
                <a:solidFill>
                  <a:schemeClr val="tx1"/>
                </a:solidFill>
              </a:rPr>
              <a:t>No, that’s not </a:t>
            </a:r>
            <a:r>
              <a:rPr lang="en-AU" sz="2000" b="1" dirty="0">
                <a:solidFill>
                  <a:schemeClr val="tx1"/>
                </a:solidFill>
              </a:rPr>
              <a:t>right</a:t>
            </a:r>
            <a:r>
              <a:rPr lang="en-AU" sz="2000" b="1" dirty="0" smtClean="0">
                <a:solidFill>
                  <a:schemeClr val="tx1"/>
                </a:solidFill>
              </a:rPr>
              <a:t>. Try again.</a:t>
            </a:r>
            <a:endParaRPr lang="en-AU" sz="2000" b="1" dirty="0">
              <a:solidFill>
                <a:schemeClr val="tx1"/>
              </a:solidFill>
            </a:endParaRPr>
          </a:p>
        </p:txBody>
      </p:sp>
      <p:sp>
        <p:nvSpPr>
          <p:cNvPr id="17" name="Response 3 Try again">
            <a:extLst>
              <a:ext uri="{FF2B5EF4-FFF2-40B4-BE49-F238E27FC236}">
                <a16:creationId xmlns="" xmlns:a16="http://schemas.microsoft.com/office/drawing/2014/main" id="{AE8050A3-96AF-4DF6-B3F3-FCC6C6BED0A7}"/>
              </a:ext>
            </a:extLst>
          </p:cNvPr>
          <p:cNvSpPr/>
          <p:nvPr/>
        </p:nvSpPr>
        <p:spPr>
          <a:xfrm>
            <a:off x="5666509" y="4338099"/>
            <a:ext cx="5872565" cy="680185"/>
          </a:xfrm>
          <a:prstGeom prst="wedgeRoundRectCallout">
            <a:avLst>
              <a:gd name="adj1" fmla="val -79242"/>
              <a:gd name="adj2" fmla="val 5600"/>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spcBef>
                <a:spcPts val="200"/>
              </a:spcBef>
              <a:spcAft>
                <a:spcPts val="200"/>
              </a:spcAft>
            </a:pPr>
            <a:r>
              <a:rPr lang="en-AU" sz="2000" b="1" dirty="0">
                <a:solidFill>
                  <a:schemeClr val="tx1"/>
                </a:solidFill>
              </a:rPr>
              <a:t>No, that’s not right</a:t>
            </a:r>
            <a:r>
              <a:rPr lang="en-AU" sz="2000" b="1" dirty="0" smtClean="0">
                <a:solidFill>
                  <a:schemeClr val="tx1"/>
                </a:solidFill>
              </a:rPr>
              <a:t>. Try </a:t>
            </a:r>
            <a:r>
              <a:rPr lang="en-AU" sz="2000" b="1" dirty="0">
                <a:solidFill>
                  <a:schemeClr val="tx1"/>
                </a:solidFill>
              </a:rPr>
              <a:t>again.</a:t>
            </a:r>
          </a:p>
        </p:txBody>
      </p:sp>
      <p:sp>
        <p:nvSpPr>
          <p:cNvPr id="18" name="Response 4 Correct">
            <a:extLst>
              <a:ext uri="{FF2B5EF4-FFF2-40B4-BE49-F238E27FC236}">
                <a16:creationId xmlns="" xmlns:a16="http://schemas.microsoft.com/office/drawing/2014/main" id="{CE2AAE87-1365-48F1-97C2-CC399A7D4F30}"/>
              </a:ext>
            </a:extLst>
          </p:cNvPr>
          <p:cNvSpPr/>
          <p:nvPr/>
        </p:nvSpPr>
        <p:spPr>
          <a:xfrm>
            <a:off x="5666509" y="5204312"/>
            <a:ext cx="5872565" cy="1167256"/>
          </a:xfrm>
          <a:prstGeom prst="wedgeRoundRectCallout">
            <a:avLst>
              <a:gd name="adj1" fmla="val -90113"/>
              <a:gd name="adj2" fmla="val -8498"/>
              <a:gd name="adj3" fmla="val 16667"/>
            </a:avLst>
          </a:prstGeom>
          <a:solidFill>
            <a:srgbClr val="DADEF4"/>
          </a:solidFill>
          <a:ln w="635">
            <a:solidFill>
              <a:schemeClr val="accent1"/>
            </a:solidFill>
          </a:ln>
          <a:effectLst>
            <a:outerShdw blurRad="63500" sx="102000" sy="102000" algn="ctr">
              <a:prstClr val="black">
                <a:alpha val="40000"/>
              </a:prstClr>
            </a:outerShdw>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spcBef>
                <a:spcPts val="200"/>
              </a:spcBef>
              <a:spcAft>
                <a:spcPts val="200"/>
              </a:spcAft>
            </a:pPr>
            <a:r>
              <a:rPr lang="en-AU" sz="2000" b="1" dirty="0" smtClean="0">
                <a:solidFill>
                  <a:schemeClr val="tx1"/>
                </a:solidFill>
              </a:rPr>
              <a:t>Yes, that’s right. The Performance Requirements for Volume Two are located within each Part of Section H.</a:t>
            </a:r>
            <a:endParaRPr lang="en-AU" sz="2000" b="1" dirty="0">
              <a:solidFill>
                <a:schemeClr val="tx1"/>
              </a:solidFill>
            </a:endParaRPr>
          </a:p>
        </p:txBody>
      </p:sp>
    </p:spTree>
    <p:custDataLst>
      <p:tags r:id="rId1"/>
    </p:custDataLst>
    <p:extLst>
      <p:ext uri="{BB962C8B-B14F-4D97-AF65-F5344CB8AC3E}">
        <p14:creationId xmlns:p14="http://schemas.microsoft.com/office/powerpoint/2010/main" val="38981560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5"/>
                                        </p:tgtEl>
                                      </p:cBhvr>
                                    </p:animEffect>
                                    <p:set>
                                      <p:cBhvr>
                                        <p:cTn id="12"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3" restart="whenNotActive" fill="hold" evtFilter="cancelBubble" nodeType="interactiveSeq">
                <p:stCondLst>
                  <p:cond evt="onClick" delay="0">
                    <p:tgtEl>
                      <p:spTgt spid="6"/>
                    </p:tgtEl>
                  </p:cond>
                </p:stCondLst>
                <p:endSync evt="end" delay="0">
                  <p:rtn val="all"/>
                </p:endSync>
                <p:childTnLst>
                  <p:par>
                    <p:cTn id="14" fill="hold">
                      <p:stCondLst>
                        <p:cond delay="0"/>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7"/>
                                        </p:tgtEl>
                                      </p:cBhvr>
                                    </p:animEffect>
                                    <p:set>
                                      <p:cBhvr>
                                        <p:cTn id="2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24" restart="whenNotActive" fill="hold" evtFilter="cancelBubble" nodeType="interactiveSeq">
                <p:stCondLst>
                  <p:cond evt="onClick" delay="0">
                    <p:tgtEl>
                      <p:spTgt spid="12"/>
                    </p:tgtEl>
                  </p:cond>
                </p:stCondLst>
                <p:endSync evt="end" delay="0">
                  <p:rtn val="all"/>
                </p:endSync>
                <p:childTnLst>
                  <p:par>
                    <p:cTn id="25" fill="hold">
                      <p:stCondLst>
                        <p:cond delay="0"/>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8"/>
                                        </p:tgtEl>
                                      </p:cBhvr>
                                    </p:animEffect>
                                    <p:set>
                                      <p:cBhvr>
                                        <p:cTn id="34"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5" restart="whenNotActive" fill="hold" evtFilter="cancelBubble" nodeType="interactiveSeq">
                <p:stCondLst>
                  <p:cond evt="onClick" delay="0">
                    <p:tgtEl>
                      <p:spTgt spid="9"/>
                    </p:tgtEl>
                  </p:cond>
                </p:stCondLst>
                <p:endSync evt="end" delay="0">
                  <p:rtn val="all"/>
                </p:endSync>
                <p:childTnLst>
                  <p:par>
                    <p:cTn id="36" fill="hold">
                      <p:stCondLst>
                        <p:cond delay="0"/>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16"/>
                                        </p:tgtEl>
                                      </p:cBhvr>
                                    </p:animEffect>
                                    <p:set>
                                      <p:cBhvr>
                                        <p:cTn id="4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5" grpId="0" animBg="1"/>
      <p:bldP spid="15" grpId="1" animBg="1"/>
      <p:bldP spid="16" grpId="0" animBg="1"/>
      <p:bldP spid="16" grpId="1" animBg="1"/>
      <p:bldP spid="17" grpId="0" animBg="1"/>
      <p:bldP spid="17" grpId="1" animBg="1"/>
      <p:bldP spid="18" grpId="0" animBg="1"/>
      <p:bldP spid="18"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VOLUME ONE LAYOUT SLIDES" val="aTe0tJ2N"/>
  <p:tag name="ARTICULATE_DESIGN_ID_CUSTOM DESIGN" val="LmJeWGCI"/>
  <p:tag name="ARTICULATE_DESIGN_ID_CORE MASTER SLIDE SET" val="CVoi9Jbu"/>
  <p:tag name="ARTICULATE_DESIGN_ID_VOLUME TWO LAYOUT SLIDES" val="mCvCkv9a"/>
  <p:tag name="ARTICULATE_DESIGN_ID_VOLUME THREE LAYOUTS" val="skKT0QKX"/>
  <p:tag name="ARTICULATE_DESIGN_ID_MASTER SLIDE SET" val="NFqpDy3E"/>
  <p:tag name="ARTICULATE_SLIDE_THUMBNAIL_REFRESH" val="1"/>
  <p:tag name="ARTICULATE_DESIGN_ID_1_MASTER SLIDE SET" val="vybnbyl5"/>
  <p:tag name="ARTICULATE_PROJECT_CHECK" val="0"/>
  <p:tag name="TAG_BACKING_FORM_KEY" val="724314-d:\tr 1 prototyping\ncc tutor using volume two post 2nd review - 13 december v10.0.pptx"/>
  <p:tag name="ARTICULATE_PRESENTER_VERSION" val="8"/>
  <p:tag name="ARTICULATE_PROJECT_OPEN" val="0"/>
  <p:tag name="ARTICULATE_SLIDE_COUNT" val="2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Master slide set">
  <a:themeElements>
    <a:clrScheme name="Custom 1">
      <a:dk1>
        <a:sysClr val="windowText" lastClr="000000"/>
      </a:dk1>
      <a:lt1>
        <a:srgbClr val="FFFFFF"/>
      </a:lt1>
      <a:dk2>
        <a:srgbClr val="44546A"/>
      </a:dk2>
      <a:lt2>
        <a:srgbClr val="FFFFFF"/>
      </a:lt2>
      <a:accent1>
        <a:srgbClr val="193C6A"/>
      </a:accent1>
      <a:accent2>
        <a:srgbClr val="5762A7"/>
      </a:accent2>
      <a:accent3>
        <a:srgbClr val="00467F"/>
      </a:accent3>
      <a:accent4>
        <a:srgbClr val="1679A7"/>
      </a:accent4>
      <a:accent5>
        <a:srgbClr val="DA2B10"/>
      </a:accent5>
      <a:accent6>
        <a:srgbClr val="00856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BCB Master template V6.0.potx" id="{7A0EF34E-821C-4059-8F17-20C54A2BF50B}" vid="{E7F21D09-0D47-4530-8412-17B68938BD7B}"/>
    </a:ext>
  </a:extLst>
</a:theme>
</file>

<file path=ppt/theme/theme2.xml><?xml version="1.0" encoding="utf-8"?>
<a:theme xmlns:a="http://schemas.openxmlformats.org/drawingml/2006/main" name="Office Theme">
  <a:themeElements>
    <a:clrScheme name="ABCB NCC Colours">
      <a:dk1>
        <a:sysClr val="windowText" lastClr="000000"/>
      </a:dk1>
      <a:lt1>
        <a:srgbClr val="FFFFFF"/>
      </a:lt1>
      <a:dk2>
        <a:srgbClr val="44546A"/>
      </a:dk2>
      <a:lt2>
        <a:srgbClr val="E7E6E6"/>
      </a:lt2>
      <a:accent1>
        <a:srgbClr val="193C6A"/>
      </a:accent1>
      <a:accent2>
        <a:srgbClr val="5762A7"/>
      </a:accent2>
      <a:accent3>
        <a:srgbClr val="00467F"/>
      </a:accent3>
      <a:accent4>
        <a:srgbClr val="1D79B4"/>
      </a:accent4>
      <a:accent5>
        <a:srgbClr val="DF2E26"/>
      </a:accent5>
      <a:accent6>
        <a:srgbClr val="00815D"/>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D8C9492125574A91909CD263A904DF" ma:contentTypeVersion="15" ma:contentTypeDescription="Create a new document." ma:contentTypeScope="" ma:versionID="da51352f66ec3f78b0ca210b279cbbee">
  <xsd:schema xmlns:xsd="http://www.w3.org/2001/XMLSchema" xmlns:xs="http://www.w3.org/2001/XMLSchema" xmlns:p="http://schemas.microsoft.com/office/2006/metadata/properties" xmlns:ns1="http://schemas.microsoft.com/sharepoint/v3" xmlns:ns2="d064c82f-d8ab-4a3d-94af-5f326bc58d2d" xmlns:ns3="http://schemas.microsoft.com/sharepoint/v4" targetNamespace="http://schemas.microsoft.com/office/2006/metadata/properties" ma:root="true" ma:fieldsID="87c41af653eb1cfdf031f9a0717fdd63" ns1:_="" ns2:_="" ns3:_="">
    <xsd:import namespace="http://schemas.microsoft.com/sharepoint/v3"/>
    <xsd:import namespace="d064c82f-d8ab-4a3d-94af-5f326bc58d2d"/>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2:aa25a1a23adf4c92a153145de6afe324" minOccurs="0"/>
                <xsd:element ref="ns2:TaxCatchAll" minOccurs="0"/>
                <xsd:element ref="ns2:pe2555c81638466f9eb614edb9ecde52" minOccurs="0"/>
                <xsd:element ref="ns2:g7bcb40ba23249a78edca7d43a67c1c9" minOccurs="0"/>
                <xsd:element ref="ns2:adb9bed2e36e4a93af574aeb444da63e" minOccurs="0"/>
                <xsd:element ref="ns2:n99e4c9942c6404eb103464a00e6097b" minOccurs="0"/>
                <xsd:element ref="ns1:Comments" minOccurs="0"/>
                <xsd:element ref="ns2:SharedWithUsers"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22" nillable="true" ma:displayName="Comments"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64c82f-d8ab-4a3d-94af-5f326bc58d2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a25a1a23adf4c92a153145de6afe324" ma:index="12" ma:taxonomy="true" ma:internalName="aa25a1a23adf4c92a153145de6afe324" ma:taxonomyFieldName="DocHub_SecurityClassification" ma:displayName="Security Classification" ma:fieldId="{aa25a1a2-3adf-4c92-a153-145de6afe324}" ma:sspId="fb0313f7-9433-48c0-866e-9e0bbee59a50" ma:termSetId="f68a6a0b-bd85-4d9d-9c73-c45af096016b" ma:anchorId="00000000-0000-0000-0000-000000000000" ma:open="false" ma:isKeyword="false">
      <xsd:complexType>
        <xsd:sequence>
          <xsd:element ref="pc:Terms" minOccurs="0" maxOccurs="1"/>
        </xsd:sequence>
      </xsd:complexType>
    </xsd:element>
    <xsd:element name="TaxCatchAll" ma:index="13" nillable="true" ma:displayName="Taxonomy Catch All Column" ma:hidden="true" ma:list="{ba7ee364-b2a1-4f0a-a954-3c284f763d4f}" ma:internalName="TaxCatchAll" ma:showField="CatchAllData" ma:web="d064c82f-d8ab-4a3d-94af-5f326bc58d2d">
      <xsd:complexType>
        <xsd:complexContent>
          <xsd:extension base="dms:MultiChoiceLookup">
            <xsd:sequence>
              <xsd:element name="Value" type="dms:Lookup" maxOccurs="unbounded" minOccurs="0" nillable="true"/>
            </xsd:sequence>
          </xsd:extension>
        </xsd:complexContent>
      </xsd:complexType>
    </xsd:element>
    <xsd:element name="pe2555c81638466f9eb614edb9ecde52" ma:index="15" ma:taxonomy="true" ma:internalName="pe2555c81638466f9eb614edb9ecde52" ma:taxonomyFieldName="DocHub_DocumentType" ma:displayName="Document Type" ma:indexed="true" ma:fieldId="{9e2555c8-1638-466f-9eb6-14edb9ecde52}" ma:sspId="fb0313f7-9433-48c0-866e-9e0bbee59a50" ma:termSetId="0e4c18c5-28eb-4f9e-8056-b3cddd4b5d9b" ma:anchorId="00000000-0000-0000-0000-000000000000" ma:open="false" ma:isKeyword="false">
      <xsd:complexType>
        <xsd:sequence>
          <xsd:element ref="pc:Terms" minOccurs="0" maxOccurs="1"/>
        </xsd:sequence>
      </xsd:complexType>
    </xsd:element>
    <xsd:element name="g7bcb40ba23249a78edca7d43a67c1c9" ma:index="17" nillable="true" ma:taxonomy="true" ma:internalName="g7bcb40ba23249a78edca7d43a67c1c9" ma:taxonomyFieldName="DocHub_WorkActivity" ma:displayName="Work Activity" ma:indexed="true" ma:fieldId="{07bcb40b-a232-49a7-8edc-a7d43a67c1c9}" ma:sspId="fb0313f7-9433-48c0-866e-9e0bbee59a50" ma:termSetId="6713ebbd-194a-499f-ab84-a4d70e145fb7" ma:anchorId="00000000-0000-0000-0000-000000000000" ma:open="false" ma:isKeyword="false">
      <xsd:complexType>
        <xsd:sequence>
          <xsd:element ref="pc:Terms" minOccurs="0" maxOccurs="1"/>
        </xsd:sequence>
      </xsd:complexType>
    </xsd:element>
    <xsd:element name="adb9bed2e36e4a93af574aeb444da63e" ma:index="19" nillable="true" ma:taxonomy="true" ma:internalName="adb9bed2e36e4a93af574aeb444da63e" ma:taxonomyFieldName="DocHub_Keywords" ma:displayName="Division Keywords" ma:fieldId="{adb9bed2-e36e-4a93-af57-4aeb444da63e}" ma:taxonomyMulti="true" ma:sspId="fb0313f7-9433-48c0-866e-9e0bbee59a50" ma:termSetId="49b4ab08-24a7-4c85-9f80-4fe3e469e22f" ma:anchorId="00000000-0000-0000-0000-000000000000" ma:open="true" ma:isKeyword="false">
      <xsd:complexType>
        <xsd:sequence>
          <xsd:element ref="pc:Terms" minOccurs="0" maxOccurs="1"/>
        </xsd:sequence>
      </xsd:complexType>
    </xsd:element>
    <xsd:element name="n99e4c9942c6404eb103464a00e6097b" ma:index="21" nillable="true" ma:taxonomy="true" ma:internalName="n99e4c9942c6404eb103464a00e6097b" ma:taxonomyFieldName="DocHub_Year" ma:displayName="Year" ma:indexed="true" ma:fieldId="{799e4c99-42c6-404e-b103-464a00e6097b}" ma:sspId="fb0313f7-9433-48c0-866e-9e0bbee59a50" ma:termSetId="07e1743d-d980-4fe7-a67d-b87ecf7f18f6" ma:anchorId="00000000-0000-0000-0000-000000000000" ma:open="false" ma:isKeyword="false">
      <xsd:complexType>
        <xsd:sequence>
          <xsd:element ref="pc:Terms" minOccurs="0" maxOccurs="1"/>
        </xsd:sequence>
      </xsd:complexType>
    </xsd:element>
    <xsd:element name="SharedWithUsers" ma:index="2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d064c82f-d8ab-4a3d-94af-5f326bc58d2d">WUYEHK7WH6H4-1653706823-1396</_dlc_DocId>
    <_dlc_DocIdUrl xmlns="d064c82f-d8ab-4a3d-94af-5f326bc58d2d">
      <Url>https://dochub/div/australianbuildingcodesboard/businessfunctions/resourcelibrary/guidanceandtraining/_layouts/15/DocIdRedir.aspx?ID=WUYEHK7WH6H4-1653706823-1396</Url>
      <Description>WUYEHK7WH6H4-1653706823-1396</Description>
    </_dlc_DocIdUrl>
    <n99e4c9942c6404eb103464a00e6097b xmlns="d064c82f-d8ab-4a3d-94af-5f326bc58d2d">
      <Terms xmlns="http://schemas.microsoft.com/office/infopath/2007/PartnerControls">
        <TermInfo xmlns="http://schemas.microsoft.com/office/infopath/2007/PartnerControls">
          <TermName xmlns="http://schemas.microsoft.com/office/infopath/2007/PartnerControls">2022</TermName>
          <TermId xmlns="http://schemas.microsoft.com/office/infopath/2007/PartnerControls">4a777a70-2aa9-481e-a746-cca47d761c8e</TermId>
        </TermInfo>
      </Terms>
    </n99e4c9942c6404eb103464a00e6097b>
    <adb9bed2e36e4a93af574aeb444da63e xmlns="d064c82f-d8ab-4a3d-94af-5f326bc58d2d">
      <Terms xmlns="http://schemas.microsoft.com/office/infopath/2007/PartnerControls">
        <TermInfo xmlns="http://schemas.microsoft.com/office/infopath/2007/PartnerControls">
          <TermName>Tutor</TermName>
          <TermId>1ce3eea8-ddb8-4eff-86b1-4b6040eed2c8</TermId>
        </TermInfo>
        <TermInfo xmlns="http://schemas.microsoft.com/office/infopath/2007/PartnerControls">
          <TermName>Education</TermName>
          <TermId>4d80e486-8489-4dcd-903d-ee8f24163c3c</TermId>
        </TermInfo>
      </Terms>
    </adb9bed2e36e4a93af574aeb444da63e>
    <aa25a1a23adf4c92a153145de6afe324 xmlns="d064c82f-d8ab-4a3d-94af-5f326bc58d2d">
      <Terms xmlns="http://schemas.microsoft.com/office/infopath/2007/PartnerControls">
        <TermInfo xmlns="http://schemas.microsoft.com/office/infopath/2007/PartnerControls">
          <TermName>OFFICIAL</TermName>
          <TermId>6106d03b-a1a0-4e30-9d91-d5e9fb4314f9</TermId>
        </TermInfo>
      </Terms>
    </aa25a1a23adf4c92a153145de6afe324>
    <pe2555c81638466f9eb614edb9ecde52 xmlns="d064c82f-d8ab-4a3d-94af-5f326bc58d2d">
      <Terms xmlns="http://schemas.microsoft.com/office/infopath/2007/PartnerControls">
        <TermInfo xmlns="http://schemas.microsoft.com/office/infopath/2007/PartnerControls">
          <TermName>Presentation</TermName>
          <TermId>ab805e68-7a57-486a-be81-1c5c2b6ed4f5</TermId>
        </TermInfo>
      </Terms>
    </pe2555c81638466f9eb614edb9ecde52>
    <g7bcb40ba23249a78edca7d43a67c1c9 xmlns="d064c82f-d8ab-4a3d-94af-5f326bc58d2d">
      <Terms xmlns="http://schemas.microsoft.com/office/infopath/2007/PartnerControls">
        <TermInfo xmlns="http://schemas.microsoft.com/office/infopath/2007/PartnerControls">
          <TermName>Training</TermName>
          <TermId>82b7179b-f672-4694-9a36-74ec64695c9b</TermId>
        </TermInfo>
      </Terms>
    </g7bcb40ba23249a78edca7d43a67c1c9>
    <TaxCatchAll xmlns="d064c82f-d8ab-4a3d-94af-5f326bc58d2d">
      <Value>83</Value>
      <Value>111</Value>
      <Value>125</Value>
      <Value>224</Value>
      <Value>3</Value>
      <Value>85</Value>
    </TaxCatchAll>
    <Comments xmlns="http://schemas.microsoft.com/sharepoint/v3" xsi:nil="true"/>
    <IconOverlay xmlns="http://schemas.microsoft.com/sharepoint/v4"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D51914-D790-42DB-98B3-90C960CB66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064c82f-d8ab-4a3d-94af-5f326bc58d2d"/>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FC1D99-0426-4949-BED2-0A1DD5F9F8BD}">
  <ds:schemaRefs>
    <ds:schemaRef ds:uri="http://schemas.microsoft.com/office/2006/metadata/properties"/>
    <ds:schemaRef ds:uri="d064c82f-d8ab-4a3d-94af-5f326bc58d2d"/>
    <ds:schemaRef ds:uri="http://schemas.microsoft.com/sharepoint/v3"/>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362A528D-DE36-48FB-85DD-7BF76854ED37}">
  <ds:schemaRefs>
    <ds:schemaRef ds:uri="http://schemas.microsoft.com/sharepoint/events"/>
  </ds:schemaRefs>
</ds:datastoreItem>
</file>

<file path=customXml/itemProps4.xml><?xml version="1.0" encoding="utf-8"?>
<ds:datastoreItem xmlns:ds="http://schemas.openxmlformats.org/officeDocument/2006/customXml" ds:itemID="{BBEFD33C-8C07-4874-8688-14E2D91B5D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ABCB Master template V6.0</Template>
  <TotalTime>22781</TotalTime>
  <Words>7135</Words>
  <Application>Microsoft Office PowerPoint</Application>
  <PresentationFormat>Widescreen</PresentationFormat>
  <Paragraphs>790</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Narrow</vt:lpstr>
      <vt:lpstr>Helvetica Light</vt:lpstr>
      <vt:lpstr>Symbol</vt:lpstr>
      <vt:lpstr>Wingdings</vt:lpstr>
      <vt:lpstr>1_Master slide set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ABCB</dc:creator>
  <cp:lastModifiedBy>Moore, Scarlet</cp:lastModifiedBy>
  <cp:revision>387</cp:revision>
  <cp:lastPrinted>2020-12-01T07:20:50Z</cp:lastPrinted>
  <dcterms:created xsi:type="dcterms:W3CDTF">2020-11-29T15:05:02Z</dcterms:created>
  <dcterms:modified xsi:type="dcterms:W3CDTF">2022-09-27T04:50:05Z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Presentation1</vt:lpwstr>
  </property>
  <property fmtid="{D5CDD505-2E9C-101B-9397-08002B2CF9AE}" pid="3" name="ContentTypeId">
    <vt:lpwstr>0x0101004BD8C9492125574A91909CD263A904DF</vt:lpwstr>
  </property>
  <property fmtid="{D5CDD505-2E9C-101B-9397-08002B2CF9AE}" pid="4" name="_dlc_DocIdItemGuid">
    <vt:lpwstr>d1a91c70-713a-4cf0-81e4-830029b685fa</vt:lpwstr>
  </property>
  <property fmtid="{D5CDD505-2E9C-101B-9397-08002B2CF9AE}" pid="5" name="DocHub_Year">
    <vt:lpwstr>111;#2022|4a777a70-2aa9-481e-a746-cca47d761c8e</vt:lpwstr>
  </property>
  <property fmtid="{D5CDD505-2E9C-101B-9397-08002B2CF9AE}" pid="6" name="DocHub_DocumentType">
    <vt:lpwstr>125;#Presentation|ab805e68-7a57-486a-be81-1c5c2b6ed4f5</vt:lpwstr>
  </property>
  <property fmtid="{D5CDD505-2E9C-101B-9397-08002B2CF9AE}" pid="7" name="DocHub_SecurityClassification">
    <vt:lpwstr>3;#OFFICIAL|6106d03b-a1a0-4e30-9d91-d5e9fb4314f9</vt:lpwstr>
  </property>
  <property fmtid="{D5CDD505-2E9C-101B-9397-08002B2CF9AE}" pid="8" name="DocHub_Keywords">
    <vt:lpwstr>224;#Tutor|1ce3eea8-ddb8-4eff-86b1-4b6040eed2c8;#85;#Education|4d80e486-8489-4dcd-903d-ee8f24163c3c</vt:lpwstr>
  </property>
  <property fmtid="{D5CDD505-2E9C-101B-9397-08002B2CF9AE}" pid="9" name="DocHub_WorkActivity">
    <vt:lpwstr>83;#Training|82b7179b-f672-4694-9a36-74ec64695c9b</vt:lpwstr>
  </property>
  <property fmtid="{D5CDD505-2E9C-101B-9397-08002B2CF9AE}" pid="10" name="ArticulateUseProject">
    <vt:lpwstr>1</vt:lpwstr>
  </property>
  <property fmtid="{D5CDD505-2E9C-101B-9397-08002B2CF9AE}" pid="11" name="ArticulateProjectVersion">
    <vt:lpwstr>8</vt:lpwstr>
  </property>
  <property fmtid="{D5CDD505-2E9C-101B-9397-08002B2CF9AE}" pid="12" name="ArticulateGUID">
    <vt:lpwstr>2A0BAB25-A48F-42D1-978C-0AB1F0B4CB9F</vt:lpwstr>
  </property>
  <property fmtid="{D5CDD505-2E9C-101B-9397-08002B2CF9AE}" pid="13" name="ArticulateProjectFull">
    <vt:lpwstr>D:\Tr 1 Prototyping\NCC Tutor -  Using Volume Two - FINAL - 16 December 2020 - V1.0.ppta</vt:lpwstr>
  </property>
</Properties>
</file>