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notesSlides/notesSlide21.xml" ContentType="application/vnd.openxmlformats-officedocument.presentationml.notesSlide+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notesSlides/notesSlide23.xml" ContentType="application/vnd.openxmlformats-officedocument.presentationml.notesSlide+xml"/>
  <Override PartName="/ppt/tags/tag7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 id="2147483842" r:id="rId6"/>
  </p:sldMasterIdLst>
  <p:notesMasterIdLst>
    <p:notesMasterId r:id="rId31"/>
  </p:notesMasterIdLst>
  <p:sldIdLst>
    <p:sldId id="259" r:id="rId7"/>
    <p:sldId id="281" r:id="rId8"/>
    <p:sldId id="738" r:id="rId9"/>
    <p:sldId id="768" r:id="rId10"/>
    <p:sldId id="844" r:id="rId11"/>
    <p:sldId id="842" r:id="rId12"/>
    <p:sldId id="775" r:id="rId13"/>
    <p:sldId id="283" r:id="rId14"/>
    <p:sldId id="351" r:id="rId15"/>
    <p:sldId id="818" r:id="rId16"/>
    <p:sldId id="819" r:id="rId17"/>
    <p:sldId id="821" r:id="rId18"/>
    <p:sldId id="820" r:id="rId19"/>
    <p:sldId id="843" r:id="rId20"/>
    <p:sldId id="307" r:id="rId21"/>
    <p:sldId id="756" r:id="rId22"/>
    <p:sldId id="815" r:id="rId23"/>
    <p:sldId id="759" r:id="rId24"/>
    <p:sldId id="773" r:id="rId25"/>
    <p:sldId id="817" r:id="rId26"/>
    <p:sldId id="841" r:id="rId27"/>
    <p:sldId id="764" r:id="rId28"/>
    <p:sldId id="765" r:id="rId29"/>
    <p:sldId id="282"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Clare" initials="WC" lastIdx="60" clrIdx="0">
    <p:extLst>
      <p:ext uri="{19B8F6BF-5375-455C-9EA6-DF929625EA0E}">
        <p15:presenceInfo xmlns:p15="http://schemas.microsoft.com/office/powerpoint/2012/main" userId="S-1-5-21-2957929095-3120739573-999721741-85180" providerId="AD"/>
      </p:ext>
    </p:extLst>
  </p:cmAuthor>
  <p:cmAuthor id="2" name="Jacinta Nelligan" initials="JN" lastIdx="7" clrIdx="1">
    <p:extLst>
      <p:ext uri="{19B8F6BF-5375-455C-9EA6-DF929625EA0E}">
        <p15:presenceInfo xmlns:p15="http://schemas.microsoft.com/office/powerpoint/2012/main" userId="ad990f9a64414bef" providerId="Windows Live"/>
      </p:ext>
    </p:extLst>
  </p:cmAuthor>
  <p:cmAuthor id="3" name="Melville, Philip" initials="MP" lastIdx="29" clrIdx="2">
    <p:extLst>
      <p:ext uri="{19B8F6BF-5375-455C-9EA6-DF929625EA0E}">
        <p15:presenceInfo xmlns:p15="http://schemas.microsoft.com/office/powerpoint/2012/main" userId="S-1-5-21-2957929095-3120739573-999721741-118616" providerId="AD"/>
      </p:ext>
    </p:extLst>
  </p:cmAuthor>
  <p:cmAuthor id="4" name="Armstrong, Alexander" initials="AA" lastIdx="4" clrIdx="3">
    <p:extLst>
      <p:ext uri="{19B8F6BF-5375-455C-9EA6-DF929625EA0E}">
        <p15:presenceInfo xmlns:p15="http://schemas.microsoft.com/office/powerpoint/2012/main" userId="S-1-5-21-2957929095-3120739573-999721741-100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DADEF4"/>
    <a:srgbClr val="002E5D"/>
    <a:srgbClr val="034638"/>
    <a:srgbClr val="9E2A2B"/>
    <a:srgbClr val="004C97"/>
    <a:srgbClr val="5762A7"/>
    <a:srgbClr val="FFFFFF"/>
    <a:srgbClr val="D4DEFF"/>
    <a:srgbClr val="F2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4375" autoAdjust="0"/>
  </p:normalViewPr>
  <p:slideViewPr>
    <p:cSldViewPr snapToGrid="0">
      <p:cViewPr varScale="1">
        <p:scale>
          <a:sx n="11" d="100"/>
          <a:sy n="11" d="100"/>
        </p:scale>
        <p:origin x="1708" y="28"/>
      </p:cViewPr>
      <p:guideLst/>
    </p:cSldViewPr>
  </p:slideViewPr>
  <p:notesTextViewPr>
    <p:cViewPr>
      <p:scale>
        <a:sx n="3" d="2"/>
        <a:sy n="3" d="2"/>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to begin, click once to progress to the next slide which contains an animated intro to the module. </a:t>
            </a:r>
          </a:p>
          <a:p>
            <a:endParaRPr lang="en-AU" dirty="0"/>
          </a:p>
          <a:p>
            <a:r>
              <a:rPr lang="en-AU" b="1" dirty="0">
                <a:solidFill>
                  <a:schemeClr val="accent1"/>
                </a:solidFill>
              </a:rPr>
              <a:t>Facilitator notes</a:t>
            </a:r>
          </a:p>
          <a:p>
            <a:r>
              <a:rPr lang="en-AU" dirty="0"/>
              <a:t>Add your organisation’s logo to this screen.</a:t>
            </a:r>
          </a:p>
          <a:p>
            <a:endParaRPr lang="en-AU" dirty="0"/>
          </a:p>
          <a:p>
            <a:pPr marL="0" indent="0">
              <a:lnSpc>
                <a:spcPct val="100000"/>
              </a:lnSpc>
              <a:buNone/>
            </a:pPr>
            <a:r>
              <a:rPr lang="en-AU" sz="1200" b="1" dirty="0">
                <a:solidFill>
                  <a:schemeClr val="tx1"/>
                </a:solidFill>
                <a:latin typeface="Arial" panose="020B0604020202020204" pitchFamily="34" charset="0"/>
                <a:cs typeface="Arial" panose="020B0604020202020204" pitchFamily="34" charset="0"/>
              </a:rPr>
              <a:t>Copyright</a:t>
            </a:r>
          </a:p>
          <a:p>
            <a:pPr marL="0" indent="0">
              <a:lnSpc>
                <a:spcPct val="100000"/>
              </a:lnSpc>
              <a:buNone/>
            </a:pPr>
            <a:r>
              <a:rPr lang="en-AU" dirty="0"/>
              <a:t>© Commonwealth of Australia and the States and Territories of Australia </a:t>
            </a:r>
            <a:r>
              <a:rPr lang="en-AU" dirty="0" smtClean="0"/>
              <a:t>2022, </a:t>
            </a:r>
            <a:r>
              <a:rPr lang="en-AU" dirty="0"/>
              <a:t>published by the Australian Building Codes Board.</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AU" sz="1200" dirty="0">
              <a:solidFill>
                <a:schemeClr val="tx1"/>
              </a:solidFill>
              <a:latin typeface="Arial" panose="020B0604020202020204" pitchFamily="34" charset="0"/>
              <a:cs typeface="Arial" panose="020B0604020202020204" pitchFamily="34" charset="0"/>
            </a:endParaRPr>
          </a:p>
          <a:p>
            <a:r>
              <a:rPr lang="en-AU" dirty="0"/>
              <a:t>All </a:t>
            </a:r>
            <a:r>
              <a:rPr lang="en-AU" dirty="0" smtClean="0"/>
              <a:t>material </a:t>
            </a:r>
            <a:r>
              <a:rPr lang="en-AU" dirty="0"/>
              <a:t>in this publication is licensed under a Creative Commons Attribution-ShareAlike</a:t>
            </a:r>
            <a:r>
              <a:rPr lang="en-AU" b="1" dirty="0"/>
              <a:t> </a:t>
            </a:r>
            <a:r>
              <a:rPr lang="en-AU" dirty="0"/>
              <a:t>4.0 </a:t>
            </a:r>
            <a:r>
              <a:rPr lang="en-AU" dirty="0" smtClean="0"/>
              <a:t>International Licence, </a:t>
            </a:r>
            <a:r>
              <a:rPr lang="en-AU" dirty="0"/>
              <a:t>with the exception of:</a:t>
            </a:r>
          </a:p>
          <a:p>
            <a:pPr marL="171450" indent="-171450">
              <a:buFont typeface="Arial" panose="020B0604020202020204" pitchFamily="34" charset="0"/>
              <a:buChar char="•"/>
            </a:pPr>
            <a:r>
              <a:rPr lang="en-AU" dirty="0"/>
              <a:t>the Commonwealth Coat of Arms;</a:t>
            </a:r>
          </a:p>
          <a:p>
            <a:pPr marL="171450" indent="-171450">
              <a:buFont typeface="Arial" panose="020B0604020202020204" pitchFamily="34" charset="0"/>
              <a:buChar char="•"/>
            </a:pPr>
            <a:r>
              <a:rPr lang="en-AU" dirty="0"/>
              <a:t>any logos;</a:t>
            </a:r>
          </a:p>
          <a:p>
            <a:pPr marL="171450" indent="-171450">
              <a:buFont typeface="Arial" panose="020B0604020202020204" pitchFamily="34" charset="0"/>
              <a:buChar char="•"/>
            </a:pPr>
            <a:r>
              <a:rPr lang="en-AU" dirty="0" smtClean="0"/>
              <a:t>any </a:t>
            </a:r>
            <a:r>
              <a:rPr lang="en-AU" dirty="0"/>
              <a:t>third party material; </a:t>
            </a:r>
          </a:p>
          <a:p>
            <a:pPr marL="171450" indent="-171450">
              <a:buFont typeface="Arial" panose="020B0604020202020204" pitchFamily="34" charset="0"/>
              <a:buChar char="•"/>
            </a:pPr>
            <a:r>
              <a:rPr lang="en-AU" dirty="0" smtClean="0"/>
              <a:t>any </a:t>
            </a:r>
            <a:r>
              <a:rPr lang="en-AU" dirty="0"/>
              <a:t>trademarks; </a:t>
            </a:r>
            <a:r>
              <a:rPr lang="en-AU" dirty="0" smtClean="0"/>
              <a:t>and </a:t>
            </a:r>
            <a:endParaRPr lang="en-AU" dirty="0"/>
          </a:p>
          <a:p>
            <a:pPr marL="171450" indent="-171450">
              <a:buFont typeface="Arial" panose="020B0604020202020204" pitchFamily="34" charset="0"/>
              <a:buChar char="•"/>
            </a:pPr>
            <a:r>
              <a:rPr lang="en-AU" dirty="0"/>
              <a:t>any images or photographs</a:t>
            </a:r>
            <a:r>
              <a:rPr lang="en-AU" dirty="0" smtClean="0"/>
              <a:t>.</a:t>
            </a:r>
          </a:p>
          <a:p>
            <a:pPr marL="171450" indent="-171450">
              <a:buFont typeface="Arial" panose="020B0604020202020204" pitchFamily="34" charset="0"/>
              <a:buChar char="•"/>
            </a:pPr>
            <a:endParaRPr lang="en-AU" dirty="0"/>
          </a:p>
          <a:p>
            <a:r>
              <a:rPr lang="en-AU" dirty="0"/>
              <a:t> </a:t>
            </a:r>
          </a:p>
          <a:p>
            <a:r>
              <a:rPr lang="en-AU" sz="1200" dirty="0">
                <a:solidFill>
                  <a:schemeClr val="tx1"/>
                </a:solidFill>
                <a:latin typeface="Arial" panose="020B0604020202020204" pitchFamily="34" charset="0"/>
                <a:cs typeface="Arial" panose="020B0604020202020204" pitchFamily="34" charset="0"/>
              </a:rPr>
              <a:t> </a:t>
            </a:r>
            <a:r>
              <a:rPr lang="en-AU" dirty="0" smtClean="0"/>
              <a:t>Creative </a:t>
            </a:r>
            <a:r>
              <a:rPr lang="en-AU" dirty="0"/>
              <a:t>Commons Attribution-ShareAlike</a:t>
            </a:r>
            <a:r>
              <a:rPr lang="en-AU" b="1" dirty="0"/>
              <a:t> </a:t>
            </a:r>
            <a:r>
              <a:rPr lang="en-AU" dirty="0"/>
              <a:t>4.0 International Licence is a standard form licence agreement that allows you to copy, redistribute, remix, transform and build upon the material. You must attribute the work and license the derivative works under the same </a:t>
            </a:r>
            <a:r>
              <a:rPr lang="en-AU" dirty="0" smtClean="0"/>
              <a:t>terms. </a:t>
            </a:r>
            <a:r>
              <a:rPr lang="en-AU" dirty="0"/>
              <a:t>A summary of the licence terms is available from </a:t>
            </a:r>
            <a:r>
              <a:rPr lang="en-AU" u="sng" dirty="0">
                <a:hlinkClick r:id="rId3"/>
              </a:rPr>
              <a:t>https://creativecommons.org/licenses/by-sa/4.0/</a:t>
            </a:r>
            <a:r>
              <a:rPr lang="en-AU" dirty="0"/>
              <a:t>.</a:t>
            </a:r>
          </a:p>
          <a:p>
            <a:r>
              <a:rPr lang="en-AU" dirty="0"/>
              <a:t> </a:t>
            </a:r>
          </a:p>
          <a:p>
            <a:pPr marL="0" indent="0">
              <a:lnSpc>
                <a:spcPct val="100000"/>
              </a:lnSpc>
              <a:buNone/>
            </a:pPr>
            <a:r>
              <a:rPr lang="en-AU" dirty="0"/>
              <a:t>Enquiries about this publication can be sent to: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en-AU" dirty="0"/>
              <a:t> </a:t>
            </a:r>
            <a:endParaRPr lang="en-AU" sz="1200" dirty="0">
              <a:solidFill>
                <a:schemeClr val="tx1"/>
              </a:solidFill>
              <a:latin typeface="Arial" panose="020B0604020202020204" pitchFamily="34" charset="0"/>
              <a:cs typeface="Arial" panose="020B0604020202020204" pitchFamily="34" charset="0"/>
            </a:endParaRPr>
          </a:p>
          <a:p>
            <a:r>
              <a:rPr lang="en-AU" dirty="0"/>
              <a:t>Australian Building Codes Board </a:t>
            </a:r>
            <a:br>
              <a:rPr lang="en-AU" dirty="0"/>
            </a:br>
            <a:r>
              <a:rPr lang="en-AU" dirty="0" smtClean="0"/>
              <a:t>GPO </a:t>
            </a:r>
            <a:r>
              <a:rPr lang="en-AU" dirty="0"/>
              <a:t>Box 2013</a:t>
            </a:r>
            <a:br>
              <a:rPr lang="en-AU" dirty="0"/>
            </a:br>
            <a:r>
              <a:rPr lang="en-AU" dirty="0" smtClean="0"/>
              <a:t>CANBERRA ACT </a:t>
            </a:r>
            <a:r>
              <a:rPr lang="en-AU" dirty="0"/>
              <a:t>2601 </a:t>
            </a:r>
            <a:br>
              <a:rPr lang="en-AU" dirty="0"/>
            </a:br>
            <a:r>
              <a:rPr lang="en-AU" dirty="0" smtClean="0"/>
              <a:t>Phone</a:t>
            </a:r>
            <a:r>
              <a:rPr lang="en-AU" dirty="0"/>
              <a:t>: 1300 134 631 </a:t>
            </a:r>
            <a:br>
              <a:rPr lang="en-AU" dirty="0"/>
            </a:br>
            <a:r>
              <a:rPr lang="en-AU" dirty="0" smtClean="0"/>
              <a:t>Email</a:t>
            </a:r>
            <a:r>
              <a:rPr lang="en-AU" dirty="0"/>
              <a:t>: ncc@abcb.gov.au </a:t>
            </a:r>
            <a:r>
              <a:rPr lang="en-AU" sz="1200" dirty="0">
                <a:solidFill>
                  <a:schemeClr val="tx1"/>
                </a:solidFill>
                <a:latin typeface="Arial" panose="020B0604020202020204" pitchFamily="34" charset="0"/>
                <a:cs typeface="Arial" panose="020B0604020202020204" pitchFamily="34" charset="0"/>
              </a:rPr>
              <a:t/>
            </a:r>
            <a:br>
              <a:rPr lang="en-AU" sz="1200" dirty="0">
                <a:solidFill>
                  <a:schemeClr val="tx1"/>
                </a:solidFill>
                <a:latin typeface="Arial" panose="020B0604020202020204" pitchFamily="34" charset="0"/>
                <a:cs typeface="Arial" panose="020B0604020202020204" pitchFamily="34" charset="0"/>
              </a:rPr>
            </a:br>
            <a:r>
              <a:rPr lang="en-AU" dirty="0"/>
              <a:t>www.abcb.gov.au</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en-AU" dirty="0"/>
              <a:t>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b="1" dirty="0"/>
              <a:t>Attribution</a:t>
            </a:r>
            <a:endParaRPr lang="en-AU" sz="1200" b="1"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a:t>Use of all or part of this publication must include the following attribution: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a:t>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a:t>© Commonwealth of Australia and the States and Territories </a:t>
            </a:r>
            <a:r>
              <a:rPr lang="en-AU" dirty="0" smtClean="0"/>
              <a:t>2022, </a:t>
            </a:r>
            <a:r>
              <a:rPr lang="en-AU" dirty="0"/>
              <a:t>published by the Australian Building Codes Board.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b="1" dirty="0"/>
              <a:t>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b="1" dirty="0"/>
              <a:t>Disclaimer</a:t>
            </a:r>
            <a:endParaRPr lang="en-AU" sz="1200" b="1"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a:t>By accessing or using this publication, you agree to the following:</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b="1" dirty="0"/>
              <a:t>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a:t>While care has been taken in the preparation of this publication, it may not be complete or up-to-date.  </a:t>
            </a:r>
            <a:r>
              <a:rPr lang="en-AU" dirty="0" smtClean="0"/>
              <a:t>You </a:t>
            </a:r>
            <a:r>
              <a:rPr lang="en-AU" dirty="0"/>
              <a:t>can ensure that you are using a complete and up-to-date version by checking the Australian Building Codes Board website (</a:t>
            </a:r>
            <a:r>
              <a:rPr lang="en-AU" u="sng" dirty="0">
                <a:hlinkClick r:id="rId4"/>
              </a:rPr>
              <a:t>www.abcb.gov.au</a:t>
            </a:r>
            <a:r>
              <a:rPr lang="en-AU" dirty="0"/>
              <a:t>).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a:t>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a:t> </a:t>
            </a:r>
            <a:endParaRPr lang="en-AU" sz="1200" dirty="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a:t>This publication is not legal or professional advice. </a:t>
            </a:r>
            <a:r>
              <a:rPr lang="en-AU" dirty="0" smtClean="0"/>
              <a:t>Persons </a:t>
            </a:r>
            <a:r>
              <a:rPr lang="en-AU" dirty="0"/>
              <a:t>rely upon this publication entirely at their own risk and must take responsibility for assessing the relevance and accuracy of the information in relation to their particular circumstances. </a:t>
            </a:r>
            <a:endParaRPr lang="en-AU"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301740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explanations of key terms from Part A1 listed.  </a:t>
            </a:r>
          </a:p>
          <a:p>
            <a:r>
              <a:rPr lang="en-AU" b="0" dirty="0"/>
              <a:t>Click to animate the term that matches each explanation,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third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using and interpreting Part A1 of the</a:t>
            </a:r>
            <a:r>
              <a:rPr lang="en-AU" baseline="0" dirty="0"/>
              <a:t> Governing Requirements</a:t>
            </a:r>
            <a:r>
              <a:rPr lang="en-AU" dirty="0"/>
              <a:t>. It focuses on distinguishing between </a:t>
            </a:r>
            <a:r>
              <a:rPr lang="en-AU" dirty="0" smtClean="0"/>
              <a:t>4 </a:t>
            </a:r>
            <a:r>
              <a:rPr lang="en-AU" dirty="0"/>
              <a:t>key terms used within the NCC and defined in Part A1 of the NCC.</a:t>
            </a:r>
          </a:p>
          <a:p>
            <a:endParaRPr lang="en-AU" dirty="0"/>
          </a:p>
          <a:p>
            <a:r>
              <a:rPr lang="en-AU" dirty="0"/>
              <a:t>Read all the explanations first and all the possible answers. </a:t>
            </a:r>
          </a:p>
          <a:p>
            <a:endParaRPr lang="en-AU" b="0" dirty="0"/>
          </a:p>
          <a:p>
            <a:r>
              <a:rPr lang="en-AU" b="0" dirty="0"/>
              <a:t>The explanations are paraphrased from the text of Part A1 so that the trainees really have to consider the meanings and terms together, and they should also check the actual text of Part A1. </a:t>
            </a:r>
          </a:p>
          <a:p>
            <a:endParaRPr lang="en-AU" b="0" dirty="0"/>
          </a:p>
          <a:p>
            <a:r>
              <a:rPr lang="en-AU" b="0" dirty="0"/>
              <a:t>In particular, trainees may have trouble distinguishing between the explanations of Application and Limitation. They may need to identify the explanation for Application at Option 3 in order to realised that the explanation at Option 1 is a better match for the term Limitation.</a:t>
            </a:r>
          </a:p>
          <a:p>
            <a:endParaRPr lang="en-AU" b="0" dirty="0"/>
          </a:p>
          <a:p>
            <a:r>
              <a:rPr lang="en-AU" dirty="0"/>
              <a:t>Then go through each explanation in order, and display the matching term as you go.</a:t>
            </a:r>
          </a:p>
          <a:p>
            <a:pPr marL="171450" indent="-171450">
              <a:buFont typeface="Arial" panose="020B0604020202020204" pitchFamily="34" charset="0"/>
              <a:buChar char="•"/>
            </a:pPr>
            <a:r>
              <a:rPr lang="en-AU" sz="1200" dirty="0"/>
              <a:t>Specifies a restricted set of circumstances in which a requirement or provision applies </a:t>
            </a:r>
            <a:r>
              <a:rPr lang="en-AU" dirty="0"/>
              <a:t>= Limitation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Provides additional instructions for a requirement or provision</a:t>
            </a:r>
            <a:r>
              <a:rPr lang="en-AU" dirty="0"/>
              <a:t> =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Specifies when and where a requirement or provision applies </a:t>
            </a:r>
            <a:r>
              <a:rPr lang="en-AU" dirty="0"/>
              <a:t>=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Specifies circumstances in which a requirement or provision does not apply </a:t>
            </a:r>
            <a:r>
              <a:rPr lang="en-AU" dirty="0"/>
              <a:t>= Exemption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249488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 – adjust answers</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b="0" dirty="0">
                <a:solidFill>
                  <a:schemeClr val="tx1"/>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practice using and interpreting Part A3. It focuses on the status of the NCC vis a vis other </a:t>
            </a:r>
            <a:r>
              <a:rPr lang="en-AU" dirty="0" smtClean="0"/>
              <a:t>state </a:t>
            </a:r>
            <a:r>
              <a:rPr lang="en-AU" dirty="0"/>
              <a:t>or </a:t>
            </a:r>
            <a:r>
              <a:rPr lang="en-AU" dirty="0" smtClean="0"/>
              <a:t>territory </a:t>
            </a:r>
            <a:r>
              <a:rPr lang="en-AU" dirty="0"/>
              <a:t>legislation.</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A3 of the Governing Requirements</a:t>
            </a:r>
            <a:r>
              <a:rPr lang="en-AU" baseline="0" dirty="0"/>
              <a:t> </a:t>
            </a:r>
            <a:r>
              <a:rPr lang="en-AU" dirty="0"/>
              <a:t>of the NCC.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 True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39274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answer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practice using and interpreting Part A4 of the Governing Requirements. It focuses on an important understanding about the status of referenced documents versus the NCC, where these contradict each other.</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them to Part A4 of the</a:t>
            </a:r>
            <a:r>
              <a:rPr lang="en-AU" baseline="0" dirty="0"/>
              <a:t> Governing Requirements</a:t>
            </a:r>
            <a:r>
              <a:rPr lang="en-AU" dirty="0"/>
              <a:t> of the NCC.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option to see a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 1: </a:t>
            </a:r>
            <a:r>
              <a:rPr lang="en-AU" dirty="0"/>
              <a:t> </a:t>
            </a:r>
            <a:r>
              <a:rPr lang="en-AU" sz="1200" b="0" dirty="0">
                <a:solidFill>
                  <a:schemeClr val="tx1"/>
                </a:solidFill>
              </a:rPr>
              <a:t>Yes, that’s right. The NCC always overrules any referenced document, if there is a difference between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Incorrect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Options 2, 3, and 4</a:t>
            </a:r>
            <a:r>
              <a:rPr lang="en-AU" sz="1200" b="0" dirty="0">
                <a:solidFill>
                  <a:schemeClr val="tx1"/>
                </a:solidFill>
              </a:rPr>
              <a:t>: No, that’s not right. Try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284271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 – adjust answers</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b="0" dirty="0">
                <a:solidFill>
                  <a:schemeClr val="tx1"/>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using and interpreting Part A5 of the</a:t>
            </a:r>
            <a:r>
              <a:rPr lang="en-AU" baseline="0" dirty="0"/>
              <a:t> Governing Requirements</a:t>
            </a:r>
            <a:r>
              <a:rPr lang="en-AU" dirty="0"/>
              <a:t>. It focuses on the differences and similarities between what constitutes acceptable documentation of the suitability of a building’s design or construction.</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A5 of the Governing Requirements of the NCC.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 True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572387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starts with just the question in the banner.</a:t>
            </a:r>
          </a:p>
          <a:p>
            <a:r>
              <a:rPr lang="en-AU" dirty="0"/>
              <a:t>Click once to bring in the names of Schedules 1 - </a:t>
            </a:r>
            <a:r>
              <a:rPr lang="en-AU" dirty="0" smtClean="0"/>
              <a:t>11 </a:t>
            </a:r>
            <a:r>
              <a:rPr lang="en-AU" dirty="0"/>
              <a:t>on the left.</a:t>
            </a:r>
          </a:p>
          <a:p>
            <a:r>
              <a:rPr lang="en-AU" dirty="0"/>
              <a:t>Click on any Schedule name on the left to bring up a description of the contents of that Schedule on the right.</a:t>
            </a:r>
          </a:p>
          <a:p>
            <a:r>
              <a:rPr lang="en-AU" dirty="0"/>
              <a:t>Click on the Schedule name on the left a second time to dissolve the description for that Schedule.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(by clicking over the relevant Schedule</a:t>
            </a:r>
            <a:r>
              <a:rPr lang="en-AU" b="1" baseline="0" dirty="0"/>
              <a:t> title</a:t>
            </a:r>
            <a:r>
              <a:rPr lang="en-AU" b="1" dirty="0"/>
              <a:t>) BEFORE BRINGING UP THE NEXT ONE, AS THE DESCRIPTIONS WRITE OVER THE TOP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description before bringing up the next one, then just click the button for the earlier Schedule again to make its description dissolve.</a:t>
            </a:r>
          </a:p>
          <a:p>
            <a:endParaRPr lang="en-AU" b="1" dirty="0"/>
          </a:p>
          <a:p>
            <a:r>
              <a:rPr lang="en-AU" b="1" dirty="0"/>
              <a:t>Facilitator notes</a:t>
            </a:r>
          </a:p>
          <a:p>
            <a:r>
              <a:rPr lang="en-AU" dirty="0"/>
              <a:t>Ask the question in the banner and give the trainees a chance to show what they already know about the Schedules. Ask them to look at the</a:t>
            </a:r>
            <a:r>
              <a:rPr lang="en-AU" baseline="0" dirty="0"/>
              <a:t> Schedules</a:t>
            </a:r>
            <a:r>
              <a:rPr lang="en-AU" dirty="0"/>
              <a:t> in any volume of the NCC (online or printed), to see their structure and contents.</a:t>
            </a:r>
          </a:p>
          <a:p>
            <a:endParaRPr lang="en-AU" dirty="0"/>
          </a:p>
          <a:p>
            <a:r>
              <a:rPr lang="en-AU" dirty="0"/>
              <a:t>Then bring up the list of Schedules and discuss what is in each Schedule.  The aim here is to get the trainees to look at the Schedules, either online or in print, and to make sense of what they contain. The</a:t>
            </a:r>
            <a:r>
              <a:rPr lang="en-AU" baseline="0" dirty="0"/>
              <a:t> NCC can be viewed or downloaded on the ABCB </a:t>
            </a:r>
            <a:r>
              <a:rPr lang="en-AU" baseline="0" dirty="0" smtClean="0"/>
              <a:t>website (ncc.abcb.gov.au).</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look at the descriptions for as many or as few of the Schedules as you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the various Schedules or you are pressed for time, you could just skip the descriptions entirely. You could just talk briefly about the contents of each Schedule and then move on to the questions on the following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the contents of these Schedules, then you can take the time to look at and discuss the descriptions for all of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look at the descriptions for just those Schedules which have less obvious or more complex contents, or which are particularly of interest to the trainees. For example, you might only look at the descriptions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Schedule 1, which contains </a:t>
            </a:r>
            <a:r>
              <a:rPr lang="en-AU" dirty="0" smtClean="0"/>
              <a:t>the definitions of defined terms.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Schedule</a:t>
            </a:r>
            <a:r>
              <a:rPr lang="en-AU" baseline="0" dirty="0" smtClean="0"/>
              <a:t> 2, which contains </a:t>
            </a:r>
            <a:r>
              <a:rPr lang="en-AU" dirty="0" smtClean="0"/>
              <a:t>a list of referenced documents.</a:t>
            </a:r>
            <a:endParaRPr lang="en-AU"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Schedule 3, which </a:t>
            </a:r>
            <a:r>
              <a:rPr lang="en-AU" dirty="0" smtClean="0"/>
              <a:t>contains Commonwealth of Australia advice.</a:t>
            </a:r>
            <a:endParaRPr lang="en-AU"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Schedule </a:t>
            </a:r>
            <a:r>
              <a:rPr lang="en-AU" dirty="0" smtClean="0"/>
              <a:t>4-11, </a:t>
            </a:r>
            <a:r>
              <a:rPr lang="en-AU" dirty="0"/>
              <a:t>which </a:t>
            </a:r>
            <a:r>
              <a:rPr lang="en-AU" dirty="0" smtClean="0"/>
              <a:t>contains State and Territory variations.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Schedule that you want to discuss in more detail and discuss the description. If appropriate, ask the trainees to open that Schedule in any volume of the NCC and look at the contents. But remember that you are trying to present an overview of the whole of the NCC in this module, rather than discussing the content of any aspect in </a:t>
            </a:r>
            <a:r>
              <a:rPr lang="en-AU" dirty="0" smtClean="0"/>
              <a:t>detail.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next two slides contain activities that ask the trainees to find and interpret information within the Schedules.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961576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5 </a:t>
            </a:r>
            <a:r>
              <a:rPr lang="en-AU" b="0" dirty="0"/>
              <a:t>question buttons on the left with the blue dividing line.</a:t>
            </a:r>
          </a:p>
          <a:p>
            <a:r>
              <a:rPr lang="en-AU" b="0" dirty="0"/>
              <a:t>Click each button to see the corresponding question on the right.</a:t>
            </a:r>
          </a:p>
          <a:p>
            <a:r>
              <a:rPr lang="en-AU" b="0" dirty="0"/>
              <a:t>Click a second time to see the answer to the question at the bottom on the right in a blue highlight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allow the trainees to familiarise themselves with the contents of the NCC Schedules. The aim is to give the trainees confidence that they can locate information in the Schedules and understand what they contain.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Each question requires the trainees to answer a question about the contents of one of the NCC Schedules. The relevant Schedule number is given in some cases to make the tasks quicker.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complete as many or as few of these questions as you like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the structure of the Schedules or you are pressed for time, you could just skip this slide entirely. Instead you could just talk about the contents of the Schedules and have the trainees flick through them as you do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ask just a selection of the questions. </a:t>
            </a:r>
            <a:r>
              <a:rPr lang="en-AU" b="0" dirty="0"/>
              <a:t>Note that the questions and answers are listed below so that you can easily identify which ones you would like to present.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looking at the contents of the Schedules, you can go through all six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the Schedules of one of the NCC Volumes. Discuss their answers, emphasising which Schedule each answer is found in and what each Schedule can be used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General points that could be made on this slide while working through the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contents of the Schedules are </a:t>
            </a:r>
            <a:r>
              <a:rPr lang="en-AU" b="1" dirty="0"/>
              <a:t>essentially the same</a:t>
            </a:r>
            <a:r>
              <a:rPr lang="en-AU" dirty="0"/>
              <a:t> across all </a:t>
            </a:r>
            <a:r>
              <a:rPr lang="en-AU" dirty="0" smtClean="0"/>
              <a:t>volumes</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So</a:t>
            </a:r>
            <a:r>
              <a:rPr lang="en-AU" dirty="0"/>
              <a:t>, while </a:t>
            </a:r>
            <a:r>
              <a:rPr lang="en-AU" dirty="0" smtClean="0"/>
              <a:t>Schedules 4 to 11 always </a:t>
            </a:r>
            <a:r>
              <a:rPr lang="en-AU" dirty="0"/>
              <a:t>contains information on </a:t>
            </a:r>
            <a:r>
              <a:rPr lang="en-AU" b="1" dirty="0"/>
              <a:t>State and Territory variations</a:t>
            </a:r>
            <a:r>
              <a:rPr lang="en-AU" dirty="0"/>
              <a:t>, the actual content of the variations listed in each Volume is different.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Definitions</a:t>
            </a:r>
            <a:r>
              <a:rPr lang="en-AU" dirty="0"/>
              <a:t> are specific to the NCC, so it is important not to assume that they understand the meaning of a definition. The definitions in Schedule </a:t>
            </a:r>
            <a:r>
              <a:rPr lang="en-AU" dirty="0" smtClean="0"/>
              <a:t>1 </a:t>
            </a:r>
            <a:r>
              <a:rPr lang="en-AU" dirty="0"/>
              <a:t>define the precise meaning of key words and expressions for the purposes of the NCC. The NCC refers to these as “defined terms”.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All of the terms that are defined in Schedule </a:t>
            </a:r>
            <a:r>
              <a:rPr lang="en-AU" dirty="0" smtClean="0"/>
              <a:t>1 </a:t>
            </a:r>
            <a:r>
              <a:rPr lang="en-AU" dirty="0"/>
              <a:t>are italicised in the text of the NCC. So, if you see an italicised word in the NCC, you should check its definition in Schedule </a:t>
            </a:r>
            <a:r>
              <a:rPr lang="en-AU" dirty="0" smtClean="0"/>
              <a:t>1 </a:t>
            </a:r>
            <a:r>
              <a:rPr lang="en-AU" dirty="0"/>
              <a:t>to ensure that you understand </a:t>
            </a:r>
            <a:r>
              <a:rPr lang="en-AU" b="1" dirty="0"/>
              <a:t>exactly</a:t>
            </a:r>
            <a:r>
              <a:rPr lang="en-AU" dirty="0"/>
              <a:t> what it means in the context of the NCC.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Schedule </a:t>
            </a:r>
            <a:r>
              <a:rPr lang="en-AU" dirty="0" smtClean="0"/>
              <a:t>2 </a:t>
            </a:r>
            <a:r>
              <a:rPr lang="en-AU" dirty="0"/>
              <a:t>lists all the </a:t>
            </a:r>
            <a:r>
              <a:rPr lang="en-AU" b="1" dirty="0"/>
              <a:t>Referenced documents</a:t>
            </a:r>
            <a:r>
              <a:rPr lang="en-AU" dirty="0"/>
              <a:t> referenced in any volume of the NCC. Most of these are common Australian Standards that are adopted as </a:t>
            </a:r>
            <a:r>
              <a:rPr lang="en-AU" dirty="0" smtClean="0"/>
              <a:t>DTS </a:t>
            </a:r>
            <a:r>
              <a:rPr lang="en-AU" dirty="0"/>
              <a:t>means of complying with the Performance Requirements. Others are ABCB Standards and similar technical documents.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Schedule </a:t>
            </a:r>
            <a:r>
              <a:rPr lang="en-AU" dirty="0" smtClean="0"/>
              <a:t>2 </a:t>
            </a:r>
            <a:r>
              <a:rPr lang="en-AU" dirty="0"/>
              <a:t>specifies the applicable version of any referenced document, all of which are referenced by edition date and amendment number. New versions of a referenced document may not automatically be adopted within the NCC, so always check that you are using the correct version of a referenced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As discussed previously, </a:t>
            </a:r>
            <a:r>
              <a:rPr lang="en-AU" b="1" dirty="0"/>
              <a:t>the NCC takes precedence</a:t>
            </a:r>
            <a:r>
              <a:rPr lang="en-AU" dirty="0"/>
              <a:t> over any referenced document, which means that if there is a difference between any referenced document and the NCC, then the provisions of the NCC overrule the contents of the referenced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Generally the NCC references 3 specific types of standards: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Testing Standards</a:t>
            </a:r>
            <a:r>
              <a:rPr lang="en-AU" dirty="0"/>
              <a:t>, e.g. AS 1530 suite relates to the fire testing methods on building materials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Design Standards</a:t>
            </a:r>
            <a:r>
              <a:rPr lang="en-AU" dirty="0"/>
              <a:t>, e.g. AS 1720 relates to design methods for timber </a:t>
            </a:r>
            <a:r>
              <a:rPr lang="en-AU" dirty="0" smtClean="0"/>
              <a:t>structures</a:t>
            </a:r>
            <a:endParaRPr lang="en-AU"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Installation Standards</a:t>
            </a:r>
            <a:r>
              <a:rPr lang="en-AU" dirty="0"/>
              <a:t>, e.g. AS 2050 relates to the installation of roof tiles.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and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lvl="0">
              <a:spcBef>
                <a:spcPts val="200"/>
              </a:spcBef>
              <a:spcAft>
                <a:spcPts val="200"/>
              </a:spcAft>
              <a:defRPr/>
            </a:pPr>
            <a:r>
              <a:rPr lang="en-AU" b="1" dirty="0"/>
              <a:t>Question 1: </a:t>
            </a:r>
            <a:r>
              <a:rPr lang="en-AU" sz="1200" b="1" dirty="0"/>
              <a:t>In NCC Volume One, </a:t>
            </a:r>
            <a:r>
              <a:rPr lang="en-AU" sz="1200" b="1" dirty="0" smtClean="0"/>
              <a:t>clause C2D2 </a:t>
            </a:r>
            <a:r>
              <a:rPr lang="en-AU" sz="1200" b="1" dirty="0"/>
              <a:t>Type of construction </a:t>
            </a:r>
            <a:r>
              <a:rPr lang="en-AU" sz="1200" b="1" dirty="0" smtClean="0"/>
              <a:t>required,</a:t>
            </a:r>
            <a:r>
              <a:rPr lang="en-AU" sz="1200" b="1" baseline="0" dirty="0" smtClean="0"/>
              <a:t> </a:t>
            </a:r>
            <a:r>
              <a:rPr lang="en-AU" sz="1200" b="1" dirty="0" smtClean="0"/>
              <a:t>describes </a:t>
            </a:r>
            <a:r>
              <a:rPr lang="en-AU" sz="1200" b="1" dirty="0"/>
              <a:t>the type of construction required in different types of buildings. </a:t>
            </a:r>
          </a:p>
          <a:p>
            <a:pPr lvl="0">
              <a:spcBef>
                <a:spcPts val="200"/>
              </a:spcBef>
              <a:spcAft>
                <a:spcPts val="200"/>
              </a:spcAft>
              <a:defRPr/>
            </a:pPr>
            <a:r>
              <a:rPr lang="en-AU" sz="1200" b="1" dirty="0"/>
              <a:t>In which State or Territory are there variations to this clause, and where will you find the details of the variations?</a:t>
            </a:r>
          </a:p>
          <a:p>
            <a:pPr marL="171450" indent="-171450">
              <a:buFont typeface="Arial" panose="020B0604020202020204" pitchFamily="34" charset="0"/>
              <a:buChar char="•"/>
              <a:defRPr/>
            </a:pPr>
            <a:r>
              <a:rPr lang="en-AU" sz="1200" dirty="0"/>
              <a:t>Schedule </a:t>
            </a:r>
            <a:r>
              <a:rPr lang="en-AU" sz="1200" dirty="0" smtClean="0"/>
              <a:t>8 South </a:t>
            </a:r>
            <a:r>
              <a:rPr lang="en-AU" sz="1200" dirty="0"/>
              <a:t>Australia</a:t>
            </a:r>
          </a:p>
          <a:p>
            <a:pPr marL="171450" indent="-171450">
              <a:buFont typeface="Arial" panose="020B0604020202020204" pitchFamily="34" charset="0"/>
              <a:buChar char="•"/>
              <a:defRPr/>
            </a:pPr>
            <a:r>
              <a:rPr lang="en-AU" sz="1200" dirty="0"/>
              <a:t>Section C Fire resistance</a:t>
            </a:r>
          </a:p>
          <a:p>
            <a:pPr marL="171450" indent="-171450">
              <a:buFont typeface="Arial" panose="020B0604020202020204" pitchFamily="34" charset="0"/>
              <a:buChar char="•"/>
              <a:defRPr/>
            </a:pPr>
            <a:r>
              <a:rPr lang="en-AU" sz="1200" dirty="0" smtClean="0"/>
              <a:t>Clause SA C2D2(1), (3) and (4)</a:t>
            </a:r>
          </a:p>
          <a:p>
            <a:pPr marL="171450" indent="-171450">
              <a:buFont typeface="Arial" panose="020B0604020202020204" pitchFamily="34" charset="0"/>
              <a:buChar char="•"/>
              <a:defRPr/>
            </a:pPr>
            <a:endParaRPr lang="en-AU" b="1" dirty="0"/>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a:t>Question 2: </a:t>
            </a:r>
            <a:r>
              <a:rPr lang="en-AU" sz="1200" b="1" dirty="0"/>
              <a:t>What do the following abbreviations mean, when they are used within the NCC:</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100" b="1" dirty="0"/>
              <a:t>AS?</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100" b="1" dirty="0"/>
              <a:t>HS?</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100" b="1" dirty="0"/>
              <a:t>RSET?</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1100" b="1" dirty="0"/>
              <a:t>SHGC?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171450" lvl="0" indent="-171450">
              <a:spcBef>
                <a:spcPts val="0"/>
              </a:spcBef>
              <a:spcAft>
                <a:spcPts val="0"/>
              </a:spcAft>
              <a:buFont typeface="Arial" panose="020B0604020202020204" pitchFamily="34" charset="0"/>
              <a:buChar char="•"/>
              <a:defRPr/>
            </a:pPr>
            <a:r>
              <a:rPr lang="en-AU" sz="1200" dirty="0"/>
              <a:t>Schedule </a:t>
            </a:r>
            <a:r>
              <a:rPr lang="en-AU" sz="1200" dirty="0" smtClean="0"/>
              <a:t>1 Definitions</a:t>
            </a:r>
            <a:endParaRPr lang="en-AU" sz="1200" dirty="0"/>
          </a:p>
          <a:p>
            <a:pPr marL="171450" lvl="0" indent="-171450">
              <a:buFont typeface="Arial" panose="020B0604020202020204" pitchFamily="34" charset="0"/>
              <a:buChar char="•"/>
              <a:defRPr/>
            </a:pPr>
            <a:r>
              <a:rPr lang="en-AU" sz="1200" dirty="0"/>
              <a:t>AS = Australian Standard</a:t>
            </a:r>
          </a:p>
          <a:p>
            <a:pPr marL="171450" lvl="0" indent="-171450">
              <a:spcBef>
                <a:spcPts val="0"/>
              </a:spcBef>
              <a:spcAft>
                <a:spcPts val="0"/>
              </a:spcAft>
              <a:buFont typeface="Arial" panose="020B0604020202020204" pitchFamily="34" charset="0"/>
              <a:buChar char="•"/>
              <a:defRPr/>
            </a:pPr>
            <a:r>
              <a:rPr lang="en-AU" sz="1200" dirty="0"/>
              <a:t>HS =  Horizontal fire spread</a:t>
            </a:r>
          </a:p>
          <a:p>
            <a:pPr marL="171450" lvl="0" indent="-171450">
              <a:spcBef>
                <a:spcPts val="0"/>
              </a:spcBef>
              <a:spcAft>
                <a:spcPts val="0"/>
              </a:spcAft>
              <a:buFont typeface="Arial" panose="020B0604020202020204" pitchFamily="34" charset="0"/>
              <a:buChar char="•"/>
              <a:defRPr/>
            </a:pPr>
            <a:r>
              <a:rPr lang="en-AU" sz="1200" dirty="0"/>
              <a:t>RSET = Required Safe Egress Time </a:t>
            </a:r>
          </a:p>
          <a:p>
            <a:pPr marL="171450" lvl="0" indent="-171450">
              <a:spcBef>
                <a:spcPts val="0"/>
              </a:spcBef>
              <a:spcAft>
                <a:spcPts val="0"/>
              </a:spcAft>
              <a:buFont typeface="Arial" panose="020B0604020202020204" pitchFamily="34" charset="0"/>
              <a:buChar char="•"/>
              <a:defRPr/>
            </a:pPr>
            <a:r>
              <a:rPr lang="en-AU" sz="1200" dirty="0"/>
              <a:t>SHGC = Solar Heat Gain Coefficient</a:t>
            </a:r>
          </a:p>
          <a:p>
            <a:endParaRPr lang="en-AU" b="1"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AU" b="1" dirty="0"/>
              <a:t>Question 3: </a:t>
            </a:r>
            <a:r>
              <a:rPr lang="en-AU" sz="1200" b="1" dirty="0"/>
              <a:t>In which </a:t>
            </a:r>
            <a:r>
              <a:rPr lang="en-AU" sz="1200" b="1" dirty="0" smtClean="0"/>
              <a:t>states </a:t>
            </a:r>
            <a:r>
              <a:rPr lang="en-AU" sz="1200" b="1" dirty="0"/>
              <a:t>or </a:t>
            </a:r>
            <a:r>
              <a:rPr lang="en-AU" sz="1200" b="1" dirty="0" smtClean="0"/>
              <a:t>territories </a:t>
            </a:r>
            <a:r>
              <a:rPr lang="en-AU" sz="1200" b="1" dirty="0"/>
              <a:t>can you find areas designated as </a:t>
            </a:r>
            <a:r>
              <a:rPr lang="en-AU" sz="1200" b="1" i="1" dirty="0"/>
              <a:t>alpine area</a:t>
            </a:r>
            <a:r>
              <a:rPr lang="en-AU" sz="1200" b="1" dirty="0"/>
              <a:t>s according to the NCC?</a:t>
            </a:r>
          </a:p>
          <a:p>
            <a:pPr marL="171450" lvl="0" indent="-171450">
              <a:spcBef>
                <a:spcPts val="0"/>
              </a:spcBef>
              <a:spcAft>
                <a:spcPts val="0"/>
              </a:spcAft>
              <a:buFont typeface="Arial" panose="020B0604020202020204" pitchFamily="34" charset="0"/>
              <a:buChar char="•"/>
              <a:defRPr/>
            </a:pPr>
            <a:r>
              <a:rPr lang="en-AU" sz="1200" dirty="0"/>
              <a:t>Schedule </a:t>
            </a:r>
            <a:r>
              <a:rPr lang="en-AU" sz="1200" dirty="0" smtClean="0"/>
              <a:t>1 </a:t>
            </a:r>
            <a:r>
              <a:rPr lang="en-AU" sz="1200" dirty="0"/>
              <a:t>Definitions</a:t>
            </a:r>
          </a:p>
          <a:p>
            <a:pPr marL="171450" lvl="0" indent="-171450">
              <a:spcBef>
                <a:spcPts val="0"/>
              </a:spcBef>
              <a:spcAft>
                <a:spcPts val="0"/>
              </a:spcAft>
              <a:buFont typeface="Arial" panose="020B0604020202020204" pitchFamily="34" charset="0"/>
              <a:buChar char="•"/>
              <a:defRPr/>
            </a:pPr>
            <a:r>
              <a:rPr lang="en-AU" sz="1200" dirty="0"/>
              <a:t>Alpine area</a:t>
            </a:r>
          </a:p>
          <a:p>
            <a:pPr marL="171450" lvl="0" indent="-171450">
              <a:spcBef>
                <a:spcPts val="0"/>
              </a:spcBef>
              <a:spcAft>
                <a:spcPts val="0"/>
              </a:spcAft>
              <a:buFont typeface="Arial" panose="020B0604020202020204" pitchFamily="34" charset="0"/>
              <a:buChar char="•"/>
              <a:defRPr/>
            </a:pPr>
            <a:r>
              <a:rPr lang="en-AU" sz="1200" dirty="0"/>
              <a:t>Figure 1 Alpine areas</a:t>
            </a:r>
          </a:p>
          <a:p>
            <a:pPr marL="171450" lvl="0" indent="-171450">
              <a:spcBef>
                <a:spcPts val="0"/>
              </a:spcBef>
              <a:spcAft>
                <a:spcPts val="0"/>
              </a:spcAft>
              <a:buFont typeface="Arial" panose="020B0604020202020204" pitchFamily="34" charset="0"/>
              <a:buChar char="•"/>
              <a:defRPr/>
            </a:pPr>
            <a:r>
              <a:rPr lang="en-AU" sz="1200" dirty="0"/>
              <a:t>Table 1 Alpine areas where snow loads are significant</a:t>
            </a:r>
          </a:p>
          <a:p>
            <a:pPr marL="171450" lvl="0" indent="-171450">
              <a:spcBef>
                <a:spcPts val="0"/>
              </a:spcBef>
              <a:spcAft>
                <a:spcPts val="0"/>
              </a:spcAft>
              <a:buFont typeface="Arial" panose="020B0604020202020204" pitchFamily="34" charset="0"/>
              <a:buChar char="•"/>
              <a:defRPr/>
            </a:pPr>
            <a:r>
              <a:rPr lang="en-AU" sz="1200" dirty="0"/>
              <a:t>New South Wales, Victoria and Tasmania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4: </a:t>
            </a:r>
            <a:r>
              <a:rPr lang="en-AU" sz="1200" b="1" dirty="0"/>
              <a:t>What is the difference between the terms </a:t>
            </a:r>
            <a:r>
              <a:rPr lang="en-AU" sz="1200" b="1" i="1" dirty="0"/>
              <a:t>waterproof </a:t>
            </a:r>
            <a:r>
              <a:rPr lang="en-AU" sz="1200" b="1" i="0" dirty="0"/>
              <a:t>and</a:t>
            </a:r>
            <a:r>
              <a:rPr lang="en-AU" sz="1200" b="1" dirty="0"/>
              <a:t> </a:t>
            </a:r>
            <a:r>
              <a:rPr lang="en-AU" sz="1200" b="1" i="1" dirty="0"/>
              <a:t>water resistant</a:t>
            </a:r>
            <a:r>
              <a:rPr lang="en-AU" sz="1200" b="1" dirty="0"/>
              <a:t>, as they are used within the NCC?</a:t>
            </a:r>
          </a:p>
          <a:p>
            <a:pPr marL="171450" lvl="0" indent="-171450">
              <a:spcBef>
                <a:spcPts val="0"/>
              </a:spcBef>
              <a:spcAft>
                <a:spcPts val="0"/>
              </a:spcAft>
              <a:buFont typeface="Arial" panose="020B0604020202020204" pitchFamily="34" charset="0"/>
              <a:buChar char="•"/>
              <a:defRPr/>
            </a:pPr>
            <a:r>
              <a:rPr lang="en-AU" sz="1200" dirty="0"/>
              <a:t>Schedule 3 Definitions</a:t>
            </a:r>
          </a:p>
          <a:p>
            <a:pPr marL="171450" lvl="0" indent="-171450">
              <a:spcBef>
                <a:spcPts val="0"/>
              </a:spcBef>
              <a:spcAft>
                <a:spcPts val="0"/>
              </a:spcAft>
              <a:buFont typeface="Arial" panose="020B0604020202020204" pitchFamily="34" charset="0"/>
              <a:buChar char="•"/>
              <a:defRPr/>
            </a:pPr>
            <a:r>
              <a:rPr lang="en-AU" sz="1200" i="1" dirty="0"/>
              <a:t>Waterproof </a:t>
            </a:r>
            <a:r>
              <a:rPr lang="en-AU" sz="1200" dirty="0"/>
              <a:t>means the property of a material that does not allow </a:t>
            </a:r>
            <a:r>
              <a:rPr lang="en-AU" sz="1200" dirty="0" smtClean="0"/>
              <a:t>water </a:t>
            </a:r>
            <a:r>
              <a:rPr lang="en-AU" sz="1200" dirty="0"/>
              <a:t>to penetrate through </a:t>
            </a:r>
            <a:r>
              <a:rPr lang="en-AU" sz="1200" dirty="0" smtClean="0"/>
              <a:t>it</a:t>
            </a:r>
            <a:endParaRPr lang="en-AU" sz="1200" dirty="0"/>
          </a:p>
          <a:p>
            <a:pPr marL="171450" lvl="0" indent="-171450">
              <a:spcBef>
                <a:spcPts val="0"/>
              </a:spcBef>
              <a:spcAft>
                <a:spcPts val="0"/>
              </a:spcAft>
              <a:buFont typeface="Arial" panose="020B0604020202020204" pitchFamily="34" charset="0"/>
              <a:buChar char="•"/>
              <a:defRPr/>
            </a:pPr>
            <a:r>
              <a:rPr lang="en-AU" sz="1200" i="1" dirty="0"/>
              <a:t>Water resistant</a:t>
            </a:r>
            <a:r>
              <a:rPr lang="en-AU" sz="1200" dirty="0"/>
              <a:t> means the property of a system or material that restricts </a:t>
            </a:r>
            <a:r>
              <a:rPr lang="en-AU" sz="1200" dirty="0" smtClean="0"/>
              <a:t>water </a:t>
            </a:r>
            <a:r>
              <a:rPr lang="en-AU" sz="1200" dirty="0"/>
              <a:t>movement and will not degrade under conditions of </a:t>
            </a:r>
            <a:r>
              <a:rPr lang="en-AU" sz="1200" dirty="0" smtClean="0"/>
              <a:t>water</a:t>
            </a:r>
            <a:endParaRPr lang="en-AU" sz="1200" dirty="0"/>
          </a:p>
          <a:p>
            <a:endParaRPr lang="en-AU" b="1" dirty="0"/>
          </a:p>
          <a:p>
            <a:pPr lvl="0">
              <a:spcBef>
                <a:spcPts val="200"/>
              </a:spcBef>
              <a:spcAft>
                <a:spcPts val="200"/>
              </a:spcAft>
              <a:defRPr/>
            </a:pPr>
            <a:r>
              <a:rPr lang="en-AU" b="1" dirty="0"/>
              <a:t>Question 5: </a:t>
            </a:r>
            <a:r>
              <a:rPr lang="en-AU" sz="1200" b="1" dirty="0"/>
              <a:t>In which </a:t>
            </a:r>
            <a:r>
              <a:rPr lang="en-AU" sz="1200" b="1" dirty="0" smtClean="0"/>
              <a:t>volumes </a:t>
            </a:r>
            <a:r>
              <a:rPr lang="en-AU" sz="1200" b="1" dirty="0"/>
              <a:t>of the NCC are the following Australian Standards referenced:</a:t>
            </a:r>
          </a:p>
          <a:p>
            <a:pPr marL="342900" lvl="0" indent="-342900">
              <a:spcBef>
                <a:spcPts val="200"/>
              </a:spcBef>
              <a:spcAft>
                <a:spcPts val="200"/>
              </a:spcAft>
              <a:buFont typeface="Arial" panose="020B0604020202020204" pitchFamily="34" charset="0"/>
              <a:buChar char="•"/>
              <a:defRPr/>
            </a:pPr>
            <a:r>
              <a:rPr lang="en-AU" sz="1200" b="1" dirty="0"/>
              <a:t>AS/NZS 4600 Cold-formed steel structures?</a:t>
            </a:r>
          </a:p>
          <a:p>
            <a:pPr marL="342900" lvl="0" indent="-342900">
              <a:spcBef>
                <a:spcPts val="200"/>
              </a:spcBef>
              <a:spcAft>
                <a:spcPts val="200"/>
              </a:spcAft>
              <a:buFont typeface="Arial" panose="020B0604020202020204" pitchFamily="34" charset="0"/>
              <a:buChar char="•"/>
              <a:defRPr/>
            </a:pPr>
            <a:r>
              <a:rPr lang="en-AU" sz="1200" b="1" dirty="0"/>
              <a:t>AS 2049 Roof tiles?</a:t>
            </a:r>
          </a:p>
          <a:p>
            <a:pPr marL="342900" lvl="0" indent="-342900">
              <a:spcBef>
                <a:spcPts val="200"/>
              </a:spcBef>
              <a:spcAft>
                <a:spcPts val="200"/>
              </a:spcAft>
              <a:buFont typeface="Arial" panose="020B0604020202020204" pitchFamily="34" charset="0"/>
              <a:buChar char="•"/>
              <a:defRPr/>
            </a:pPr>
            <a:r>
              <a:rPr lang="en-AU" sz="1200" b="1" dirty="0"/>
              <a:t>AS/NZS 3500 Part 4 Plumbing and drainage – Heated water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171450" lvl="0" indent="-171450">
              <a:buFont typeface="Arial" panose="020B0604020202020204" pitchFamily="34" charset="0"/>
              <a:buChar char="•"/>
              <a:defRPr/>
            </a:pPr>
            <a:r>
              <a:rPr lang="en-AU" sz="1200" dirty="0"/>
              <a:t>Schedule </a:t>
            </a:r>
            <a:r>
              <a:rPr lang="en-AU" sz="1200" dirty="0" smtClean="0"/>
              <a:t>2 Referenced </a:t>
            </a:r>
            <a:r>
              <a:rPr lang="en-AU" sz="1200" dirty="0"/>
              <a:t>documents</a:t>
            </a:r>
          </a:p>
          <a:p>
            <a:pPr marL="171450" lvl="0" indent="-171450">
              <a:buFont typeface="Arial" panose="020B0604020202020204" pitchFamily="34" charset="0"/>
              <a:buChar char="•"/>
              <a:defRPr/>
            </a:pPr>
            <a:r>
              <a:rPr lang="en-AU" sz="1200" dirty="0"/>
              <a:t>AS/NZS 4600 = </a:t>
            </a:r>
            <a:r>
              <a:rPr lang="en-AU" sz="1200" dirty="0" smtClean="0"/>
              <a:t>Volume One, B1D4; Volume Two, H1D6; ABCB Housing Provisions Standard, 5.3.3, 6.3.6</a:t>
            </a:r>
          </a:p>
          <a:p>
            <a:pPr marL="171450" lvl="0" indent="-171450">
              <a:buFont typeface="Arial" panose="020B0604020202020204" pitchFamily="34" charset="0"/>
              <a:buChar char="•"/>
              <a:defRPr/>
            </a:pPr>
            <a:r>
              <a:rPr lang="en-AU" sz="1200" dirty="0" smtClean="0"/>
              <a:t>AS </a:t>
            </a:r>
            <a:r>
              <a:rPr lang="en-AU" sz="1200" dirty="0"/>
              <a:t>2049 = </a:t>
            </a:r>
            <a:r>
              <a:rPr lang="en-AU" sz="1200" dirty="0" smtClean="0"/>
              <a:t>Volume One, F3D2; Volume Two, H1D7</a:t>
            </a:r>
          </a:p>
          <a:p>
            <a:pPr marL="171450" lvl="0" indent="-171450">
              <a:buFont typeface="Arial" panose="020B0604020202020204" pitchFamily="34" charset="0"/>
              <a:buChar char="•"/>
              <a:defRPr/>
            </a:pPr>
            <a:r>
              <a:rPr lang="en-AU" sz="1200" dirty="0" smtClean="0"/>
              <a:t>AS/NZS </a:t>
            </a:r>
            <a:r>
              <a:rPr lang="en-AU" sz="1200" dirty="0"/>
              <a:t>3500 Part 4 = </a:t>
            </a:r>
            <a:r>
              <a:rPr lang="en-AU" sz="1200" dirty="0" smtClean="0"/>
              <a:t>Volume Three, B2D2, B2D6, B2D7, B2D8, B2D9, B2D11</a:t>
            </a:r>
          </a:p>
          <a:p>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2359572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a:t>
            </a:r>
            <a:r>
              <a:rPr lang="en-AU" b="0" dirty="0" smtClean="0"/>
              <a:t>2 </a:t>
            </a:r>
            <a:r>
              <a:rPr lang="en-AU" b="0" dirty="0"/>
              <a:t>parts of the question.</a:t>
            </a:r>
          </a:p>
          <a:p>
            <a:r>
              <a:rPr lang="en-AU" b="0" dirty="0"/>
              <a:t>Click to see the answer</a:t>
            </a:r>
            <a:r>
              <a:rPr lang="en-AU" b="1" dirty="0">
                <a:solidFill>
                  <a:srgbClr val="FF0000"/>
                </a:solidFill>
              </a:rPr>
              <a:t> </a:t>
            </a:r>
            <a:r>
              <a:rPr lang="en-AU" dirty="0"/>
              <a:t>to the question in a highlight box below.</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 specifically the Schedules. Note that this question requires the trainees to look </a:t>
            </a:r>
            <a:r>
              <a:rPr lang="en-AU" dirty="0" smtClean="0"/>
              <a:t>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Schedule</a:t>
            </a:r>
            <a:r>
              <a:rPr lang="en-AU" baseline="0" dirty="0" smtClean="0"/>
              <a:t> 1 Definitions;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Specification 1 </a:t>
            </a:r>
            <a:r>
              <a:rPr lang="en-AU" sz="1200" b="0" dirty="0" smtClean="0"/>
              <a:t>Fire-resistance of building elements, Governing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the </a:t>
            </a:r>
            <a:r>
              <a:rPr lang="en-AU" dirty="0" smtClean="0"/>
              <a:t>Schedules and Governing Requirements </a:t>
            </a:r>
            <a:r>
              <a:rPr lang="en-AU" dirty="0"/>
              <a:t>in the NCC and give them time to find the answers, as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1680054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6 Parts of the Governing Requirements </a:t>
            </a:r>
            <a:r>
              <a:rPr lang="en-AU" b="0" dirty="0" smtClean="0"/>
              <a:t>across all </a:t>
            </a:r>
            <a:r>
              <a:rPr lang="en-AU" b="0" dirty="0"/>
              <a:t>volumes listed. </a:t>
            </a:r>
            <a:endParaRPr lang="en-AU" b="0" dirty="0" smtClean="0"/>
          </a:p>
          <a:p>
            <a:r>
              <a:rPr lang="en-AU" b="0" dirty="0" smtClean="0"/>
              <a:t>Click anywhere</a:t>
            </a:r>
            <a:r>
              <a:rPr lang="en-AU" b="0" baseline="0" dirty="0" smtClean="0"/>
              <a:t> </a:t>
            </a:r>
            <a:r>
              <a:rPr lang="en-AU" b="0" dirty="0" smtClean="0"/>
              <a:t>to </a:t>
            </a:r>
            <a:r>
              <a:rPr lang="en-AU" b="0" dirty="0"/>
              <a:t>animate the title/subject for each Part,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fifth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and practice the structure of the Governing Requirements </a:t>
            </a:r>
            <a:r>
              <a:rPr lang="en-AU" dirty="0" smtClean="0"/>
              <a:t>across all NCC </a:t>
            </a:r>
            <a:r>
              <a:rPr lang="en-AU" dirty="0"/>
              <a:t>volumes.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 is helpful for trainees to be familiar with what this Section of the volumes includes. This simple activity can also help to increase trainees’ confidence in using any of the volumes.</a:t>
            </a:r>
          </a:p>
          <a:p>
            <a:endParaRPr lang="en-AU" dirty="0"/>
          </a:p>
          <a:p>
            <a:r>
              <a:rPr lang="en-AU" dirty="0"/>
              <a:t>Go through each Part in order, and display the answers as you go.</a:t>
            </a:r>
          </a:p>
          <a:p>
            <a:endParaRPr lang="en-AU" dirty="0"/>
          </a:p>
          <a:p>
            <a:pPr marL="171450" indent="-171450">
              <a:buFont typeface="Arial" panose="020B0604020202020204" pitchFamily="34" charset="0"/>
              <a:buChar char="•"/>
            </a:pPr>
            <a:r>
              <a:rPr lang="en-AU" dirty="0"/>
              <a:t>Part A1 = Interpreting the NCC</a:t>
            </a:r>
          </a:p>
          <a:p>
            <a:pPr marL="171450" indent="-171450">
              <a:buFont typeface="Arial" panose="020B0604020202020204" pitchFamily="34" charset="0"/>
              <a:buChar char="•"/>
            </a:pPr>
            <a:r>
              <a:rPr lang="en-AU" dirty="0"/>
              <a:t>Part A2 = Compliance with the NCC</a:t>
            </a:r>
          </a:p>
          <a:p>
            <a:pPr marL="171450" indent="-171450">
              <a:buFont typeface="Arial" panose="020B0604020202020204" pitchFamily="34" charset="0"/>
              <a:buChar char="•"/>
            </a:pPr>
            <a:r>
              <a:rPr lang="en-AU" dirty="0"/>
              <a:t>Part A3 = </a:t>
            </a:r>
            <a:r>
              <a:rPr lang="en-AU" dirty="0" smtClean="0"/>
              <a:t>Application of the NCC in States and Territories</a:t>
            </a:r>
            <a:endParaRPr lang="en-AU" dirty="0"/>
          </a:p>
          <a:p>
            <a:pPr marL="171450" indent="-171450">
              <a:buFont typeface="Arial" panose="020B0604020202020204" pitchFamily="34" charset="0"/>
              <a:buChar char="•"/>
            </a:pPr>
            <a:r>
              <a:rPr lang="en-AU" dirty="0"/>
              <a:t>Part A4 = Referenced documents</a:t>
            </a:r>
          </a:p>
          <a:p>
            <a:pPr marL="171450" indent="-171450">
              <a:buFont typeface="Arial" panose="020B0604020202020204" pitchFamily="34" charset="0"/>
              <a:buChar char="•"/>
            </a:pPr>
            <a:r>
              <a:rPr lang="en-AU" dirty="0"/>
              <a:t>Part A5 = Documentation of design and construction</a:t>
            </a:r>
          </a:p>
          <a:p>
            <a:pPr marL="171450" indent="-171450">
              <a:buFont typeface="Arial" panose="020B0604020202020204" pitchFamily="34" charset="0"/>
              <a:buChar char="•"/>
            </a:pPr>
            <a:r>
              <a:rPr lang="en-AU" dirty="0"/>
              <a:t>Part A6 = Building classification</a:t>
            </a: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43264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b="0" dirty="0">
                <a:solidFill>
                  <a:schemeClr val="tx1"/>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 In this case, the question reviews a key learning which is that compliance with the Governing Requirements is mandatory. This is a core understanding that the trainees need to have when they have completed the training.</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trainees to Part A2 of the NCC,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the answer and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1208735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5 </a:t>
            </a:r>
            <a:r>
              <a:rPr lang="en-AU" b="0" dirty="0"/>
              <a:t>of the </a:t>
            </a:r>
            <a:r>
              <a:rPr lang="en-AU" b="0" dirty="0" smtClean="0"/>
              <a:t>11 Schedules </a:t>
            </a:r>
            <a:r>
              <a:rPr lang="en-AU" b="0" dirty="0"/>
              <a:t>listed on the left.  Possible Schedule numbers are listed on the right.</a:t>
            </a:r>
          </a:p>
          <a:p>
            <a:r>
              <a:rPr lang="en-AU" b="0" dirty="0"/>
              <a:t>Click </a:t>
            </a:r>
            <a:r>
              <a:rPr lang="en-AU" b="0" dirty="0" smtClean="0"/>
              <a:t>anywhere</a:t>
            </a:r>
            <a:r>
              <a:rPr lang="en-AU" b="0" baseline="0" dirty="0" smtClean="0"/>
              <a:t> </a:t>
            </a:r>
            <a:r>
              <a:rPr lang="en-AU" b="0" dirty="0" smtClean="0"/>
              <a:t>to </a:t>
            </a:r>
            <a:r>
              <a:rPr lang="en-AU" b="0" dirty="0"/>
              <a:t>animate the answer for each Schedule,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fourth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and practice the structure and contents of the Schedules in the NCC.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there is a small amount of variation in the naming of the Schedules between the Volumes, as they appear in the General Table of Contents. This activity uses the name that is most commonly used for each Schedule.</a:t>
            </a:r>
          </a:p>
          <a:p>
            <a:endParaRPr lang="en-AU" dirty="0"/>
          </a:p>
          <a:p>
            <a:r>
              <a:rPr lang="en-AU" dirty="0"/>
              <a:t>Go through each Schedule name in order, and display the answers as you go.</a:t>
            </a:r>
          </a:p>
          <a:p>
            <a:pPr marL="171450" indent="-171450">
              <a:buFont typeface="Arial" panose="020B0604020202020204" pitchFamily="34" charset="0"/>
              <a:buChar char="•"/>
            </a:pPr>
            <a:r>
              <a:rPr lang="en-AU" dirty="0" smtClean="0"/>
              <a:t>Tasmania = </a:t>
            </a:r>
            <a:r>
              <a:rPr lang="en-AU" dirty="0"/>
              <a:t>Schedule </a:t>
            </a:r>
            <a:r>
              <a:rPr lang="en-AU" dirty="0" smtClean="0"/>
              <a:t>9</a:t>
            </a:r>
            <a:endParaRPr lang="en-AU" dirty="0"/>
          </a:p>
          <a:p>
            <a:pPr marL="171450" indent="-171450">
              <a:buFont typeface="Arial" panose="020B0604020202020204" pitchFamily="34" charset="0"/>
              <a:buChar char="•"/>
            </a:pPr>
            <a:r>
              <a:rPr lang="en-AU" dirty="0"/>
              <a:t>Referenced documents =  Schedule </a:t>
            </a:r>
            <a:r>
              <a:rPr lang="en-AU" dirty="0" smtClean="0"/>
              <a:t>2</a:t>
            </a:r>
            <a:endParaRPr lang="en-AU" dirty="0"/>
          </a:p>
          <a:p>
            <a:pPr marL="171450" indent="-171450">
              <a:buFont typeface="Arial" panose="020B0604020202020204" pitchFamily="34" charset="0"/>
              <a:buChar char="•"/>
            </a:pPr>
            <a:r>
              <a:rPr lang="en-AU" dirty="0" smtClean="0"/>
              <a:t>Australian Capital Territory =  </a:t>
            </a:r>
            <a:r>
              <a:rPr lang="en-AU" dirty="0"/>
              <a:t>Schedule </a:t>
            </a:r>
            <a:r>
              <a:rPr lang="en-AU" dirty="0" smtClean="0"/>
              <a:t>4</a:t>
            </a:r>
            <a:endParaRPr lang="en-AU" dirty="0"/>
          </a:p>
          <a:p>
            <a:pPr marL="171450" indent="-171450">
              <a:buFont typeface="Arial" panose="020B0604020202020204" pitchFamily="34" charset="0"/>
              <a:buChar char="•"/>
            </a:pPr>
            <a:r>
              <a:rPr lang="en-AU" dirty="0"/>
              <a:t>Definitions =  Schedule </a:t>
            </a:r>
            <a:r>
              <a:rPr lang="en-AU" dirty="0" smtClean="0"/>
              <a:t>1</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South Australia = </a:t>
            </a:r>
            <a:r>
              <a:rPr lang="en-AU" dirty="0"/>
              <a:t>Schedule </a:t>
            </a:r>
            <a:r>
              <a:rPr lang="en-AU" dirty="0" smtClean="0"/>
              <a:t>8</a:t>
            </a: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328778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the purpose, structure and contents of the NCC.</a:t>
            </a:r>
          </a:p>
          <a:p>
            <a:endParaRPr lang="en-AU" dirty="0"/>
          </a:p>
          <a:p>
            <a:r>
              <a:rPr lang="en-AU" dirty="0" smtClean="0"/>
              <a:t>That’s </a:t>
            </a:r>
            <a:r>
              <a:rPr lang="en-AU" dirty="0"/>
              <a:t>what </a:t>
            </a:r>
            <a:r>
              <a:rPr lang="en-AU" dirty="0" smtClean="0"/>
              <a:t>you’ll </a:t>
            </a:r>
            <a:r>
              <a:rPr lang="en-AU" dirty="0"/>
              <a:t>learn about in this presentation</a:t>
            </a:r>
            <a:r>
              <a:rPr lang="en-AU" dirty="0" smtClean="0"/>
              <a:t>.</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1564463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question in the banner and the left hand block of text </a:t>
            </a:r>
            <a:r>
              <a:rPr lang="en-AU" dirty="0" smtClean="0"/>
              <a:t>visible.</a:t>
            </a:r>
            <a:endParaRPr lang="en-AU" dirty="0"/>
          </a:p>
          <a:p>
            <a:r>
              <a:rPr lang="en-AU" dirty="0"/>
              <a:t>Click once to see the right hand block of text which explains the ABCB’s responsibility for maintaining the NCC.</a:t>
            </a:r>
          </a:p>
          <a:p>
            <a:r>
              <a:rPr lang="en-AU" dirty="0"/>
              <a:t>Press Enter to progress to the next slide.</a:t>
            </a:r>
          </a:p>
          <a:p>
            <a:endParaRPr lang="en-AU" dirty="0"/>
          </a:p>
          <a:p>
            <a:r>
              <a:rPr lang="en-AU" b="1" dirty="0"/>
              <a:t>Facilitator notes</a:t>
            </a:r>
          </a:p>
          <a:p>
            <a:r>
              <a:rPr lang="en-AU" dirty="0"/>
              <a:t>The purpose of this slide is to explain how the NCC is maintained and the role of the </a:t>
            </a:r>
            <a:r>
              <a:rPr lang="en-AU" dirty="0" smtClean="0"/>
              <a:t>ABCB.</a:t>
            </a:r>
          </a:p>
          <a:p>
            <a:endParaRPr lang="en-AU" dirty="0"/>
          </a:p>
          <a:p>
            <a:r>
              <a:rPr lang="en-AU" dirty="0"/>
              <a:t>Ask the question in the banner first to allow knowledgeable trainees to demonstrate what they know. </a:t>
            </a:r>
          </a:p>
          <a:p>
            <a:endParaRPr lang="en-AU" dirty="0"/>
          </a:p>
          <a:p>
            <a:r>
              <a:rPr lang="en-AU" dirty="0"/>
              <a:t>Discuss their answers then progress the slide at the appropriate time and discuss the contents.</a:t>
            </a:r>
          </a:p>
          <a:p>
            <a:endParaRPr lang="en-AU" dirty="0"/>
          </a:p>
          <a:p>
            <a:r>
              <a:rPr lang="en-AU" dirty="0"/>
              <a:t>Progress the slide again and discuss the role of the ABCB.</a:t>
            </a:r>
          </a:p>
          <a:p>
            <a:endParaRPr lang="en-AU" dirty="0"/>
          </a:p>
          <a:p>
            <a:r>
              <a:rPr lang="en-AU" dirty="0"/>
              <a:t>Other things you might want to discuss on this slide are noted below.</a:t>
            </a:r>
          </a:p>
          <a:p>
            <a:endParaRPr lang="en-AU" dirty="0"/>
          </a:p>
          <a:p>
            <a:r>
              <a:rPr lang="en-AU" b="1" dirty="0"/>
              <a:t>Amendment of the NCC:</a:t>
            </a:r>
          </a:p>
          <a:p>
            <a:pPr marL="171450" indent="-171450">
              <a:buFont typeface="Arial" panose="020B0604020202020204" pitchFamily="34" charset="0"/>
              <a:buChar char="•"/>
            </a:pPr>
            <a:r>
              <a:rPr lang="en-AU" dirty="0"/>
              <a:t>The NCC is amended and reissued on a </a:t>
            </a:r>
            <a:r>
              <a:rPr lang="en-AU" b="1" dirty="0"/>
              <a:t>regular schedule</a:t>
            </a:r>
            <a:r>
              <a:rPr lang="en-AU" dirty="0"/>
              <a:t>, to provide certainty for users who rely on it. </a:t>
            </a:r>
          </a:p>
          <a:p>
            <a:pPr marL="171450" indent="-171450">
              <a:buFont typeface="Arial" panose="020B0604020202020204" pitchFamily="34" charset="0"/>
              <a:buChar char="•"/>
            </a:pPr>
            <a:r>
              <a:rPr lang="en-AU" dirty="0"/>
              <a:t>The regular schedule is 3 years but since</a:t>
            </a:r>
            <a:r>
              <a:rPr lang="en-AU" baseline="0" dirty="0"/>
              <a:t> starting this schedule, minor amendments have been made within this schedule to respond to Ministerial priorities.</a:t>
            </a:r>
            <a:endParaRPr lang="en-AU" dirty="0"/>
          </a:p>
          <a:p>
            <a:pPr marL="171450" indent="-171450">
              <a:buFont typeface="Arial" panose="020B0604020202020204" pitchFamily="34" charset="0"/>
              <a:buChar char="•"/>
            </a:pPr>
            <a:r>
              <a:rPr lang="en-AU" dirty="0"/>
              <a:t>In the past the NCC was amended every 6 months, and then annually. But industry considered this too frequent; it did not give them sufficient time to prepare for changes before they were introduced.</a:t>
            </a:r>
          </a:p>
          <a:p>
            <a:pPr marL="171450" indent="-171450">
              <a:buFont typeface="Arial" panose="020B0604020202020204" pitchFamily="34" charset="0"/>
              <a:buChar char="•"/>
            </a:pPr>
            <a:r>
              <a:rPr lang="en-AU" dirty="0"/>
              <a:t>In 2015, the nine Governments (the </a:t>
            </a:r>
            <a:r>
              <a:rPr lang="en-AU" dirty="0" smtClean="0"/>
              <a:t>State </a:t>
            </a:r>
            <a:r>
              <a:rPr lang="en-AU" dirty="0"/>
              <a:t>and </a:t>
            </a:r>
            <a:r>
              <a:rPr lang="en-AU" dirty="0" smtClean="0"/>
              <a:t>Territory </a:t>
            </a:r>
            <a:r>
              <a:rPr lang="en-AU" dirty="0"/>
              <a:t>Governments and the Australian (Federal) Government) agreed to extend the amendment cycle to every three years to give industry appropriate lead time to find out about and prepare for the new NCC before it was introduced.</a:t>
            </a:r>
          </a:p>
          <a:p>
            <a:pPr marL="171450" indent="-171450">
              <a:buFont typeface="Arial" panose="020B0604020202020204" pitchFamily="34" charset="0"/>
              <a:buChar char="•"/>
            </a:pPr>
            <a:r>
              <a:rPr lang="en-AU" dirty="0"/>
              <a:t>There is provision for the NCC to be amended outside of this regular cycle to address urgent issues. This only occurs in rare circumstances and only if the justification for the amendment meets strict criteria.</a:t>
            </a:r>
            <a:r>
              <a:rPr lang="en-AU" baseline="0" dirty="0"/>
              <a:t> When this occurs, it is an ‘out of cycle amendment’.</a:t>
            </a:r>
            <a:endParaRPr lang="en-AU" dirty="0"/>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The role of the ABCB</a:t>
            </a:r>
          </a:p>
          <a:p>
            <a:pPr marL="171450" indent="-171450">
              <a:buFont typeface="Arial" panose="020B0604020202020204" pitchFamily="34" charset="0"/>
              <a:buChar char="•"/>
            </a:pPr>
            <a:r>
              <a:rPr lang="en-AU" dirty="0"/>
              <a:t>The ABCB, like the NCC, was formed under the initiative of the Council</a:t>
            </a:r>
            <a:r>
              <a:rPr lang="en-AU" baseline="0" dirty="0"/>
              <a:t> of Australian Governments </a:t>
            </a:r>
            <a:r>
              <a:rPr lang="en-AU" dirty="0"/>
              <a:t>(COAG). </a:t>
            </a:r>
          </a:p>
          <a:p>
            <a:pPr marL="171450" indent="-171450">
              <a:buFont typeface="Arial" panose="020B0604020202020204" pitchFamily="34" charset="0"/>
              <a:buChar char="•"/>
            </a:pPr>
            <a:r>
              <a:rPr lang="en-AU" dirty="0"/>
              <a:t>Its role is to maintain and issue the NCC and to support the </a:t>
            </a:r>
            <a:r>
              <a:rPr lang="en-AU" dirty="0" smtClean="0"/>
              <a:t>states </a:t>
            </a:r>
            <a:r>
              <a:rPr lang="en-AU" dirty="0"/>
              <a:t>and </a:t>
            </a:r>
            <a:r>
              <a:rPr lang="en-AU" dirty="0" smtClean="0"/>
              <a:t>territories </a:t>
            </a:r>
            <a:r>
              <a:rPr lang="en-AU" dirty="0"/>
              <a:t>and practitioners in using the NCC.</a:t>
            </a:r>
          </a:p>
          <a:p>
            <a:pPr marL="171450" indent="-171450">
              <a:buFont typeface="Arial" panose="020B0604020202020204" pitchFamily="34" charset="0"/>
              <a:buChar char="•"/>
            </a:pPr>
            <a:r>
              <a:rPr lang="en-AU" dirty="0"/>
              <a:t>The ABCB website describes its aims and mission and provides access to all the materials it produces, including the NCC itself.</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409201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p>
          <a:p>
            <a:r>
              <a:rPr lang="en-AU" dirty="0"/>
              <a:t>Click once to see the left hand block of text which discusses the ABCB Standards.</a:t>
            </a:r>
          </a:p>
          <a:p>
            <a:r>
              <a:rPr lang="en-AU" dirty="0"/>
              <a:t>Click a second time to see the centre block which discusses the handbooks issued by the ABCB.</a:t>
            </a:r>
          </a:p>
          <a:p>
            <a:r>
              <a:rPr lang="en-AU" dirty="0"/>
              <a:t>Click a third time to see the right hand block of text which lists other available support materials.</a:t>
            </a:r>
          </a:p>
          <a:p>
            <a:r>
              <a:rPr lang="en-AU" dirty="0"/>
              <a:t>Press Enter to progress to the next slide.</a:t>
            </a:r>
          </a:p>
          <a:p>
            <a:endParaRPr lang="en-AU" dirty="0"/>
          </a:p>
          <a:p>
            <a:r>
              <a:rPr lang="en-AU" b="1" dirty="0"/>
              <a:t>Facilitator notes</a:t>
            </a:r>
          </a:p>
          <a:p>
            <a:r>
              <a:rPr lang="en-AU" dirty="0"/>
              <a:t>The purpose of this slide is to discuss other resources that may be useful to the trainees when they are using the NCC.</a:t>
            </a:r>
          </a:p>
          <a:p>
            <a:endParaRPr lang="en-AU" dirty="0"/>
          </a:p>
          <a:p>
            <a:r>
              <a:rPr lang="en-AU" dirty="0"/>
              <a:t>Discuss the contents and purpose of the ABCB Standards and Handbooks, and the supporting materials.</a:t>
            </a:r>
          </a:p>
          <a:p>
            <a:endParaRPr lang="en-AU" dirty="0"/>
          </a:p>
          <a:p>
            <a:r>
              <a:rPr lang="en-AU" dirty="0"/>
              <a:t>If helpful, you can take the links to the linked documents on the ABCB website. You could demonstrate how to download these documents and how to locate other Standards or Handbooks on the ABCB website.</a:t>
            </a:r>
          </a:p>
          <a:p>
            <a:endParaRPr lang="en-AU" dirty="0"/>
          </a:p>
          <a:p>
            <a:r>
              <a:rPr lang="en-AU" dirty="0"/>
              <a:t>Emphasise that:</a:t>
            </a:r>
          </a:p>
          <a:p>
            <a:pPr marL="171450" indent="-171450">
              <a:buFont typeface="Arial" panose="020B0604020202020204" pitchFamily="34" charset="0"/>
              <a:buChar char="•"/>
            </a:pPr>
            <a:r>
              <a:rPr lang="en-AU" dirty="0"/>
              <a:t>The</a:t>
            </a:r>
            <a:r>
              <a:rPr lang="en-AU" b="1" dirty="0"/>
              <a:t> ABCB Standards are mandatory</a:t>
            </a:r>
            <a:r>
              <a:rPr lang="en-AU" dirty="0"/>
              <a:t> once they are referenced in the NCC.</a:t>
            </a:r>
          </a:p>
          <a:p>
            <a:pPr marL="171450" indent="-171450">
              <a:buFont typeface="Arial" panose="020B0604020202020204" pitchFamily="34" charset="0"/>
              <a:buChar char="•"/>
            </a:pPr>
            <a:r>
              <a:rPr lang="en-AU" dirty="0"/>
              <a:t>The </a:t>
            </a:r>
            <a:r>
              <a:rPr lang="en-AU" b="1" dirty="0"/>
              <a:t>Handbooks</a:t>
            </a:r>
            <a:r>
              <a:rPr lang="en-AU" dirty="0"/>
              <a:t> </a:t>
            </a:r>
            <a:r>
              <a:rPr lang="en-AU" b="1" dirty="0"/>
              <a:t>are</a:t>
            </a:r>
            <a:r>
              <a:rPr lang="en-AU" dirty="0"/>
              <a:t> </a:t>
            </a:r>
            <a:r>
              <a:rPr lang="en-AU" b="1" dirty="0"/>
              <a:t>not mandatory</a:t>
            </a:r>
            <a:r>
              <a:rPr lang="en-AU" dirty="0"/>
              <a:t>. They provide guidance and examples and explanatory text, but nothing in them needs to be complied with in order to comply with the NCC.</a:t>
            </a:r>
          </a:p>
          <a:p>
            <a:pPr marL="171450" indent="-171450">
              <a:buFont typeface="Arial" panose="020B0604020202020204" pitchFamily="34" charset="0"/>
              <a:buChar char="•"/>
            </a:pPr>
            <a:r>
              <a:rPr lang="en-AU" dirty="0"/>
              <a:t>The </a:t>
            </a:r>
            <a:r>
              <a:rPr lang="en-AU" b="1" dirty="0"/>
              <a:t>supporting materials</a:t>
            </a:r>
            <a:r>
              <a:rPr lang="en-AU" dirty="0"/>
              <a:t> are also not mandatory, but may be useful.</a:t>
            </a: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21</a:t>
            </a:fld>
            <a:endParaRPr lang="en-AU" dirty="0"/>
          </a:p>
        </p:txBody>
      </p:sp>
    </p:spTree>
    <p:extLst>
      <p:ext uri="{BB962C8B-B14F-4D97-AF65-F5344CB8AC3E}">
        <p14:creationId xmlns:p14="http://schemas.microsoft.com/office/powerpoint/2010/main" val="1577721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leftmost block, with the first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bring up the centre block.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rightmost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key content of the module briefly, in order to reinforce that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22</a:t>
            </a:fld>
            <a:endParaRPr lang="en-AU" dirty="0"/>
          </a:p>
        </p:txBody>
      </p:sp>
    </p:spTree>
    <p:extLst>
      <p:ext uri="{BB962C8B-B14F-4D97-AF65-F5344CB8AC3E}">
        <p14:creationId xmlns:p14="http://schemas.microsoft.com/office/powerpoint/2010/main" val="4185182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text in the top left block, with the first </a:t>
            </a:r>
            <a:r>
              <a:rPr lang="en-AU" b="0" dirty="0" smtClean="0"/>
              <a:t>2 </a:t>
            </a:r>
            <a:r>
              <a:rPr lang="en-AU" b="0" dirty="0"/>
              <a:t>dividing lines.  </a:t>
            </a:r>
          </a:p>
          <a:p>
            <a:r>
              <a:rPr lang="en-AU" b="0" dirty="0"/>
              <a:t>Click once to see the bottom left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 appear.</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some of the key points in the module briefly.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23</a:t>
            </a:fld>
            <a:endParaRPr lang="en-AU" dirty="0"/>
          </a:p>
        </p:txBody>
      </p:sp>
    </p:spTree>
    <p:extLst>
      <p:ext uri="{BB962C8B-B14F-4D97-AF65-F5344CB8AC3E}">
        <p14:creationId xmlns:p14="http://schemas.microsoft.com/office/powerpoint/2010/main" val="4186491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three 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24</a:t>
            </a:fld>
            <a:endParaRPr lang="en-AU" dirty="0"/>
          </a:p>
        </p:txBody>
      </p:sp>
    </p:spTree>
    <p:extLst>
      <p:ext uri="{BB962C8B-B14F-4D97-AF65-F5344CB8AC3E}">
        <p14:creationId xmlns:p14="http://schemas.microsoft.com/office/powerpoint/2010/main" val="330990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in a</a:t>
            </a:r>
            <a:r>
              <a:rPr lang="en-AU" b="0" baseline="0" dirty="0"/>
              <a:t> single</a:t>
            </a:r>
            <a:r>
              <a:rPr lang="en-AU" b="0" dirty="0"/>
              <a:t> block on the left. </a:t>
            </a:r>
          </a:p>
          <a:p>
            <a:r>
              <a:rPr lang="en-AU" b="0" dirty="0"/>
              <a:t>Sixteen images which illustrate the 16 different building classifications and sub-classifications appear on the right, in blocks of </a:t>
            </a:r>
            <a:r>
              <a:rPr lang="en-AU" b="0" dirty="0" smtClean="0"/>
              <a:t>4 </a:t>
            </a:r>
            <a:r>
              <a:rPr lang="en-AU" b="0" dirty="0"/>
              <a:t>at a time.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r>
              <a:rPr lang="en-AU"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292463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banner.</a:t>
            </a:r>
          </a:p>
          <a:p>
            <a:r>
              <a:rPr lang="en-AU" dirty="0"/>
              <a:t>Click once to bring up the left hand block of text.</a:t>
            </a:r>
          </a:p>
          <a:p>
            <a:r>
              <a:rPr lang="en-AU" dirty="0"/>
              <a:t>Click a second time to bring up the right hand block of text.</a:t>
            </a:r>
          </a:p>
          <a:p>
            <a:r>
              <a:rPr lang="en-AU" dirty="0"/>
              <a:t>Press Enter to move to the next slide.</a:t>
            </a:r>
          </a:p>
          <a:p>
            <a:endParaRPr lang="en-AU" dirty="0"/>
          </a:p>
          <a:p>
            <a:r>
              <a:rPr lang="en-AU" b="1" dirty="0"/>
              <a:t>Facilitator notes</a:t>
            </a:r>
          </a:p>
          <a:p>
            <a:r>
              <a:rPr lang="en-AU" dirty="0"/>
              <a:t>This slide summarises the purpose and goals of the NCC. </a:t>
            </a:r>
          </a:p>
          <a:p>
            <a:endParaRPr lang="en-AU" dirty="0"/>
          </a:p>
          <a:p>
            <a:r>
              <a:rPr lang="en-AU" dirty="0"/>
              <a:t>Ask the question in the banner, and discuss the trainees’ answers before bringing up the other text. This allows more knowledgeable trainees’ to offer their understanding of the NCC first and reduces the chance that they will think they are being taught the basics.</a:t>
            </a:r>
          </a:p>
          <a:p>
            <a:endParaRPr lang="en-AU" dirty="0"/>
          </a:p>
          <a:p>
            <a:r>
              <a:rPr lang="en-AU" dirty="0"/>
              <a:t>There is a high likelihood that most trainees will know essentially what the NCC is, but the slide should be helpful in conveying the formal understanding of its purpose and contents. For example, a less experienced builder might only think of the NCC in terms of physical standards for safety and structural integrity, but the code also provides the same consistent, minimum standards for other areas like accessibility and sustainability.</a:t>
            </a:r>
          </a:p>
          <a:p>
            <a:endParaRPr lang="en-AU" dirty="0"/>
          </a:p>
          <a:p>
            <a:r>
              <a:rPr lang="en-AU" dirty="0"/>
              <a:t>Progress the slide and discuss the key points at the appropriate time to reinforce necessary elements.</a:t>
            </a:r>
          </a:p>
          <a:p>
            <a:endParaRPr lang="en-AU" dirty="0"/>
          </a:p>
          <a:p>
            <a:r>
              <a:rPr lang="en-AU" dirty="0"/>
              <a:t>If the trainees don’t already have access to a copy of the NCC, take the link through to the ABCB website and show them where to find it, access it and how to download it. Ideally, every trainee would have access to an online or print copy of at least </a:t>
            </a:r>
            <a:r>
              <a:rPr lang="en-AU" dirty="0" smtClean="0"/>
              <a:t>one volume </a:t>
            </a:r>
            <a:r>
              <a:rPr lang="en-AU" dirty="0"/>
              <a:t>of the NCC during the training, so that they can complete the activities that follow. It would be useful for different trainees to refer to different </a:t>
            </a:r>
            <a:r>
              <a:rPr lang="en-AU" dirty="0" smtClean="0"/>
              <a:t>volumes</a:t>
            </a:r>
            <a:r>
              <a:rPr lang="en-AU" dirty="0"/>
              <a:t>, as this will reinforce the common content across the </a:t>
            </a:r>
            <a:r>
              <a:rPr lang="en-AU" dirty="0" smtClean="0"/>
              <a:t>volumes</a:t>
            </a:r>
            <a:r>
              <a:rPr lang="en-AU" dirty="0"/>
              <a:t>.</a:t>
            </a:r>
          </a:p>
          <a:p>
            <a:endParaRPr lang="en-AU" dirty="0"/>
          </a:p>
          <a:p>
            <a:r>
              <a:rPr lang="en-AU" dirty="0"/>
              <a:t>Things you could discuss on this slide:</a:t>
            </a:r>
          </a:p>
          <a:p>
            <a:endParaRPr lang="en-AU" dirty="0"/>
          </a:p>
          <a:p>
            <a:pPr marL="171450" indent="-171450" algn="l" rtl="0">
              <a:buFont typeface="Arial" panose="020B0604020202020204" pitchFamily="34" charset="0"/>
              <a:buChar char="•"/>
            </a:pPr>
            <a:r>
              <a:rPr lang="en-AU" dirty="0"/>
              <a:t>The development of a national regulatory code for building and construction was an initiative of the Council of Australian Governments (COAG – the group of </a:t>
            </a:r>
            <a:r>
              <a:rPr lang="en-AU" dirty="0" smtClean="0"/>
              <a:t>state/territory </a:t>
            </a:r>
            <a:r>
              <a:rPr lang="en-AU" dirty="0"/>
              <a:t>leaders and the Prime Minister), working in cooperation with the construction industry. Specifically: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first nationally consistent Building Code of Australia (BCA) was published in 1992.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performance-based BCA (i.e. the introduction of the overarching Performance Requirements) was released in October 1996.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Plumbing Code of Australia (PCA) was introduced in 2011.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So, the full </a:t>
            </a:r>
            <a:r>
              <a:rPr lang="en-US" sz="1800" dirty="0" smtClean="0">
                <a:effectLst/>
                <a:latin typeface="Segoe UI" panose="020B0502040204020203" pitchFamily="34" charset="0"/>
              </a:rPr>
              <a:t>3 volume NCC has </a:t>
            </a:r>
            <a:r>
              <a:rPr lang="en-US" sz="1800" dirty="0">
                <a:effectLst/>
                <a:latin typeface="Segoe UI" panose="020B0502040204020203" pitchFamily="34" charset="0"/>
              </a:rPr>
              <a:t>been in existence since 2011, but parts of it were established in 1992 and it took on a performance-based nature from 1996.</a:t>
            </a:r>
            <a:endParaRPr lang="en-US" sz="1800" dirty="0">
              <a:effectLst/>
              <a:latin typeface="Arial" panose="020B0604020202020204" pitchFamily="34" charset="0"/>
            </a:endParaRPr>
          </a:p>
          <a:p>
            <a:pPr marL="171450" indent="-171450" algn="l" rtl="0">
              <a:buFont typeface="Arial" panose="020B0604020202020204" pitchFamily="34" charset="0"/>
              <a:buChar char="•"/>
            </a:pPr>
            <a:r>
              <a:rPr lang="en-AU" b="0" dirty="0"/>
              <a:t>Aim is to make compliant building and construction simpler by gathering most of the minimum on-site requirements into one place and increasing consistency across the country.</a:t>
            </a:r>
          </a:p>
          <a:p>
            <a:pPr marL="171450" indent="-171450" algn="l" rtl="0">
              <a:buFont typeface="Arial" panose="020B0604020202020204" pitchFamily="34" charset="0"/>
              <a:buChar char="•"/>
            </a:pPr>
            <a:r>
              <a:rPr lang="en-AU" b="0" dirty="0"/>
              <a:t>Covers not just structural and other safety issues but also health and amenity, accessibility (e.g. disabled access) and sustainability (e.g. energy and water efficiency</a:t>
            </a:r>
            <a:r>
              <a:rPr lang="en-AU" b="0" dirty="0" smtClean="0"/>
              <a:t>).</a:t>
            </a:r>
          </a:p>
          <a:p>
            <a:pPr marL="171450" indent="-171450" algn="l" rtl="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413033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question in the banner. It has several different animations that illustrate the regulatory framework in Australia and how the NCC fits into this.</a:t>
            </a:r>
          </a:p>
          <a:p>
            <a:r>
              <a:rPr lang="en-AU" dirty="0"/>
              <a:t>Click to bring up the </a:t>
            </a:r>
            <a:r>
              <a:rPr lang="en-AU" dirty="0" smtClean="0"/>
              <a:t>state/territory </a:t>
            </a:r>
            <a:r>
              <a:rPr lang="en-AU" dirty="0"/>
              <a:t>Acts and Regulations box.</a:t>
            </a:r>
          </a:p>
          <a:p>
            <a:r>
              <a:rPr lang="en-AU" dirty="0"/>
              <a:t>Click a second time to bring up the Administrative matters and Technical matters boxes with their </a:t>
            </a:r>
            <a:r>
              <a:rPr lang="en-AU" dirty="0" smtClean="0"/>
              <a:t>respective </a:t>
            </a:r>
            <a:r>
              <a:rPr lang="en-AU" dirty="0"/>
              <a:t>arrows.</a:t>
            </a:r>
          </a:p>
          <a:p>
            <a:r>
              <a:rPr lang="en-AU" dirty="0"/>
              <a:t>Click a third time bring up arrows from the technical regulations to the </a:t>
            </a:r>
            <a:r>
              <a:rPr lang="en-AU" dirty="0" smtClean="0"/>
              <a:t>NCC and </a:t>
            </a:r>
            <a:r>
              <a:rPr lang="en-AU" dirty="0"/>
              <a:t>from the </a:t>
            </a:r>
            <a:r>
              <a:rPr lang="en-AU" dirty="0" smtClean="0"/>
              <a:t>Building </a:t>
            </a:r>
            <a:r>
              <a:rPr lang="en-AU" dirty="0"/>
              <a:t>site requirements to the </a:t>
            </a:r>
            <a:r>
              <a:rPr lang="en-AU" dirty="0" smtClean="0"/>
              <a:t>other </a:t>
            </a:r>
            <a:r>
              <a:rPr lang="en-AU" dirty="0"/>
              <a:t>government legislation box on the right.</a:t>
            </a:r>
          </a:p>
          <a:p>
            <a:r>
              <a:rPr lang="en-AU" dirty="0"/>
              <a:t>Press Enter to move to the next slide which discusses the </a:t>
            </a:r>
            <a:r>
              <a:rPr lang="en-AU" dirty="0" smtClean="0"/>
              <a:t>3 NCC volumes and </a:t>
            </a:r>
            <a:r>
              <a:rPr lang="en-AU" dirty="0"/>
              <a:t>the relationship of referenced documents.</a:t>
            </a:r>
          </a:p>
          <a:p>
            <a:endParaRPr lang="en-AU" dirty="0"/>
          </a:p>
          <a:p>
            <a:r>
              <a:rPr lang="en-AU" b="1" dirty="0"/>
              <a:t>Facilitator notes</a:t>
            </a:r>
          </a:p>
          <a:p>
            <a:r>
              <a:rPr lang="en-AU" b="0" dirty="0">
                <a:solidFill>
                  <a:schemeClr val="tx1"/>
                </a:solidFill>
              </a:rPr>
              <a:t>The purpose of this slide is to place the NCC in context, by explaining where it sits in the regulatory framework for building and construction in Australia.</a:t>
            </a:r>
          </a:p>
          <a:p>
            <a:endParaRPr lang="en-AU" b="0" dirty="0">
              <a:solidFill>
                <a:schemeClr val="tx1"/>
              </a:solidFill>
            </a:endParaRPr>
          </a:p>
          <a:p>
            <a:r>
              <a:rPr lang="en-AU" b="0" dirty="0">
                <a:solidFill>
                  <a:schemeClr val="tx1"/>
                </a:solidFill>
              </a:rPr>
              <a:t>Ask the question in the banner and give the more knowledgeable trainees the chance to demonstrate their knowledge.</a:t>
            </a:r>
          </a:p>
          <a:p>
            <a:endParaRPr lang="en-AU" b="0" dirty="0">
              <a:solidFill>
                <a:schemeClr val="tx1"/>
              </a:solidFill>
            </a:endParaRPr>
          </a:p>
          <a:p>
            <a:r>
              <a:rPr lang="en-AU" b="0" dirty="0">
                <a:solidFill>
                  <a:schemeClr val="tx1"/>
                </a:solidFill>
              </a:rPr>
              <a:t>At the appropriate time, bring up the various parts of the illustration and discuss them as needed. As this content is more contextual, the idea is to provide a quick illustration and have a brief discussion before moving on to the detail of the structure and content of the NCC. But if the group appears interested in the overarching regulatory framework, you might like to discuss this in more detail. The notes below include some additional detail that could be useful in this case.</a:t>
            </a:r>
          </a:p>
          <a:p>
            <a:endParaRPr lang="en-AU" b="0" dirty="0">
              <a:solidFill>
                <a:schemeClr val="tx1"/>
              </a:solidFill>
            </a:endParaRPr>
          </a:p>
          <a:p>
            <a:r>
              <a:rPr lang="en-AU" b="0" dirty="0">
                <a:solidFill>
                  <a:schemeClr val="tx1"/>
                </a:solidFill>
              </a:rPr>
              <a:t>Things you could discuss on this slide include</a:t>
            </a:r>
            <a:r>
              <a:rPr lang="en-AU" b="0" dirty="0" smtClean="0">
                <a:solidFill>
                  <a:schemeClr val="tx1"/>
                </a:solidFill>
              </a:rPr>
              <a:t>:</a:t>
            </a:r>
          </a:p>
          <a:p>
            <a:endParaRPr lang="en-AU" b="0" dirty="0">
              <a:solidFill>
                <a:schemeClr val="tx1"/>
              </a:solidFill>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Why do we regulate building and plumbing work in Australia?</a:t>
            </a:r>
            <a:r>
              <a:rPr lang="en-US" sz="1200" dirty="0">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primary purpose is to </a:t>
            </a:r>
            <a:r>
              <a:rPr lang="en-US" sz="1200" b="1" dirty="0">
                <a:latin typeface="Arial" panose="020B0604020202020204" pitchFamily="34" charset="0"/>
                <a:cs typeface="Arial" panose="020B0604020202020204" pitchFamily="34" charset="0"/>
              </a:rPr>
              <a:t>protect</a:t>
            </a:r>
            <a:r>
              <a:rPr lang="en-US" sz="1200" dirty="0">
                <a:latin typeface="Arial" panose="020B0604020202020204" pitchFamily="34" charset="0"/>
                <a:cs typeface="Arial" panose="020B0604020202020204" pitchFamily="34" charset="0"/>
              </a:rPr>
              <a:t> </a:t>
            </a:r>
            <a:r>
              <a:rPr lang="en-US" b="1" dirty="0"/>
              <a:t>people</a:t>
            </a:r>
            <a:r>
              <a:rPr lang="en-US" sz="1200" dirty="0">
                <a:latin typeface="Arial" panose="020B0604020202020204" pitchFamily="34" charset="0"/>
                <a:cs typeface="Arial" panose="020B0604020202020204" pitchFamily="34" charset="0"/>
              </a:rPr>
              <a:t>. Regulating building and plumbing work helps protect the occupants inside a building as well as people </a:t>
            </a:r>
            <a:r>
              <a:rPr lang="en-US" sz="1200" i="0" dirty="0">
                <a:latin typeface="Arial" panose="020B0604020202020204" pitchFamily="34" charset="0"/>
                <a:cs typeface="Arial" panose="020B0604020202020204" pitchFamily="34" charset="0"/>
              </a:rPr>
              <a:t>outside</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 building during its construction, its operational life and even its demolition.</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Regulating building and plumbing work can help mitigate risks to:</a:t>
            </a:r>
          </a:p>
          <a:p>
            <a:pPr marL="1085850" lvl="2"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Life safety</a:t>
            </a:r>
            <a:r>
              <a:rPr lang="en-US" sz="1200" dirty="0">
                <a:latin typeface="Arial" panose="020B0604020202020204" pitchFamily="34" charset="0"/>
                <a:cs typeface="Arial" panose="020B0604020202020204" pitchFamily="34" charset="0"/>
              </a:rPr>
              <a:t>. For example, when regulation of building work prevents the structural collapse of a building, or the risk of fire in a building. </a:t>
            </a:r>
            <a:endParaRPr lang="en-AU"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Health, amenity and accessibility</a:t>
            </a:r>
            <a:r>
              <a:rPr lang="en-US" sz="1200" dirty="0">
                <a:latin typeface="Arial" panose="020B0604020202020204" pitchFamily="34" charset="0"/>
                <a:cs typeface="Arial" panose="020B0604020202020204" pitchFamily="34" charset="0"/>
              </a:rPr>
              <a:t>. For example, managing issues such as dampness, lighting, ventilation and sound transmission, through to sanitation and appropriate access to and within a building.</a:t>
            </a:r>
          </a:p>
          <a:p>
            <a:pPr marL="1085850" lvl="2" indent="-171450">
              <a:buFont typeface="Arial" panose="020B0604020202020204" pitchFamily="34" charset="0"/>
              <a:buChar char="•"/>
            </a:pPr>
            <a:r>
              <a:rPr lang="en-US" sz="1200" dirty="0"/>
              <a:t>Energy and water security through</a:t>
            </a:r>
            <a:r>
              <a:rPr lang="en-US" sz="1200" baseline="0" dirty="0"/>
              <a:t> minimum</a:t>
            </a:r>
            <a:r>
              <a:rPr lang="en-US" sz="1200" dirty="0"/>
              <a:t> </a:t>
            </a:r>
            <a:r>
              <a:rPr lang="en-US" sz="1200" b="1" dirty="0"/>
              <a:t>sustainability</a:t>
            </a:r>
            <a:r>
              <a:rPr lang="en-US" sz="1200" dirty="0"/>
              <a:t> requirements through the reduction of greenhouse gas emissions, energy efficiency, and through the conservation of water in buildings</a:t>
            </a:r>
            <a:r>
              <a:rPr lang="en-US" sz="1200" dirty="0" smtClean="0"/>
              <a:t>.</a:t>
            </a:r>
          </a:p>
          <a:p>
            <a:pPr marL="1085850" lvl="2" indent="-171450">
              <a:buFont typeface="Arial" panose="020B0604020202020204" pitchFamily="34" charset="0"/>
              <a:buChar char="•"/>
            </a:pPr>
            <a:endParaRPr lang="en-AU" sz="1200" dirty="0"/>
          </a:p>
          <a:p>
            <a:pPr marL="628650" lvl="1" indent="-171450">
              <a:buFont typeface="Arial" panose="020B0604020202020204" pitchFamily="34" charset="0"/>
              <a:buChar char="•"/>
            </a:pPr>
            <a:r>
              <a:rPr lang="en-US" sz="1200" dirty="0"/>
              <a:t>Regulation can also increase the </a:t>
            </a:r>
            <a:r>
              <a:rPr lang="en-US" sz="1200" b="1" dirty="0"/>
              <a:t>resilience of buildings</a:t>
            </a:r>
            <a:r>
              <a:rPr lang="en-US" sz="1200" dirty="0"/>
              <a:t> to extreme weather events.</a:t>
            </a:r>
            <a:endParaRPr lang="en-AU" sz="1200" dirty="0"/>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Regulation also aids governments in </a:t>
            </a:r>
            <a:r>
              <a:rPr lang="en-US" sz="1200" b="1" dirty="0">
                <a:latin typeface="Arial" panose="020B0604020202020204" pitchFamily="34" charset="0"/>
                <a:cs typeface="Arial" panose="020B0604020202020204" pitchFamily="34" charset="0"/>
              </a:rPr>
              <a:t>facilitating acceptable levels of risk</a:t>
            </a:r>
            <a:r>
              <a:rPr lang="en-US" sz="1200" dirty="0">
                <a:latin typeface="Arial" panose="020B0604020202020204" pitchFamily="34" charset="0"/>
                <a:cs typeface="Arial" panose="020B0604020202020204" pitchFamily="34" charset="0"/>
              </a:rPr>
              <a:t>. Societal cost‐versus‐benefit analyses can be used to determine whether regulation is necessary to address risks or issues.</a:t>
            </a:r>
            <a:endParaRPr lang="en-AU"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Where appropriate, regulation can also be used to </a:t>
            </a:r>
            <a:r>
              <a:rPr lang="en-US" sz="1200" b="1" dirty="0">
                <a:latin typeface="Arial" panose="020B0604020202020204" pitchFamily="34" charset="0"/>
                <a:cs typeface="Arial" panose="020B0604020202020204" pitchFamily="34" charset="0"/>
              </a:rPr>
              <a:t>establish minimum necessary standards</a:t>
            </a:r>
            <a:r>
              <a:rPr lang="en-US" sz="1200" dirty="0" smtClean="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The way building regulation works in Australia:</a:t>
            </a: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The Australian constitution gives the </a:t>
            </a:r>
            <a:r>
              <a:rPr lang="en-US" sz="1200" b="0" dirty="0" smtClean="0">
                <a:latin typeface="Arial" panose="020B0604020202020204" pitchFamily="34" charset="0"/>
                <a:cs typeface="Arial" panose="020B0604020202020204" pitchFamily="34" charset="0"/>
              </a:rPr>
              <a:t>states </a:t>
            </a:r>
            <a:r>
              <a:rPr lang="en-US" sz="1200" b="0" dirty="0">
                <a:latin typeface="Arial" panose="020B0604020202020204" pitchFamily="34" charset="0"/>
                <a:cs typeface="Arial" panose="020B0604020202020204" pitchFamily="34" charset="0"/>
              </a:rPr>
              <a:t>and </a:t>
            </a:r>
            <a:r>
              <a:rPr lang="en-US" sz="1200" b="0" dirty="0" smtClean="0">
                <a:latin typeface="Arial" panose="020B0604020202020204" pitchFamily="34" charset="0"/>
                <a:cs typeface="Arial" panose="020B0604020202020204" pitchFamily="34" charset="0"/>
              </a:rPr>
              <a:t>territories </a:t>
            </a:r>
            <a:r>
              <a:rPr lang="en-US" sz="1200" b="0" dirty="0">
                <a:latin typeface="Arial" panose="020B0604020202020204" pitchFamily="34" charset="0"/>
                <a:cs typeface="Arial" panose="020B0604020202020204" pitchFamily="34" charset="0"/>
              </a:rPr>
              <a:t>general responsibility for regulating building and plumbing activities within each jurisdiction.</a:t>
            </a:r>
            <a:endParaRPr lang="en-AU" sz="1200" b="0" dirty="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Each </a:t>
            </a:r>
            <a:r>
              <a:rPr lang="en-US" sz="1200" dirty="0" smtClean="0">
                <a:latin typeface="Arial" panose="020B0604020202020204" pitchFamily="34" charset="0"/>
                <a:cs typeface="Arial" panose="020B0604020202020204" pitchFamily="34" charset="0"/>
              </a:rPr>
              <a:t>state </a:t>
            </a:r>
            <a:r>
              <a:rPr lang="en-US" sz="1200" dirty="0">
                <a:latin typeface="Arial" panose="020B0604020202020204" pitchFamily="34" charset="0"/>
                <a:cs typeface="Arial" panose="020B0604020202020204" pitchFamily="34" charset="0"/>
              </a:rPr>
              <a:t>and </a:t>
            </a:r>
            <a:r>
              <a:rPr lang="en-US" sz="1200" dirty="0" smtClean="0">
                <a:latin typeface="Arial" panose="020B0604020202020204" pitchFamily="34" charset="0"/>
                <a:cs typeface="Arial" panose="020B0604020202020204" pitchFamily="34" charset="0"/>
              </a:rPr>
              <a:t>territory </a:t>
            </a:r>
            <a:r>
              <a:rPr lang="en-US" sz="1200" dirty="0">
                <a:latin typeface="Arial" panose="020B0604020202020204" pitchFamily="34" charset="0"/>
                <a:cs typeface="Arial" panose="020B0604020202020204" pitchFamily="34" charset="0"/>
              </a:rPr>
              <a:t>enacts legislation and regulations to regulate building and construction in that </a:t>
            </a:r>
            <a:r>
              <a:rPr lang="en-US" sz="1200" dirty="0" smtClean="0">
                <a:latin typeface="Arial" panose="020B0604020202020204" pitchFamily="34" charset="0"/>
                <a:cs typeface="Arial" panose="020B0604020202020204" pitchFamily="34" charset="0"/>
              </a:rPr>
              <a:t>state </a:t>
            </a:r>
            <a:r>
              <a:rPr lang="en-US" sz="1200" dirty="0">
                <a:latin typeface="Arial" panose="020B0604020202020204" pitchFamily="34" charset="0"/>
                <a:cs typeface="Arial" panose="020B0604020202020204" pitchFamily="34" charset="0"/>
              </a:rPr>
              <a:t>or </a:t>
            </a:r>
            <a:r>
              <a:rPr lang="en-US" sz="1200" dirty="0" smtClean="0">
                <a:latin typeface="Arial" panose="020B0604020202020204" pitchFamily="34" charset="0"/>
                <a:cs typeface="Arial" panose="020B0604020202020204" pitchFamily="34" charset="0"/>
              </a:rPr>
              <a:t>territory</a:t>
            </a:r>
            <a:r>
              <a:rPr lang="en-US" sz="1200" dirty="0">
                <a:latin typeface="Arial" panose="020B0604020202020204" pitchFamily="34" charset="0"/>
                <a:cs typeface="Arial" panose="020B0604020202020204" pitchFamily="34" charset="0"/>
              </a:rPr>
              <a:t>. The result is </a:t>
            </a:r>
            <a:r>
              <a:rPr lang="en-US" sz="1200" dirty="0" smtClean="0">
                <a:latin typeface="Arial" panose="020B0604020202020204" pitchFamily="34" charset="0"/>
                <a:cs typeface="Arial" panose="020B0604020202020204" pitchFamily="34" charset="0"/>
              </a:rPr>
              <a:t>8 </a:t>
            </a:r>
            <a:r>
              <a:rPr lang="en-US" sz="1200" dirty="0">
                <a:latin typeface="Arial" panose="020B0604020202020204" pitchFamily="34" charset="0"/>
                <a:cs typeface="Arial" panose="020B0604020202020204" pitchFamily="34" charset="0"/>
              </a:rPr>
              <a:t>separate systems throughout the country, although it’s worth noting that all </a:t>
            </a:r>
            <a:r>
              <a:rPr lang="en-US" sz="1200" dirty="0" smtClean="0">
                <a:latin typeface="Arial" panose="020B0604020202020204" pitchFamily="34" charset="0"/>
                <a:cs typeface="Arial" panose="020B0604020202020204" pitchFamily="34" charset="0"/>
              </a:rPr>
              <a:t>8 </a:t>
            </a:r>
            <a:r>
              <a:rPr lang="en-US" sz="1200" dirty="0">
                <a:latin typeface="Arial" panose="020B0604020202020204" pitchFamily="34" charset="0"/>
                <a:cs typeface="Arial" panose="020B0604020202020204" pitchFamily="34" charset="0"/>
              </a:rPr>
              <a:t>are quite similar in many ways.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Typically, each </a:t>
            </a:r>
            <a:r>
              <a:rPr lang="en-US" sz="1200" dirty="0" smtClean="0">
                <a:latin typeface="Arial" panose="020B0604020202020204" pitchFamily="34" charset="0"/>
                <a:cs typeface="Arial" panose="020B0604020202020204" pitchFamily="34" charset="0"/>
              </a:rPr>
              <a:t>state </a:t>
            </a:r>
            <a:r>
              <a:rPr lang="en-US" sz="1200" dirty="0">
                <a:latin typeface="Arial" panose="020B0604020202020204" pitchFamily="34" charset="0"/>
                <a:cs typeface="Arial" panose="020B0604020202020204" pitchFamily="34" charset="0"/>
              </a:rPr>
              <a:t>or </a:t>
            </a:r>
            <a:r>
              <a:rPr lang="en-US" sz="1200" dirty="0" smtClean="0">
                <a:latin typeface="Arial" panose="020B0604020202020204" pitchFamily="34" charset="0"/>
                <a:cs typeface="Arial" panose="020B0604020202020204" pitchFamily="34" charset="0"/>
              </a:rPr>
              <a:t>territory </a:t>
            </a:r>
            <a:r>
              <a:rPr lang="en-US" sz="1200" dirty="0">
                <a:latin typeface="Arial" panose="020B0604020202020204" pitchFamily="34" charset="0"/>
                <a:cs typeface="Arial" panose="020B0604020202020204" pitchFamily="34" charset="0"/>
              </a:rPr>
              <a:t>has at least one Act relating to building and construction. These Acts also have related Regulations that contain the arrangements for different matters. (A key difference between an Act and Regulations is that an Act can only be changed with a vote of the relevant Parliament/legislative body, while generally the appropriate Minister has the authority to change the arrangements in the Regulations. So the distinction between the Act and the Regulations is a legal one that makes it easier and quicker to change elements of the administration of the law when necessary</a:t>
            </a:r>
            <a:r>
              <a:rPr lang="en-US" sz="1200" dirty="0" smtClean="0">
                <a:latin typeface="Arial" panose="020B0604020202020204" pitchFamily="34"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Different aspects of regulation: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Regulatory systems are generally made up </a:t>
            </a:r>
            <a:r>
              <a:rPr lang="en-US" sz="1200" dirty="0" smtClean="0">
                <a:latin typeface="Arial" panose="020B0604020202020204" pitchFamily="34" charset="0"/>
                <a:cs typeface="Arial" panose="020B0604020202020204" pitchFamily="34" charset="0"/>
              </a:rPr>
              <a:t>of</a:t>
            </a:r>
            <a:r>
              <a:rPr lang="en-US" sz="1200" baseline="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2 types </a:t>
            </a:r>
            <a:r>
              <a:rPr lang="en-US" sz="1200" b="1" dirty="0">
                <a:latin typeface="Arial" panose="020B0604020202020204" pitchFamily="34" charset="0"/>
                <a:cs typeface="Arial" panose="020B0604020202020204" pitchFamily="34" charset="0"/>
              </a:rPr>
              <a:t>of regulation - administrative and technical.</a:t>
            </a:r>
            <a:endParaRPr lang="en-US" sz="12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1" dirty="0"/>
              <a:t>Administrative regulations</a:t>
            </a:r>
            <a:r>
              <a:rPr lang="en-US" sz="1200" dirty="0">
                <a:latin typeface="Arial" panose="020B0604020202020204" pitchFamily="34" charset="0"/>
                <a:cs typeface="Arial" panose="020B0604020202020204" pitchFamily="34" charset="0"/>
              </a:rPr>
              <a:t> are essential for the running of any efficient regulatory system.  They might include considerations such as:</a:t>
            </a:r>
          </a:p>
          <a:p>
            <a:pPr marL="1085850" lvl="2"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powers and responsibilities of the parties </a:t>
            </a:r>
            <a:r>
              <a:rPr lang="en-US" sz="1200" dirty="0" smtClean="0">
                <a:latin typeface="Arial" panose="020B0604020202020204" pitchFamily="34" charset="0"/>
                <a:cs typeface="Arial" panose="020B0604020202020204" pitchFamily="34" charset="0"/>
              </a:rPr>
              <a:t>involved </a:t>
            </a: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Assessment </a:t>
            </a:r>
            <a:r>
              <a:rPr lang="en-US" sz="1200" dirty="0" smtClean="0">
                <a:latin typeface="Arial" panose="020B0604020202020204" pitchFamily="34" charset="0"/>
                <a:cs typeface="Arial" panose="020B0604020202020204" pitchFamily="34" charset="0"/>
              </a:rPr>
              <a:t>procedures</a:t>
            </a: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Referrals, objections and </a:t>
            </a:r>
            <a:r>
              <a:rPr lang="en-US" sz="1200" dirty="0" smtClean="0">
                <a:latin typeface="Arial" panose="020B0604020202020204" pitchFamily="34" charset="0"/>
                <a:cs typeface="Arial" panose="020B0604020202020204" pitchFamily="34" charset="0"/>
              </a:rPr>
              <a:t>appeals</a:t>
            </a: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inspection and certification </a:t>
            </a:r>
            <a:r>
              <a:rPr lang="en-US" sz="1200" dirty="0" smtClean="0">
                <a:latin typeface="Arial" panose="020B0604020202020204" pitchFamily="34" charset="0"/>
                <a:cs typeface="Arial" panose="020B0604020202020204" pitchFamily="34" charset="0"/>
              </a:rPr>
              <a:t>process</a:t>
            </a: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Offences and </a:t>
            </a:r>
            <a:r>
              <a:rPr lang="en-US" sz="1200" dirty="0" smtClean="0">
                <a:latin typeface="Arial" panose="020B0604020202020204" pitchFamily="34" charset="0"/>
                <a:cs typeface="Arial" panose="020B0604020202020204" pitchFamily="34" charset="0"/>
              </a:rPr>
              <a:t>penalties</a:t>
            </a: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Registration and licensing of certain categories of </a:t>
            </a:r>
            <a:r>
              <a:rPr lang="en-US" sz="1200" dirty="0" smtClean="0">
                <a:latin typeface="Arial" panose="020B0604020202020204" pitchFamily="34" charset="0"/>
                <a:cs typeface="Arial" panose="020B0604020202020204" pitchFamily="34" charset="0"/>
              </a:rPr>
              <a:t>practitioners</a:t>
            </a: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formal adoption of the NCC</a:t>
            </a:r>
            <a:r>
              <a:rPr lang="en-US" sz="1200" dirty="0">
                <a:latin typeface="Arial" panose="020B0604020202020204" pitchFamily="34" charset="0"/>
                <a:cs typeface="Arial" panose="020B0604020202020204" pitchFamily="34" charset="0"/>
              </a:rPr>
              <a:t> as the source of technical regulation. </a:t>
            </a:r>
            <a:endParaRPr lang="en-US" sz="1200" dirty="0" smtClean="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Technical regulations</a:t>
            </a:r>
            <a:r>
              <a:rPr lang="en-US" sz="1200" dirty="0">
                <a:solidFill>
                  <a:schemeClr val="tx1"/>
                </a:solidFill>
                <a:latin typeface="Arial" panose="020B0604020202020204" pitchFamily="34" charset="0"/>
                <a:cs typeface="Arial" panose="020B0604020202020204" pitchFamily="34" charset="0"/>
              </a:rPr>
              <a:t> cover </a:t>
            </a:r>
            <a:r>
              <a:rPr lang="en-US" sz="1200" dirty="0" smtClean="0">
                <a:solidFill>
                  <a:schemeClr val="tx1"/>
                </a:solidFill>
                <a:latin typeface="Arial" panose="020B0604020202020204" pitchFamily="34" charset="0"/>
                <a:cs typeface="Arial" panose="020B0604020202020204" pitchFamily="34" charset="0"/>
              </a:rPr>
              <a:t>2</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areas:</a:t>
            </a:r>
          </a:p>
          <a:p>
            <a:pPr marL="1085850" lvl="2"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Building site requirements</a:t>
            </a:r>
            <a:r>
              <a:rPr lang="en-US" sz="1200" dirty="0">
                <a:latin typeface="Arial" panose="020B0604020202020204" pitchFamily="34" charset="0"/>
                <a:cs typeface="Arial" panose="020B0604020202020204" pitchFamily="34" charset="0"/>
              </a:rPr>
              <a:t> include issues such as the protection of an adjoining property, hoardings to protect the public, signage for hazardous materials, buildings site health and safety, waste management, and environmental controls on building sites.</a:t>
            </a:r>
            <a:endParaRPr lang="en-AU"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Design and construction requirements</a:t>
            </a:r>
            <a:r>
              <a:rPr lang="en-US" sz="1200" dirty="0">
                <a:latin typeface="Arial" panose="020B0604020202020204" pitchFamily="34" charset="0"/>
                <a:cs typeface="Arial" panose="020B0604020202020204" pitchFamily="34" charset="0"/>
              </a:rPr>
              <a:t> apply directly to buildings and structures themselves. These requirements are brought into legal force by the relevant </a:t>
            </a:r>
            <a:r>
              <a:rPr lang="en-US" sz="1200" dirty="0" smtClean="0">
                <a:latin typeface="Arial" panose="020B0604020202020204" pitchFamily="34" charset="0"/>
                <a:cs typeface="Arial" panose="020B0604020202020204" pitchFamily="34" charset="0"/>
              </a:rPr>
              <a:t>state </a:t>
            </a:r>
            <a:r>
              <a:rPr lang="en-US" sz="1200" dirty="0">
                <a:latin typeface="Arial" panose="020B0604020202020204" pitchFamily="34" charset="0"/>
                <a:cs typeface="Arial" panose="020B0604020202020204" pitchFamily="34" charset="0"/>
              </a:rPr>
              <a:t>and </a:t>
            </a:r>
            <a:r>
              <a:rPr lang="en-US" sz="1200" dirty="0" smtClean="0">
                <a:latin typeface="Arial" panose="020B0604020202020204" pitchFamily="34" charset="0"/>
                <a:cs typeface="Arial" panose="020B0604020202020204" pitchFamily="34" charset="0"/>
              </a:rPr>
              <a:t>territory </a:t>
            </a:r>
            <a:r>
              <a:rPr lang="en-US" sz="1200" dirty="0">
                <a:latin typeface="Arial" panose="020B0604020202020204" pitchFamily="34" charset="0"/>
                <a:cs typeface="Arial" panose="020B0604020202020204" pitchFamily="34" charset="0"/>
              </a:rPr>
              <a:t>legislation, but each </a:t>
            </a:r>
            <a:r>
              <a:rPr lang="en-US" sz="1200" dirty="0" smtClean="0">
                <a:latin typeface="Arial" panose="020B0604020202020204" pitchFamily="34" charset="0"/>
                <a:cs typeface="Arial" panose="020B0604020202020204" pitchFamily="34" charset="0"/>
              </a:rPr>
              <a:t>state </a:t>
            </a:r>
            <a:r>
              <a:rPr lang="en-US" sz="1200" dirty="0">
                <a:latin typeface="Arial" panose="020B0604020202020204" pitchFamily="34" charset="0"/>
                <a:cs typeface="Arial" panose="020B0604020202020204" pitchFamily="34" charset="0"/>
              </a:rPr>
              <a:t>and </a:t>
            </a:r>
            <a:r>
              <a:rPr lang="en-US" sz="1200" dirty="0" smtClean="0">
                <a:latin typeface="Arial" panose="020B0604020202020204" pitchFamily="34" charset="0"/>
                <a:cs typeface="Arial" panose="020B0604020202020204" pitchFamily="34" charset="0"/>
              </a:rPr>
              <a:t>territory </a:t>
            </a:r>
            <a:r>
              <a:rPr lang="en-US" sz="1200" dirty="0">
                <a:latin typeface="Arial" panose="020B0604020202020204" pitchFamily="34" charset="0"/>
                <a:cs typeface="Arial" panose="020B0604020202020204" pitchFamily="34" charset="0"/>
              </a:rPr>
              <a:t>has adopted the NCC as the primary reference document for </a:t>
            </a:r>
            <a:r>
              <a:rPr lang="en-US" dirty="0"/>
              <a:t>design and construction requirements. So, this means that rather than legislating all the individual requirements for design and buildings in separate legislation, each </a:t>
            </a:r>
            <a:r>
              <a:rPr lang="en-US" dirty="0" smtClean="0"/>
              <a:t>state </a:t>
            </a:r>
            <a:r>
              <a:rPr lang="en-US" dirty="0"/>
              <a:t>or </a:t>
            </a:r>
            <a:r>
              <a:rPr lang="en-US" dirty="0" smtClean="0"/>
              <a:t>territory </a:t>
            </a:r>
            <a:r>
              <a:rPr lang="en-US" dirty="0"/>
              <a:t>has an Act that adopts the NCC as the regulatory document for building and construction in that jurisdiction</a:t>
            </a:r>
            <a:r>
              <a:rPr lang="en-US" dirty="0" smtClean="0"/>
              <a:t>.</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There are </a:t>
            </a:r>
            <a:r>
              <a:rPr lang="en-US" sz="1200" b="1" dirty="0">
                <a:latin typeface="Arial" panose="020B0604020202020204" pitchFamily="34" charset="0"/>
                <a:cs typeface="Arial" panose="020B0604020202020204" pitchFamily="34" charset="0"/>
              </a:rPr>
              <a:t>other regulations</a:t>
            </a:r>
            <a:r>
              <a:rPr lang="en-US" sz="1200" dirty="0">
                <a:latin typeface="Arial" panose="020B0604020202020204" pitchFamily="34" charset="0"/>
                <a:cs typeface="Arial" panose="020B0604020202020204" pitchFamily="34" charset="0"/>
              </a:rPr>
              <a:t> that can also apply to building projects, including those relating to planning processes including heritage concerns, environmental controls, workplace health and safety, noise management and hazardous materials storage and use.</a:t>
            </a:r>
            <a:endParaRPr lang="en-AU"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214995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question in the banner and the box for the NCC on the slide. It has several different animations that illustrate the structure of the NCC and the relationship of referenced documents.</a:t>
            </a:r>
          </a:p>
          <a:p>
            <a:r>
              <a:rPr lang="en-AU" dirty="0"/>
              <a:t>Click once to bring up the </a:t>
            </a:r>
            <a:r>
              <a:rPr lang="en-AU" dirty="0" smtClean="0"/>
              <a:t>3 </a:t>
            </a:r>
            <a:r>
              <a:rPr lang="en-AU" dirty="0"/>
              <a:t>boxes for the </a:t>
            </a:r>
            <a:r>
              <a:rPr lang="en-AU" dirty="0" smtClean="0"/>
              <a:t>3 NCC volumes.</a:t>
            </a:r>
            <a:endParaRPr lang="en-AU" dirty="0"/>
          </a:p>
          <a:p>
            <a:r>
              <a:rPr lang="en-AU" dirty="0"/>
              <a:t>Click a second time to see the highlights that denote the BCA and PCA.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 third time to bring up the Referenced documents box.</a:t>
            </a:r>
          </a:p>
          <a:p>
            <a:endParaRPr lang="en-AU" dirty="0"/>
          </a:p>
          <a:p>
            <a:r>
              <a:rPr lang="en-AU" b="1" dirty="0"/>
              <a:t>Facilitator notes</a:t>
            </a:r>
          </a:p>
          <a:p>
            <a:r>
              <a:rPr lang="en-AU" b="0" dirty="0">
                <a:solidFill>
                  <a:schemeClr val="tx1"/>
                </a:solidFill>
              </a:rPr>
              <a:t>The purpose of this slide is to illustrate the structure of the NCC.</a:t>
            </a:r>
          </a:p>
          <a:p>
            <a:endParaRPr lang="en-AU" b="0" dirty="0">
              <a:solidFill>
                <a:schemeClr val="tx1"/>
              </a:solidFill>
            </a:endParaRPr>
          </a:p>
          <a:p>
            <a:r>
              <a:rPr lang="en-AU" b="0" dirty="0">
                <a:solidFill>
                  <a:schemeClr val="tx1"/>
                </a:solidFill>
              </a:rPr>
              <a:t>Ask the question in the banner and give the more knowledgeable trainees the chance to demonstrate their knowledge.</a:t>
            </a:r>
          </a:p>
          <a:p>
            <a:endParaRPr lang="en-AU" b="0" dirty="0">
              <a:solidFill>
                <a:schemeClr val="tx1"/>
              </a:solidFill>
            </a:endParaRPr>
          </a:p>
          <a:p>
            <a:r>
              <a:rPr lang="en-AU" b="0" dirty="0">
                <a:solidFill>
                  <a:schemeClr val="tx1"/>
                </a:solidFill>
              </a:rPr>
              <a:t>At the appropriate time, bring up the various parts of the illustration and discuss them as needed. </a:t>
            </a:r>
          </a:p>
          <a:p>
            <a:endParaRPr lang="en-AU" b="0" dirty="0">
              <a:solidFill>
                <a:schemeClr val="tx1"/>
              </a:solidFill>
            </a:endParaRPr>
          </a:p>
          <a:p>
            <a:r>
              <a:rPr lang="en-AU" b="0" dirty="0">
                <a:solidFill>
                  <a:schemeClr val="tx1"/>
                </a:solidFill>
              </a:rPr>
              <a:t>Things you could discuss on this slide include</a:t>
            </a:r>
            <a:r>
              <a:rPr lang="en-AU" b="0" dirty="0" smtClean="0">
                <a:solidFill>
                  <a:schemeClr val="tx1"/>
                </a:solidFill>
              </a:rPr>
              <a:t>:</a:t>
            </a:r>
          </a:p>
          <a:p>
            <a:endParaRPr lang="en-AU" b="0" dirty="0">
              <a:solidFill>
                <a:schemeClr val="tx1"/>
              </a:solidFill>
            </a:endParaRPr>
          </a:p>
          <a:p>
            <a:pPr marL="0" lvl="0" indent="0">
              <a:buFont typeface="Arial" panose="020B0604020202020204" pitchFamily="34" charset="0"/>
              <a:buNone/>
            </a:pPr>
            <a:r>
              <a:rPr lang="en-US" sz="1200" b="1" dirty="0">
                <a:latin typeface="Arial" panose="020B0604020202020204" pitchFamily="34" charset="0"/>
                <a:cs typeface="Arial" panose="020B0604020202020204" pitchFamily="34" charset="0"/>
              </a:rPr>
              <a:t>The NCC Volumes:</a:t>
            </a:r>
          </a:p>
          <a:p>
            <a:pPr marL="171450" lvl="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The NCC comprises </a:t>
            </a:r>
            <a:r>
              <a:rPr lang="en-US" sz="1200" b="0" dirty="0" smtClean="0">
                <a:latin typeface="Arial" panose="020B0604020202020204" pitchFamily="34" charset="0"/>
                <a:cs typeface="Arial" panose="020B0604020202020204" pitchFamily="34" charset="0"/>
              </a:rPr>
              <a:t>3 volumes</a:t>
            </a:r>
            <a:r>
              <a:rPr lang="en-US" sz="1200" b="0"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Volume One covers primarily Class 2-9 buildings. These are mostly used by the commercial building sector. Note </a:t>
            </a:r>
            <a:r>
              <a:rPr lang="en-US" sz="1200" b="0" dirty="0" smtClean="0">
                <a:latin typeface="Arial" panose="020B0604020202020204" pitchFamily="34" charset="0"/>
                <a:cs typeface="Arial" panose="020B0604020202020204" pitchFamily="34" charset="0"/>
              </a:rPr>
              <a:t>some </a:t>
            </a:r>
            <a:r>
              <a:rPr lang="en-US" sz="1200" b="0" dirty="0">
                <a:latin typeface="Arial" panose="020B0604020202020204" pitchFamily="34" charset="0"/>
                <a:cs typeface="Arial" panose="020B0604020202020204" pitchFamily="34" charset="0"/>
              </a:rPr>
              <a:t>of the provisions of Volume One are also applicable to certain Class 1 buildings.</a:t>
            </a: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Volume Two covers primarily Class 1 and Class 10 </a:t>
            </a:r>
            <a:r>
              <a:rPr lang="en-US" sz="1200" b="0" dirty="0" smtClean="0">
                <a:latin typeface="Arial" panose="020B0604020202020204" pitchFamily="34" charset="0"/>
                <a:cs typeface="Arial" panose="020B0604020202020204" pitchFamily="34" charset="0"/>
              </a:rPr>
              <a:t>buildings</a:t>
            </a:r>
            <a:r>
              <a:rPr lang="en-US" sz="1200" b="0" baseline="0" dirty="0" smtClean="0">
                <a:latin typeface="Arial" panose="020B0604020202020204" pitchFamily="34" charset="0"/>
                <a:cs typeface="Arial" panose="020B0604020202020204" pitchFamily="34" charset="0"/>
              </a:rPr>
              <a:t> and includes the ABCB </a:t>
            </a:r>
            <a:r>
              <a:rPr lang="en-US" sz="1200" b="0" dirty="0" smtClean="0">
                <a:latin typeface="Arial" panose="020B0604020202020204" pitchFamily="34" charset="0"/>
                <a:cs typeface="Arial" panose="020B0604020202020204" pitchFamily="34" charset="0"/>
              </a:rPr>
              <a:t>Housing Provisions Standard</a:t>
            </a:r>
            <a:r>
              <a:rPr lang="en-US" sz="1200" b="0" baseline="0" dirty="0" smtClean="0">
                <a:latin typeface="Arial" panose="020B0604020202020204" pitchFamily="34" charset="0"/>
                <a:cs typeface="Arial" panose="020B0604020202020204" pitchFamily="34" charset="0"/>
              </a:rPr>
              <a:t> which represent the DTS Provisions for Volume Two. This Volume is </a:t>
            </a:r>
            <a:r>
              <a:rPr lang="en-US" sz="1200" b="0" dirty="0" smtClean="0">
                <a:latin typeface="Arial" panose="020B0604020202020204" pitchFamily="34" charset="0"/>
                <a:cs typeface="Arial" panose="020B0604020202020204" pitchFamily="34" charset="0"/>
              </a:rPr>
              <a:t>mostly </a:t>
            </a:r>
            <a:r>
              <a:rPr lang="en-US" sz="1200" b="0" dirty="0">
                <a:latin typeface="Arial" panose="020B0604020202020204" pitchFamily="34" charset="0"/>
                <a:cs typeface="Arial" panose="020B0604020202020204" pitchFamily="34" charset="0"/>
              </a:rPr>
              <a:t>used by the domestic building sector, or housing sector. </a:t>
            </a: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Volumes One and Two together are also referred to as the Building Code of Australia or BCA.</a:t>
            </a: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Volume Three covers plumbing and drainage requirements for all classes of buildings. It is also referred to as the Plumbing Code of Australia or PCA</a:t>
            </a:r>
            <a:r>
              <a:rPr lang="en-US" sz="1200" b="0" dirty="0" smtClean="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The requirements of the NCC typically apply </a:t>
            </a:r>
            <a:r>
              <a:rPr lang="en-US" sz="1200" b="0" dirty="0" smtClean="0">
                <a:latin typeface="Arial" panose="020B0604020202020204" pitchFamily="34" charset="0"/>
                <a:cs typeface="Arial" panose="020B0604020202020204" pitchFamily="34" charset="0"/>
              </a:rPr>
              <a:t>to (exact application depends on the legislation in the particular state or territory):</a:t>
            </a:r>
            <a:endParaRPr lang="en-US" sz="12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Construction of new </a:t>
            </a:r>
            <a:r>
              <a:rPr lang="en-US" sz="1200" b="0" dirty="0" smtClean="0">
                <a:latin typeface="Arial" panose="020B0604020202020204" pitchFamily="34" charset="0"/>
                <a:cs typeface="Arial" panose="020B0604020202020204" pitchFamily="34" charset="0"/>
              </a:rPr>
              <a:t>buildings</a:t>
            </a:r>
            <a:endParaRPr lang="en-US" sz="12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New building work within existing </a:t>
            </a:r>
            <a:r>
              <a:rPr lang="en-US" sz="1200" b="0" dirty="0" smtClean="0">
                <a:latin typeface="Arial" panose="020B0604020202020204" pitchFamily="34" charset="0"/>
                <a:cs typeface="Arial" panose="020B0604020202020204" pitchFamily="34" charset="0"/>
              </a:rPr>
              <a:t>buildings</a:t>
            </a:r>
            <a:endParaRPr lang="en-US" sz="12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Change of use of a building, e.g. office block converted to apartments, old fire station converted to a B&amp;B, or residence converted to a </a:t>
            </a:r>
            <a:r>
              <a:rPr lang="en-US" sz="1200" b="0" dirty="0" smtClean="0">
                <a:latin typeface="Arial" panose="020B0604020202020204" pitchFamily="34" charset="0"/>
                <a:cs typeface="Arial" panose="020B0604020202020204" pitchFamily="34" charset="0"/>
              </a:rPr>
              <a:t>restaurant</a:t>
            </a:r>
            <a:endParaRPr lang="en-US" sz="1200"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Plumbing and drainage work</a:t>
            </a:r>
            <a:r>
              <a:rPr lang="en-US" sz="1200" b="0" baseline="0" dirty="0">
                <a:latin typeface="Arial" panose="020B0604020202020204" pitchFamily="34" charset="0"/>
                <a:cs typeface="Arial" panose="020B0604020202020204" pitchFamily="34" charset="0"/>
              </a:rPr>
              <a:t> in new and existing buildings</a:t>
            </a:r>
            <a:r>
              <a:rPr lang="en-US" sz="1200" b="0" baseline="0" dirty="0" smtClean="0">
                <a:latin typeface="Arial" panose="020B0604020202020204" pitchFamily="34" charset="0"/>
                <a:cs typeface="Arial" panose="020B0604020202020204" pitchFamily="34" charset="0"/>
              </a:rPr>
              <a:t>.</a:t>
            </a:r>
          </a:p>
          <a:p>
            <a:pPr marL="1085850" lvl="2"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200" b="1" dirty="0" smtClean="0">
                <a:latin typeface="Arial" panose="020B0604020202020204" pitchFamily="34" charset="0"/>
                <a:cs typeface="Arial" panose="020B0604020202020204" pitchFamily="34" charset="0"/>
              </a:rPr>
              <a:t>Referenced </a:t>
            </a:r>
            <a:r>
              <a:rPr lang="en-US" sz="1200" b="1" dirty="0">
                <a:latin typeface="Arial" panose="020B0604020202020204" pitchFamily="34" charset="0"/>
                <a:cs typeface="Arial" panose="020B0604020202020204" pitchFamily="34" charset="0"/>
              </a:rPr>
              <a:t>documents:</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NCC references other documents, such as various Australian Standards.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When a document is referenced in the NCC, it has the same legal force as the NCC, so these referenced documents become regulatory documents themselves.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So, for example, not all Australian Standards are mandatory standards that must always be complied with. But if an Australian Standard is referenced in the NCC, then compliance with it becomes mandatory, as required under the NCC.</a:t>
            </a:r>
          </a:p>
          <a:p>
            <a:pPr marL="0" lv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200" dirty="0">
                <a:latin typeface="Arial" panose="020B0604020202020204" pitchFamily="34" charset="0"/>
                <a:cs typeface="Arial" panose="020B0604020202020204" pitchFamily="34" charset="0"/>
              </a:rPr>
              <a:t>Note that there is more discussion of referenced documents later in the presentation</a:t>
            </a:r>
            <a:r>
              <a:rPr lang="en-US" sz="1200" dirty="0" smtClean="0">
                <a:latin typeface="Arial" panose="020B0604020202020204" pitchFamily="34" charset="0"/>
                <a:cs typeface="Arial" panose="020B0604020202020204" pitchFamily="34" charset="0"/>
              </a:rPr>
              <a:t>.</a:t>
            </a:r>
            <a:endParaRPr lang="en-AU" sz="1200" dirty="0" smtClean="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28250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the diagram </a:t>
            </a:r>
            <a:r>
              <a:rPr lang="en-AU" b="0" dirty="0"/>
              <a:t>on screen.</a:t>
            </a:r>
          </a:p>
          <a:p>
            <a:r>
              <a:rPr lang="en-AU" b="0" dirty="0"/>
              <a:t>Select any term (in a </a:t>
            </a:r>
            <a:r>
              <a:rPr lang="en-AU" b="0" dirty="0" smtClean="0"/>
              <a:t>black/blue </a:t>
            </a:r>
            <a:r>
              <a:rPr lang="en-AU" b="0" dirty="0"/>
              <a:t>bordered box) to see a popup that explains the meaning of that term.</a:t>
            </a:r>
          </a:p>
          <a:p>
            <a:r>
              <a:rPr lang="en-AU" b="0" dirty="0"/>
              <a:t>Click a second time on the term to dissolve the popup definition for that term.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(by clicking over the relevant term</a:t>
            </a:r>
            <a:r>
              <a:rPr lang="en-AU" b="1" baseline="0" dirty="0"/>
              <a:t> e.g. EXPLANATORY INFORMATION or PERFORMANCE SOLUTION</a:t>
            </a:r>
            <a:r>
              <a:rPr lang="en-AU" b="1" dirty="0"/>
              <a:t>) BEFORE BRINGING UP THE NEXT ONE, AS THE DESCRIPTIONS MAY WRITE OVER THE TOP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description before bringing up the next one, then just click the button for the earlier term again to make its description dissolve.</a:t>
            </a:r>
          </a:p>
          <a:p>
            <a:endParaRPr lang="en-AU" dirty="0"/>
          </a:p>
          <a:p>
            <a:r>
              <a:rPr lang="en-AU" b="1" dirty="0"/>
              <a:t>Facilitator notes</a:t>
            </a:r>
          </a:p>
          <a:p>
            <a:r>
              <a:rPr lang="en-AU" dirty="0"/>
              <a:t>The purpose of this slide is to introduce some key terms used within the NCC that trainees need to be familiar with. These terms are used within the Governing</a:t>
            </a:r>
            <a:r>
              <a:rPr lang="en-AU" baseline="0" dirty="0"/>
              <a:t> Requirements </a:t>
            </a:r>
            <a:r>
              <a:rPr lang="en-AU" dirty="0"/>
              <a:t>of the NCC and the Schedules, which are discussed in detail in this module. If the trainees are unfamiliar with these terms, then they will struggle to understand the material they need to look at in the rest of the presentation. For example, the next slide describes the contents of the Governing Requirements, the other Sections of the various NCC Volumes and the Schedules, and it uses the terms Performance Requirements, Verification Methods and Deemed-to-Satisfy </a:t>
            </a:r>
            <a:r>
              <a:rPr lang="en-AU" dirty="0" smtClean="0"/>
              <a:t>(DTS) Provisions</a:t>
            </a:r>
            <a:r>
              <a:rPr lang="en-AU" dirty="0"/>
              <a:t>. Similarly, later slides contain activities that require trainees to read and interpret various information in the Governing Requirements and the Schedules, which they would struggle to do without any understanding of these key terms.</a:t>
            </a:r>
          </a:p>
          <a:p>
            <a:endParaRPr lang="en-AU" dirty="0"/>
          </a:p>
          <a:p>
            <a:r>
              <a:rPr lang="en-AU" dirty="0"/>
              <a:t>This slide places the key terms in context, by using a standard illustration of the performance-based nature of the NCC. Note that the aim here is just to illustrate the relationship between the terms to make them easier to understand and differentiate. It is </a:t>
            </a:r>
            <a:r>
              <a:rPr lang="en-AU" b="1" dirty="0"/>
              <a:t>NOT</a:t>
            </a:r>
            <a:r>
              <a:rPr lang="en-AU" dirty="0"/>
              <a:t> the purpose of this slide to discuss the performance-based code in detail, as this is covered in a separate module, </a:t>
            </a:r>
            <a:r>
              <a:rPr lang="en-AU" i="1" dirty="0"/>
              <a:t>Understanding the performance-based code</a:t>
            </a:r>
            <a:r>
              <a:rPr lang="en-AU" dirty="0"/>
              <a:t>.  </a:t>
            </a:r>
          </a:p>
          <a:p>
            <a:endParaRPr lang="en-AU" dirty="0"/>
          </a:p>
          <a:p>
            <a:r>
              <a:rPr lang="en-AU" dirty="0"/>
              <a:t>Discuss the terms on the slide, and popup the descriptions as needed to support the discussion.</a:t>
            </a:r>
          </a:p>
          <a:p>
            <a:endParaRPr lang="en-AU" dirty="0"/>
          </a:p>
          <a:p>
            <a:r>
              <a:rPr lang="en-AU" dirty="0"/>
              <a:t>Spend only as much time as is needed on this slide and try to avoid getting into excessive detail. If the trainees seem to all be familiar with the terms on the slide, then you might discuss the diagram and terms quickly then move on. If the trainees are unfamiliar with these terms, or are interested in exploring them further, then you could popup the definitions of all 5 terms and discuss them all.  Remember that the aim here is just for the trainees to have sufficient familiarity to be able to read the Governing Requirements and Schedules without confusion.</a:t>
            </a:r>
          </a:p>
          <a:p>
            <a:endParaRPr lang="en-AU" dirty="0"/>
          </a:p>
          <a:p>
            <a:r>
              <a:rPr lang="en-AU" dirty="0"/>
              <a:t>Note that if the trainees are unfamiliar with all of these terms, it will make more sense to look at the terms in the following order:</a:t>
            </a:r>
          </a:p>
          <a:p>
            <a:pPr marL="171450" indent="-171450">
              <a:buFont typeface="Arial" panose="020B0604020202020204" pitchFamily="34" charset="0"/>
              <a:buChar char="•"/>
            </a:pPr>
            <a:r>
              <a:rPr lang="en-AU" dirty="0"/>
              <a:t>Performance Requirements</a:t>
            </a:r>
          </a:p>
          <a:p>
            <a:pPr marL="171450" indent="-171450">
              <a:buFont typeface="Arial" panose="020B0604020202020204" pitchFamily="34" charset="0"/>
              <a:buChar char="•"/>
            </a:pPr>
            <a:r>
              <a:rPr lang="en-AU" dirty="0"/>
              <a:t>Deemed-to-Satisfy Solution</a:t>
            </a:r>
          </a:p>
          <a:p>
            <a:pPr marL="171450" indent="-171450">
              <a:buFont typeface="Arial" panose="020B0604020202020204" pitchFamily="34" charset="0"/>
              <a:buChar char="•"/>
            </a:pPr>
            <a:r>
              <a:rPr lang="en-AU" dirty="0"/>
              <a:t>Performance Solution</a:t>
            </a:r>
          </a:p>
          <a:p>
            <a:pPr marL="171450" indent="-171450">
              <a:buFont typeface="Arial" panose="020B0604020202020204" pitchFamily="34" charset="0"/>
              <a:buChar char="•"/>
            </a:pPr>
            <a:r>
              <a:rPr lang="en-AU" dirty="0"/>
              <a:t>Assessment Methods</a:t>
            </a:r>
          </a:p>
          <a:p>
            <a:pPr marL="171450" indent="-171450">
              <a:buFont typeface="Arial" panose="020B0604020202020204" pitchFamily="34" charset="0"/>
              <a:buChar char="•"/>
            </a:pPr>
            <a:r>
              <a:rPr lang="en-AU" dirty="0"/>
              <a:t>Explanatory </a:t>
            </a:r>
            <a:r>
              <a:rPr lang="en-AU" dirty="0" smtClean="0"/>
              <a:t>Information.</a:t>
            </a:r>
            <a:endParaRPr lang="en-AU" dirty="0"/>
          </a:p>
          <a:p>
            <a:pPr marL="171450" indent="-171450">
              <a:buFont typeface="Arial" panose="020B0604020202020204" pitchFamily="34" charset="0"/>
              <a:buChar char="•"/>
            </a:pPr>
            <a:endParaRPr lang="en-AU" dirty="0"/>
          </a:p>
          <a:p>
            <a:r>
              <a:rPr lang="en-AU" b="1" dirty="0"/>
              <a:t>Things you could discuss on this slide include:</a:t>
            </a:r>
          </a:p>
          <a:p>
            <a:pPr marL="171450" lvl="0" indent="-171450">
              <a:buFont typeface="Arial" panose="020B0604020202020204" pitchFamily="34" charset="0"/>
              <a:buChar char="•"/>
            </a:pPr>
            <a:r>
              <a:rPr lang="en-AU" b="1" dirty="0"/>
              <a:t>Performance Requirements</a:t>
            </a:r>
            <a:r>
              <a:rPr lang="en-AU" dirty="0"/>
              <a:t> specify a level to which some aspect of the design, construction or installation of the building, its plumbing or drainage must perform in order to be compliant. For example:</a:t>
            </a:r>
          </a:p>
          <a:p>
            <a:pPr marL="628650" lvl="1" indent="-171450">
              <a:buFont typeface="Arial" panose="020B0604020202020204" pitchFamily="34" charset="0"/>
              <a:buChar char="•"/>
            </a:pPr>
            <a:r>
              <a:rPr lang="en-AU" dirty="0"/>
              <a:t>The building structure must be able to resist winds up to a certain force.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A cold water service must avoid failure or uncontrolled discharge.</a:t>
            </a:r>
            <a:endParaRPr lang="en-AU" dirty="0"/>
          </a:p>
          <a:p>
            <a:pPr marL="628650" lvl="1" indent="-171450">
              <a:buFont typeface="Arial" panose="020B0604020202020204" pitchFamily="34" charset="0"/>
              <a:buChar char="•"/>
            </a:pPr>
            <a:r>
              <a:rPr lang="en-AU" dirty="0"/>
              <a:t>The building envelope must minimise energy use to retain a comfortable temperature for the climate in which it is built.</a:t>
            </a:r>
          </a:p>
          <a:p>
            <a:pPr marL="628650" lvl="1" indent="-171450">
              <a:buFont typeface="Arial" panose="020B0604020202020204" pitchFamily="34" charset="0"/>
              <a:buChar char="•"/>
            </a:pPr>
            <a:r>
              <a:rPr lang="en-AU" dirty="0"/>
              <a:t>The building elements must resist the passage of smoke, heat and gases for a minimum period of time so that people can evacuate in a fire</a:t>
            </a:r>
            <a:r>
              <a:rPr lang="en-AU" dirty="0" smtClean="0"/>
              <a:t>.</a:t>
            </a:r>
          </a:p>
          <a:p>
            <a:pPr marL="628650" lvl="1" indent="-171450">
              <a:buFont typeface="Arial" panose="020B0604020202020204" pitchFamily="34" charset="0"/>
              <a:buChar char="•"/>
            </a:pPr>
            <a:endParaRPr lang="en-AU" dirty="0"/>
          </a:p>
          <a:p>
            <a:pPr marL="171450" lvl="2" indent="-171450">
              <a:spcBef>
                <a:spcPts val="300"/>
              </a:spcBef>
              <a:spcAft>
                <a:spcPts val="300"/>
              </a:spcAft>
              <a:buFont typeface="Arial" panose="020B0604020202020204" pitchFamily="34" charset="0"/>
              <a:buChar char="•"/>
            </a:pPr>
            <a:r>
              <a:rPr lang="en-US" sz="1200" b="1" dirty="0">
                <a:solidFill>
                  <a:schemeClr val="tx1"/>
                </a:solidFill>
              </a:rPr>
              <a:t>Assessment Methods</a:t>
            </a:r>
            <a:r>
              <a:rPr lang="en-US" sz="1200" dirty="0">
                <a:solidFill>
                  <a:schemeClr val="tx1"/>
                </a:solidFill>
              </a:rPr>
              <a:t> are methods that can be used for determining that a Performance Solution or </a:t>
            </a:r>
            <a:r>
              <a:rPr lang="en-US" sz="1200" dirty="0" smtClean="0">
                <a:solidFill>
                  <a:schemeClr val="tx1"/>
                </a:solidFill>
              </a:rPr>
              <a:t>DTS Solution </a:t>
            </a:r>
            <a:r>
              <a:rPr lang="en-US" sz="1200" dirty="0">
                <a:solidFill>
                  <a:schemeClr val="tx1"/>
                </a:solidFill>
              </a:rPr>
              <a:t>complies with the Performance Requirements. </a:t>
            </a:r>
            <a:r>
              <a:rPr lang="en-AU" sz="1200" dirty="0">
                <a:solidFill>
                  <a:schemeClr val="tx1"/>
                </a:solidFill>
              </a:rPr>
              <a:t>Acceptable Assessment Methods are:</a:t>
            </a:r>
          </a:p>
          <a:p>
            <a:pPr marL="742950" lvl="3" indent="-285750">
              <a:spcBef>
                <a:spcPts val="300"/>
              </a:spcBef>
              <a:spcAft>
                <a:spcPts val="300"/>
              </a:spcAft>
              <a:buFont typeface="Arial" panose="020B0604020202020204" pitchFamily="34" charset="0"/>
              <a:buChar char="•"/>
            </a:pPr>
            <a:r>
              <a:rPr lang="en-AU" sz="1200" dirty="0">
                <a:solidFill>
                  <a:schemeClr val="tx1"/>
                </a:solidFill>
              </a:rPr>
              <a:t>Evidence of </a:t>
            </a:r>
            <a:r>
              <a:rPr lang="en-AU" sz="1200" dirty="0" smtClean="0">
                <a:solidFill>
                  <a:schemeClr val="tx1"/>
                </a:solidFill>
              </a:rPr>
              <a:t>suitability.</a:t>
            </a:r>
            <a:endParaRPr lang="en-AU" sz="1200" dirty="0">
              <a:solidFill>
                <a:schemeClr val="tx1"/>
              </a:solidFill>
            </a:endParaRPr>
          </a:p>
          <a:p>
            <a:pPr marL="742950" marR="0" lvl="3"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sz="1200" dirty="0">
                <a:solidFill>
                  <a:schemeClr val="tx1"/>
                </a:solidFill>
              </a:rPr>
              <a:t>Verification Methods, including methods described in the NCC Volumes and other acceptable methods. So, there are some Verification Methods included after the Performance Requirements in the different volumes and Sections of the NCC.</a:t>
            </a:r>
          </a:p>
          <a:p>
            <a:pPr marL="742950" lvl="3" indent="-285750">
              <a:spcBef>
                <a:spcPts val="300"/>
              </a:spcBef>
              <a:spcAft>
                <a:spcPts val="300"/>
              </a:spcAft>
              <a:buFont typeface="Arial" panose="020B0604020202020204" pitchFamily="34" charset="0"/>
              <a:buChar char="•"/>
            </a:pPr>
            <a:r>
              <a:rPr lang="en-AU" sz="1200" dirty="0">
                <a:solidFill>
                  <a:schemeClr val="tx1"/>
                </a:solidFill>
              </a:rPr>
              <a:t>Expert </a:t>
            </a:r>
            <a:r>
              <a:rPr lang="en-AU" sz="1200" dirty="0" smtClean="0">
                <a:solidFill>
                  <a:schemeClr val="tx1"/>
                </a:solidFill>
              </a:rPr>
              <a:t>Judgement.</a:t>
            </a:r>
            <a:endParaRPr lang="en-AU" sz="1200" dirty="0">
              <a:solidFill>
                <a:schemeClr val="tx1"/>
              </a:solidFill>
            </a:endParaRPr>
          </a:p>
          <a:p>
            <a:pPr marL="742950" lvl="3" indent="-285750">
              <a:spcBef>
                <a:spcPts val="300"/>
              </a:spcBef>
              <a:spcAft>
                <a:spcPts val="300"/>
              </a:spcAft>
              <a:buFont typeface="Arial" panose="020B0604020202020204" pitchFamily="34" charset="0"/>
              <a:buChar char="•"/>
            </a:pPr>
            <a:r>
              <a:rPr lang="en-AU" sz="1200" dirty="0">
                <a:solidFill>
                  <a:schemeClr val="tx1"/>
                </a:solidFill>
              </a:rPr>
              <a:t>Comparison with DTS Provisions</a:t>
            </a:r>
            <a:r>
              <a:rPr lang="en-AU" sz="1200" dirty="0" smtClean="0">
                <a:solidFill>
                  <a:schemeClr val="tx1"/>
                </a:solidFill>
              </a:rPr>
              <a:t>.</a:t>
            </a:r>
          </a:p>
          <a:p>
            <a:pPr marL="742950" lvl="3" indent="-285750">
              <a:spcBef>
                <a:spcPts val="300"/>
              </a:spcBef>
              <a:spcAft>
                <a:spcPts val="300"/>
              </a:spcAft>
              <a:buFont typeface="Arial" panose="020B0604020202020204" pitchFamily="34" charset="0"/>
              <a:buChar char="•"/>
            </a:pPr>
            <a:endParaRPr lang="en-AU" sz="1200" dirty="0">
              <a:solidFill>
                <a:schemeClr val="tx1"/>
              </a:solidFill>
            </a:endParaRPr>
          </a:p>
          <a:p>
            <a:pPr marL="171450" lvl="2" indent="-171450">
              <a:spcBef>
                <a:spcPts val="300"/>
              </a:spcBef>
              <a:spcAft>
                <a:spcPts val="300"/>
              </a:spcAft>
              <a:buFont typeface="Arial" panose="020B0604020202020204" pitchFamily="34" charset="0"/>
              <a:buChar char="•"/>
            </a:pPr>
            <a:r>
              <a:rPr lang="en-AU" sz="1200" b="1" dirty="0">
                <a:solidFill>
                  <a:schemeClr val="tx1"/>
                </a:solidFill>
              </a:rPr>
              <a:t>A Performance Solution </a:t>
            </a:r>
            <a:r>
              <a:rPr lang="en-AU" sz="1200" dirty="0">
                <a:solidFill>
                  <a:schemeClr val="tx1"/>
                </a:solidFill>
              </a:rPr>
              <a:t>means a method of complying with the Performance Requirements other than by a </a:t>
            </a:r>
            <a:r>
              <a:rPr lang="en-AU" sz="1200" dirty="0" smtClean="0">
                <a:solidFill>
                  <a:schemeClr val="tx1"/>
                </a:solidFill>
              </a:rPr>
              <a:t>DTS Solution</a:t>
            </a:r>
            <a:r>
              <a:rPr lang="en-AU" sz="1200" dirty="0">
                <a:solidFill>
                  <a:schemeClr val="tx1"/>
                </a:solidFill>
              </a:rPr>
              <a:t>. A builder can use a solution other than a DTS Solution, but then must demonstrate how the Performance Solution complies with the relevant Performance Requirements. </a:t>
            </a:r>
            <a:endParaRPr lang="en-AU" sz="1200" dirty="0" smtClean="0">
              <a:solidFill>
                <a:schemeClr val="tx1"/>
              </a:solidFill>
            </a:endParaRPr>
          </a:p>
          <a:p>
            <a:pPr marL="171450" lvl="2" indent="-171450">
              <a:spcBef>
                <a:spcPts val="300"/>
              </a:spcBef>
              <a:spcAft>
                <a:spcPts val="300"/>
              </a:spcAft>
              <a:buFont typeface="Arial" panose="020B0604020202020204" pitchFamily="34" charset="0"/>
              <a:buChar char="•"/>
            </a:pPr>
            <a:endParaRPr lang="en-AU"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Deemed-to-Satisfy (DTS) Solutions</a:t>
            </a:r>
            <a:r>
              <a:rPr lang="en-AU" dirty="0"/>
              <a:t> specify acceptable ways of meeting the Performance Requirements. In the law, to deem means to </a:t>
            </a:r>
            <a:r>
              <a:rPr lang="en-US" dirty="0"/>
              <a:t>consider something as having certain characteristics. So, the DTS Solution is considered to meet the Performance Requirements,</a:t>
            </a:r>
            <a:r>
              <a:rPr lang="en-US" baseline="0" dirty="0"/>
              <a:t> however it must be assessed using an Assessment Method. </a:t>
            </a:r>
            <a:r>
              <a:rPr lang="en-AU" sz="1200" dirty="0">
                <a:solidFill>
                  <a:schemeClr val="tx1"/>
                </a:solidFill>
              </a:rPr>
              <a:t>The DTS Solutions given in the NCC often reference Australian Standards or other standards and make use of common and well accepted building practices</a:t>
            </a:r>
            <a:r>
              <a:rPr lang="en-AU" sz="1200" dirty="0" smtClean="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lvl="0" indent="-171450">
              <a:buFont typeface="Arial" panose="020B0604020202020204" pitchFamily="34" charset="0"/>
              <a:buChar char="•"/>
            </a:pPr>
            <a:r>
              <a:rPr lang="en-US" b="1" dirty="0"/>
              <a:t>Explanatory information</a:t>
            </a:r>
            <a:r>
              <a:rPr lang="en-US" dirty="0"/>
              <a:t> is </a:t>
            </a:r>
            <a:r>
              <a:rPr lang="en-AU" sz="1200" dirty="0">
                <a:solidFill>
                  <a:schemeClr val="tx1"/>
                </a:solidFill>
              </a:rPr>
              <a:t>non-mandatory information provided for guidance purposes only. It should be read in conjunction with the technical provisions of the NCC. It is </a:t>
            </a:r>
            <a:r>
              <a:rPr lang="en-AU" sz="1200" b="1" dirty="0">
                <a:solidFill>
                  <a:schemeClr val="tx1"/>
                </a:solidFill>
              </a:rPr>
              <a:t>not</a:t>
            </a:r>
            <a:r>
              <a:rPr lang="en-AU" sz="1200" dirty="0">
                <a:solidFill>
                  <a:schemeClr val="tx1"/>
                </a:solidFill>
              </a:rPr>
              <a:t> called up in </a:t>
            </a:r>
            <a:r>
              <a:rPr lang="en-AU" sz="1200" dirty="0" smtClean="0">
                <a:solidFill>
                  <a:schemeClr val="tx1"/>
                </a:solidFill>
              </a:rPr>
              <a:t>state </a:t>
            </a:r>
            <a:r>
              <a:rPr lang="en-AU" sz="1200" dirty="0">
                <a:solidFill>
                  <a:schemeClr val="tx1"/>
                </a:solidFill>
              </a:rPr>
              <a:t>and </a:t>
            </a:r>
            <a:r>
              <a:rPr lang="en-AU" sz="1200" dirty="0" smtClean="0">
                <a:solidFill>
                  <a:schemeClr val="tx1"/>
                </a:solidFill>
              </a:rPr>
              <a:t>territory </a:t>
            </a:r>
            <a:r>
              <a:rPr lang="en-AU" sz="1200" dirty="0">
                <a:solidFill>
                  <a:schemeClr val="tx1"/>
                </a:solidFill>
              </a:rPr>
              <a:t>legislation, and </a:t>
            </a:r>
            <a:r>
              <a:rPr lang="en-AU" sz="1200" b="1" dirty="0">
                <a:solidFill>
                  <a:schemeClr val="tx1"/>
                </a:solidFill>
              </a:rPr>
              <a:t>never</a:t>
            </a:r>
            <a:r>
              <a:rPr lang="en-AU" sz="1200" dirty="0">
                <a:solidFill>
                  <a:schemeClr val="tx1"/>
                </a:solidFill>
              </a:rPr>
              <a:t> overrides the NCC provisions.</a:t>
            </a:r>
            <a:r>
              <a:rPr lang="en-AU" sz="1200" b="1" dirty="0">
                <a:solidFill>
                  <a:schemeClr val="tx1"/>
                </a:solidFill>
              </a:rPr>
              <a:t> </a:t>
            </a:r>
            <a:r>
              <a:rPr lang="en-AU" dirty="0"/>
              <a:t> It appears in shaded boxes in the NCC with a heading that says Explanatory information, so that it is clear that these explanations are not part of the mandatory provisions.</a:t>
            </a:r>
            <a:endParaRPr lang="en-AU" sz="1200" dirty="0">
              <a:solidFill>
                <a:schemeClr val="tx1"/>
              </a:solidFill>
            </a:endParaRP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187169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The slide starts with just the question in the banner. </a:t>
            </a:r>
          </a:p>
          <a:p>
            <a:r>
              <a:rPr lang="en-AU" b="0" dirty="0"/>
              <a:t>Click once to see the first column of boxes which illustrates the different sections of the various volumes of the NCC.</a:t>
            </a:r>
          </a:p>
          <a:p>
            <a:r>
              <a:rPr lang="en-AU" b="0" dirty="0"/>
              <a:t>Click a second time to see the arrows and the second column of boxes which describe the contents of the various sections. </a:t>
            </a:r>
          </a:p>
          <a:p>
            <a:r>
              <a:rPr lang="en-AU" b="0" dirty="0"/>
              <a:t>After a pause the final images appear, which highlight that the contents of the</a:t>
            </a:r>
            <a:r>
              <a:rPr lang="en-AU" b="0" baseline="0" dirty="0"/>
              <a:t> Governing Requirements</a:t>
            </a:r>
            <a:r>
              <a:rPr lang="en-AU" b="0" dirty="0"/>
              <a:t> and the Schedules are identical across </a:t>
            </a:r>
            <a:r>
              <a:rPr lang="en-AU" b="0" dirty="0" smtClean="0"/>
              <a:t>all </a:t>
            </a:r>
            <a:r>
              <a:rPr lang="en-AU" b="0" dirty="0"/>
              <a:t>volumes of the NCC.</a:t>
            </a:r>
          </a:p>
          <a:p>
            <a:endParaRPr lang="en-AU" b="1" dirty="0"/>
          </a:p>
          <a:p>
            <a:r>
              <a:rPr lang="en-AU" b="1" dirty="0"/>
              <a:t>Facilitator notes</a:t>
            </a:r>
          </a:p>
          <a:p>
            <a:r>
              <a:rPr lang="en-AU" dirty="0"/>
              <a:t>To use the NCC effectively when designing and building in Australia, you need to be able to quickly find a variety of information within the different volumes and interpret it correctly. To do this easily, you need to understand how the three volumes of the NCC are organised.</a:t>
            </a:r>
          </a:p>
          <a:p>
            <a:endParaRPr lang="en-AU" dirty="0"/>
          </a:p>
          <a:p>
            <a:r>
              <a:rPr lang="en-AU" dirty="0"/>
              <a:t>Ask the question in the banner and give the trainees a chance to demonstrate their existing knowledge of the structure of the volumes of the NCC.</a:t>
            </a:r>
          </a:p>
          <a:p>
            <a:endParaRPr lang="en-AU" dirty="0"/>
          </a:p>
          <a:p>
            <a:r>
              <a:rPr lang="en-AU" dirty="0"/>
              <a:t>When appropriate, bring up the first part of the diagram and discuss it. Ask trainees what kind of information they would expect to find in each Section or element of the NCC volumes, and what information they know is there. </a:t>
            </a:r>
            <a:r>
              <a:rPr lang="en-AU" dirty="0" smtClean="0"/>
              <a:t>Again</a:t>
            </a:r>
            <a:r>
              <a:rPr lang="en-AU" dirty="0"/>
              <a:t>, this step allows knowledgeable trainees to demonstrate their knowledge, thereby keeping them on board with the training.</a:t>
            </a:r>
          </a:p>
          <a:p>
            <a:endParaRPr lang="en-AU" dirty="0"/>
          </a:p>
          <a:p>
            <a:r>
              <a:rPr lang="en-AU" dirty="0"/>
              <a:t>Then progress the slide to see the second and third parts of the diagram.</a:t>
            </a:r>
          </a:p>
          <a:p>
            <a:endParaRPr lang="en-AU" dirty="0"/>
          </a:p>
          <a:p>
            <a:r>
              <a:rPr lang="en-AU" dirty="0"/>
              <a:t>Note that the contents of the Governing Requirements</a:t>
            </a:r>
            <a:r>
              <a:rPr lang="en-AU" baseline="0" dirty="0"/>
              <a:t> </a:t>
            </a:r>
            <a:r>
              <a:rPr lang="en-AU" dirty="0"/>
              <a:t>and the Schedules are expanded and discussed on other slides later in the presentation. </a:t>
            </a:r>
          </a:p>
          <a:p>
            <a:endParaRPr lang="en-AU" dirty="0"/>
          </a:p>
          <a:p>
            <a:r>
              <a:rPr lang="en-AU" b="1" dirty="0"/>
              <a:t>Things you could discuss on this slide include:</a:t>
            </a:r>
          </a:p>
          <a:p>
            <a:pPr marL="171450" indent="-171450">
              <a:buFont typeface="Arial" panose="020B0604020202020204" pitchFamily="34" charset="0"/>
              <a:buChar char="•"/>
            </a:pPr>
            <a:r>
              <a:rPr lang="en-AU" dirty="0"/>
              <a:t>The first section in </a:t>
            </a:r>
            <a:r>
              <a:rPr lang="en-AU" dirty="0" smtClean="0"/>
              <a:t>all volumes </a:t>
            </a:r>
            <a:r>
              <a:rPr lang="en-AU" dirty="0"/>
              <a:t>of the NCC </a:t>
            </a:r>
            <a:r>
              <a:rPr lang="en-AU" dirty="0" smtClean="0"/>
              <a:t>is </a:t>
            </a:r>
            <a:r>
              <a:rPr lang="en-AU" dirty="0"/>
              <a:t>the Governing Requirements, which are the same </a:t>
            </a:r>
            <a:r>
              <a:rPr lang="en-AU" dirty="0" smtClean="0"/>
              <a:t>across </a:t>
            </a:r>
            <a:r>
              <a:rPr lang="en-AU" dirty="0"/>
              <a:t>all </a:t>
            </a:r>
            <a:r>
              <a:rPr lang="en-AU" dirty="0" smtClean="0"/>
              <a:t>volumes. This </a:t>
            </a:r>
            <a:r>
              <a:rPr lang="en-AU" dirty="0"/>
              <a:t>includes information on building classifications and the status of referenced documents.</a:t>
            </a:r>
          </a:p>
          <a:p>
            <a:pPr marL="171450" indent="-171450">
              <a:buFont typeface="Arial" panose="020B0604020202020204" pitchFamily="34" charset="0"/>
              <a:buChar char="•"/>
            </a:pPr>
            <a:r>
              <a:rPr lang="en-AU" dirty="0"/>
              <a:t>The Governing Requirements are </a:t>
            </a:r>
            <a:r>
              <a:rPr lang="en-AU" b="1" dirty="0"/>
              <a:t>mandatory</a:t>
            </a:r>
            <a:r>
              <a:rPr lang="en-AU" dirty="0"/>
              <a:t>. This means that to design and build in compliance with the NCC’s requirements, you must apply and comply with the Governing Requirements, as well as the relevant requirements in other sections of the relevant volume/s.</a:t>
            </a:r>
          </a:p>
          <a:p>
            <a:pPr marL="171450" indent="-171450">
              <a:buFont typeface="Arial" panose="020B0604020202020204" pitchFamily="34" charset="0"/>
              <a:buChar char="•"/>
            </a:pPr>
            <a:r>
              <a:rPr lang="en-AU" dirty="0"/>
              <a:t>Most of the text in the Schedules is identical across </a:t>
            </a:r>
            <a:r>
              <a:rPr lang="en-AU" dirty="0" smtClean="0"/>
              <a:t>all volumes</a:t>
            </a:r>
            <a:r>
              <a:rPr lang="en-AU" dirty="0"/>
              <a:t>, but there are some differences relating to </a:t>
            </a:r>
            <a:r>
              <a:rPr lang="en-AU" dirty="0" smtClean="0"/>
              <a:t>state </a:t>
            </a:r>
            <a:r>
              <a:rPr lang="en-AU" dirty="0"/>
              <a:t>and </a:t>
            </a:r>
            <a:r>
              <a:rPr lang="en-AU" dirty="0" smtClean="0"/>
              <a:t>territory </a:t>
            </a:r>
            <a:r>
              <a:rPr lang="en-AU" dirty="0"/>
              <a:t>specific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rest of this module looks at the contents of the</a:t>
            </a:r>
            <a:r>
              <a:rPr lang="en-AU" baseline="0" dirty="0"/>
              <a:t> </a:t>
            </a:r>
            <a:r>
              <a:rPr lang="en-AU" dirty="0"/>
              <a:t>Governing Requirements and the Schedules in more detail, because these are both more or less the same across </a:t>
            </a:r>
            <a:r>
              <a:rPr lang="en-AU" dirty="0" smtClean="0"/>
              <a:t>the 3 </a:t>
            </a:r>
            <a:r>
              <a:rPr lang="en-AU" dirty="0"/>
              <a:t>volumes.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other sections of the NCC (besides the Governing Requirements) contain the various provisions that must be met when building in Australia. These provisions cover many different aspects of building, from the structure, to design of spaces, to the materials used, to the fittings and services installed in buildings</a:t>
            </a:r>
            <a:r>
              <a:rPr lang="en-AU" dirty="0" smtClean="0"/>
              <a:t>.</a:t>
            </a:r>
            <a:endParaRPr lang="en-AU" dirty="0"/>
          </a:p>
          <a:p>
            <a:pPr marL="171450" indent="-171450">
              <a:buFont typeface="Arial" panose="020B0604020202020204" pitchFamily="34" charset="0"/>
              <a:buChar char="•"/>
            </a:pPr>
            <a:r>
              <a:rPr lang="en-AU" dirty="0"/>
              <a:t>The </a:t>
            </a:r>
            <a:r>
              <a:rPr lang="en-AU" dirty="0" smtClean="0"/>
              <a:t>3 </a:t>
            </a:r>
            <a:r>
              <a:rPr lang="en-AU" dirty="0"/>
              <a:t>volumes of the NCC have </a:t>
            </a:r>
            <a:r>
              <a:rPr lang="en-AU" dirty="0" smtClean="0"/>
              <a:t>different </a:t>
            </a:r>
            <a:r>
              <a:rPr lang="en-AU" dirty="0"/>
              <a:t>numbers of </a:t>
            </a:r>
            <a:r>
              <a:rPr lang="en-AU" dirty="0" smtClean="0"/>
              <a:t>sections.</a:t>
            </a:r>
            <a:endParaRPr lang="en-AU" dirty="0"/>
          </a:p>
          <a:p>
            <a:pPr marL="171450" indent="-171450">
              <a:buFont typeface="Arial" panose="020B0604020202020204" pitchFamily="34" charset="0"/>
              <a:buChar char="•"/>
            </a:pPr>
            <a:r>
              <a:rPr lang="en-AU" dirty="0"/>
              <a:t>The information in the Sections is also organised differently across the different volumes:</a:t>
            </a:r>
          </a:p>
          <a:p>
            <a:pPr marL="628650" lvl="1" indent="-171450">
              <a:buFont typeface="Arial" panose="020B0604020202020204" pitchFamily="34" charset="0"/>
              <a:buChar char="•"/>
            </a:pPr>
            <a:r>
              <a:rPr lang="en-AU" dirty="0"/>
              <a:t>The structure of Volume One is similar to the structure of Volume Three, with the Performance Requirements, Verification Methods and DTS Provisions grouped across different sections. </a:t>
            </a:r>
          </a:p>
          <a:p>
            <a:pPr marL="628650" lvl="1" indent="-171450">
              <a:buFont typeface="Arial" panose="020B0604020202020204" pitchFamily="34" charset="0"/>
              <a:buChar char="•"/>
            </a:pPr>
            <a:r>
              <a:rPr lang="en-AU" dirty="0"/>
              <a:t>Volume Two has a </a:t>
            </a:r>
            <a:r>
              <a:rPr lang="en-AU" dirty="0" smtClean="0"/>
              <a:t>slightly different structure. Again the Performance</a:t>
            </a:r>
            <a:r>
              <a:rPr lang="en-AU" baseline="0" dirty="0" smtClean="0"/>
              <a:t> Requirements, Verification Methods and DTS Provisions are grouped across different sections, however there are additional DTS Provisions which can be found in the ABCB Housing Provisions Standard.</a:t>
            </a:r>
            <a:r>
              <a:rPr lang="en-AU" dirty="0" smtClean="0"/>
              <a:t> </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details of the contents of the </a:t>
            </a:r>
            <a:r>
              <a:rPr lang="en-AU" dirty="0" smtClean="0"/>
              <a:t>other </a:t>
            </a:r>
            <a:r>
              <a:rPr lang="en-AU" dirty="0"/>
              <a:t>sections of </a:t>
            </a:r>
            <a:r>
              <a:rPr lang="en-AU" dirty="0" smtClean="0"/>
              <a:t>each volume, </a:t>
            </a:r>
            <a:r>
              <a:rPr lang="en-AU" dirty="0"/>
              <a:t>are discussed in other training modules. (Specifically, </a:t>
            </a:r>
            <a:r>
              <a:rPr lang="en-AU" i="1" dirty="0"/>
              <a:t>Using NCC Volume One</a:t>
            </a:r>
            <a:r>
              <a:rPr lang="en-AU" dirty="0"/>
              <a:t>, </a:t>
            </a:r>
            <a:r>
              <a:rPr lang="en-AU" i="1" dirty="0"/>
              <a:t>Using NCC Volume Two </a:t>
            </a:r>
            <a:r>
              <a:rPr lang="en-AU" dirty="0"/>
              <a:t>and </a:t>
            </a:r>
            <a:r>
              <a:rPr lang="en-AU" i="1" dirty="0"/>
              <a:t>Using NCC Volume Three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So, this module focuses on understanding the structure and purpose of the NCC and on using and interpreting the content that is common across the three volumes of the NCC</a:t>
            </a:r>
            <a:r>
              <a:rPr lang="en-AU"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14379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starts with just the question in the banner.</a:t>
            </a:r>
          </a:p>
          <a:p>
            <a:r>
              <a:rPr lang="en-AU" dirty="0"/>
              <a:t>Click once to bring in the names of Parts A1 </a:t>
            </a:r>
            <a:r>
              <a:rPr lang="en-AU" dirty="0" smtClean="0"/>
              <a:t>– Specifications </a:t>
            </a:r>
            <a:r>
              <a:rPr lang="en-AU" dirty="0"/>
              <a:t>on the left.</a:t>
            </a:r>
          </a:p>
          <a:p>
            <a:r>
              <a:rPr lang="en-AU" dirty="0"/>
              <a:t>Click on any Part name on the left to bring up a description of the contents of that Part on the right.</a:t>
            </a:r>
          </a:p>
          <a:p>
            <a:r>
              <a:rPr lang="en-AU" dirty="0"/>
              <a:t>Click on the Part name on the left a second time to dissolve the description for that Part.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(by clicking over the relevant Part</a:t>
            </a:r>
            <a:r>
              <a:rPr lang="en-AU" b="1" baseline="0" dirty="0"/>
              <a:t> title text e.g. Part A1 Interpreting the NCC</a:t>
            </a:r>
            <a:r>
              <a:rPr lang="en-AU" b="1" dirty="0"/>
              <a:t>) BEFORE BRINGING UP THE NEXT ONE, AS THE DESCRIPTIONS WRITE OVER THE TOP OF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description before bringing up the next one, then just click the button for the earlier Part again to make its description dissolve.</a:t>
            </a:r>
          </a:p>
          <a:p>
            <a:endParaRPr lang="en-AU" b="1" dirty="0"/>
          </a:p>
          <a:p>
            <a:r>
              <a:rPr lang="en-AU" b="1" dirty="0"/>
              <a:t>Facilitator notes</a:t>
            </a:r>
          </a:p>
          <a:p>
            <a:r>
              <a:rPr lang="en-AU" dirty="0"/>
              <a:t>Ask the question in the banner and give the trainees a chance to show what they already know about the Governing Requirements. Ask them to look at the</a:t>
            </a:r>
            <a:r>
              <a:rPr lang="en-AU" baseline="0" dirty="0"/>
              <a:t> Governing Requirements</a:t>
            </a:r>
            <a:r>
              <a:rPr lang="en-AU" dirty="0"/>
              <a:t> in any volume of the NCC (online or printed), to see the structure of the Section and the contents of each Part.</a:t>
            </a:r>
          </a:p>
          <a:p>
            <a:endParaRPr lang="en-AU" dirty="0"/>
          </a:p>
          <a:p>
            <a:r>
              <a:rPr lang="en-AU" dirty="0"/>
              <a:t>Then bring up the list of Parts and discuss what is in each Part.  The aim here is to get the trainees to look at the Governing </a:t>
            </a:r>
            <a:r>
              <a:rPr lang="en-AU" dirty="0" smtClean="0"/>
              <a:t>Requirements, </a:t>
            </a:r>
            <a:r>
              <a:rPr lang="en-AU" dirty="0"/>
              <a:t>and to make sense of what it contains. The</a:t>
            </a:r>
            <a:r>
              <a:rPr lang="en-AU" baseline="0" dirty="0"/>
              <a:t> NCC can be viewed or downloaded on the ABCB </a:t>
            </a:r>
            <a:r>
              <a:rPr lang="en-AU" baseline="0" dirty="0" smtClean="0"/>
              <a:t>website (ncc.abcb.gov.au).</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look at the descriptions for as many or as few of the Parts of the Governing Requirements as you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a:t>
            </a:r>
            <a:r>
              <a:rPr lang="en-AU" dirty="0" smtClean="0"/>
              <a:t>the </a:t>
            </a:r>
            <a:r>
              <a:rPr lang="en-AU" dirty="0"/>
              <a:t>trainees seem to be familiar with the various Parts or you are pressed for time, you could just skip the descriptions entirely. You could just talk briefly about the contents of each Part and then move on to the questions on the following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the contents of these sections, then you can take the time to look at and discuss the descriptions for all of the Parts.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look at the descriptions for just those Parts which have less obvious or more complex contents, or which are particularly of interest to the trainees. For example, you might only look at the descriptions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Part A1 Interpreting the NCC, which contains information that is vital for understanding how to interpret the various provisions of the NCC.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Part A2 Compliance with the NCC, which outlines the compliance pathways.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Part A6 Building classification, which describes the different building classifications and potentially needs to be referred to extensively over time (depending on the kind of building work each trainee is engaged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Part that you want to discuss in more detail and discuss the description. If appropriate, ask the trainees to open that Part in any volume of the NCC and look at the contents. But remember that you are trying to present an overview of the whole of the NCC in this module, rather than discussing the content of any Part in detail. Note that the contents of Part A2 Compliance with the NCC and Part A6 Building classifications are discussed in detail in other NCC Tutor training modules. (Specifically, </a:t>
            </a:r>
            <a:r>
              <a:rPr lang="en-AU" i="1" dirty="0"/>
              <a:t>Understanding the performance-based code </a:t>
            </a:r>
            <a:r>
              <a:rPr lang="en-AU" dirty="0"/>
              <a:t>and </a:t>
            </a:r>
            <a:r>
              <a:rPr lang="en-AU" i="1" dirty="0"/>
              <a:t>Understanding building classifications</a:t>
            </a: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next </a:t>
            </a:r>
            <a:r>
              <a:rPr lang="en-AU" dirty="0" smtClean="0"/>
              <a:t>4 </a:t>
            </a:r>
            <a:r>
              <a:rPr lang="en-AU" dirty="0"/>
              <a:t>slides contain activities that ask the trainees to find and interpret information within the Governing Requirements.  Note that these activities do not include Part A2 or Part A6 because these are covered in detail in other NCC Tutor modules.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Notes for general discussion</a:t>
            </a:r>
          </a:p>
          <a:p>
            <a:r>
              <a:rPr lang="en-AU" dirty="0"/>
              <a:t>During the discussion on this slide, you could make the following points:</a:t>
            </a:r>
          </a:p>
          <a:p>
            <a:pPr marL="171450" lvl="0" indent="-171450">
              <a:buFont typeface="Arial" panose="020B0604020202020204" pitchFamily="34" charset="0"/>
              <a:buChar char="•"/>
            </a:pPr>
            <a:r>
              <a:rPr lang="en-AU" dirty="0"/>
              <a:t>The Governing Requirements </a:t>
            </a:r>
            <a:r>
              <a:rPr lang="en-AU" dirty="0" smtClean="0"/>
              <a:t>are mandatory and provide </a:t>
            </a:r>
            <a:r>
              <a:rPr lang="en-AU" dirty="0"/>
              <a:t>the rules and instructions for using and complying with the NCC. </a:t>
            </a:r>
            <a:endParaRPr lang="en-AU" dirty="0" smtClean="0"/>
          </a:p>
          <a:p>
            <a:pPr marL="171450" lvl="0" indent="-171450">
              <a:buFont typeface="Arial" panose="020B0604020202020204" pitchFamily="34" charset="0"/>
              <a:buChar char="•"/>
            </a:pPr>
            <a:r>
              <a:rPr lang="en-AU" dirty="0" smtClean="0"/>
              <a:t>Compliance </a:t>
            </a:r>
            <a:r>
              <a:rPr lang="en-AU" dirty="0"/>
              <a:t>with the NCC includes compliance with the Governing Requirements. These represent over-arching requirements that apply to all buildings and all types of construction.</a:t>
            </a:r>
          </a:p>
          <a:p>
            <a:pPr marL="171450" lvl="0" indent="-171450">
              <a:buFont typeface="Arial" panose="020B0604020202020204" pitchFamily="34" charset="0"/>
              <a:buChar char="•"/>
            </a:pPr>
            <a:r>
              <a:rPr lang="en-AU" dirty="0"/>
              <a:t>It is therefore important to understand the content of the</a:t>
            </a:r>
            <a:r>
              <a:rPr lang="en-AU" baseline="0" dirty="0"/>
              <a:t> Governing Requirements</a:t>
            </a:r>
            <a:r>
              <a:rPr lang="en-AU" dirty="0"/>
              <a:t> and to refer to it when necessary, to check that they are applying the requirements of the NCC correctly.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contents of the Governing Requirements are </a:t>
            </a:r>
            <a:r>
              <a:rPr lang="en-AU" dirty="0" smtClean="0"/>
              <a:t>the </a:t>
            </a:r>
            <a:r>
              <a:rPr lang="en-AU" dirty="0"/>
              <a:t>same across all </a:t>
            </a:r>
            <a:r>
              <a:rPr lang="en-AU" dirty="0" smtClean="0"/>
              <a:t>volumes </a:t>
            </a:r>
            <a:r>
              <a:rPr lang="en-AU" dirty="0"/>
              <a:t>of the </a:t>
            </a:r>
            <a:r>
              <a:rPr lang="en-AU" dirty="0" smtClean="0"/>
              <a:t>NCC.</a:t>
            </a:r>
            <a:r>
              <a:rPr lang="en-AU" baseline="0" dirty="0" smtClean="0"/>
              <a:t> </a:t>
            </a:r>
            <a:r>
              <a:rPr lang="en-AU" dirty="0" smtClean="0"/>
              <a:t>If </a:t>
            </a:r>
            <a:r>
              <a:rPr lang="en-AU" dirty="0"/>
              <a:t>they are familiar with the content of this Section from one Volume, then they are familiar with the content in the other Volumes.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 </a:t>
            </a:r>
            <a:r>
              <a:rPr lang="en-AU" dirty="0"/>
              <a:t>details of defined terms, State and Territory variations and referenced documents are in the Schedules, which are discussed later in this module.</a:t>
            </a:r>
          </a:p>
          <a:p>
            <a:pPr marL="171450" lvl="0" indent="-171450">
              <a:buFont typeface="Arial" panose="020B0604020202020204" pitchFamily="34" charset="0"/>
              <a:buChar char="•"/>
            </a:pPr>
            <a:r>
              <a:rPr lang="en-AU" dirty="0"/>
              <a:t>A </a:t>
            </a:r>
            <a:r>
              <a:rPr lang="en-AU" dirty="0" smtClean="0"/>
              <a:t>state </a:t>
            </a:r>
            <a:r>
              <a:rPr lang="en-AU" dirty="0"/>
              <a:t>and </a:t>
            </a:r>
            <a:r>
              <a:rPr lang="en-AU" dirty="0" smtClean="0"/>
              <a:t>territory </a:t>
            </a:r>
            <a:r>
              <a:rPr lang="en-AU" dirty="0"/>
              <a:t>may vary requirements to take account of differences in geography, climate or policy or for other technical reasons. For example, Victoria requires compliance with special provisions for safety barriers at motor vehicle race tracks.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State and Territory </a:t>
            </a:r>
            <a:r>
              <a:rPr lang="en-AU" dirty="0" smtClean="0"/>
              <a:t>variations</a:t>
            </a:r>
            <a:r>
              <a:rPr lang="en-AU" baseline="0" dirty="0" smtClean="0"/>
              <a:t> and additions </a:t>
            </a:r>
            <a:r>
              <a:rPr lang="en-AU" dirty="0" smtClean="0"/>
              <a:t>are </a:t>
            </a:r>
            <a:r>
              <a:rPr lang="en-AU" dirty="0"/>
              <a:t>identified </a:t>
            </a:r>
            <a:r>
              <a:rPr lang="en-AU" dirty="0" smtClean="0"/>
              <a:t>in each volume </a:t>
            </a:r>
            <a:r>
              <a:rPr lang="en-AU" dirty="0"/>
              <a:t>of the </a:t>
            </a:r>
            <a:r>
              <a:rPr lang="en-AU" dirty="0" smtClean="0"/>
              <a:t>NCC. They </a:t>
            </a:r>
            <a:r>
              <a:rPr lang="en-AU" dirty="0"/>
              <a:t>are always highlighted in some </a:t>
            </a:r>
            <a:r>
              <a:rPr lang="en-AU" dirty="0" smtClean="0"/>
              <a:t>way. All</a:t>
            </a:r>
            <a:r>
              <a:rPr lang="en-AU" baseline="0" dirty="0" smtClean="0"/>
              <a:t> state and Territory variations/additions are contained in Schedules 4 to 11.</a:t>
            </a:r>
            <a:endParaRPr lang="en-AU" dirty="0" smtClean="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3929936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8.png"/><Relationship Id="rId7"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image" Target="../media/image7.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ags" Target="../tags/tag33.xml"/><Relationship Id="rId5" Type="http://schemas.openxmlformats.org/officeDocument/2006/relationships/image" Target="../media/image1.jpeg"/><Relationship Id="rId4" Type="http://schemas.openxmlformats.org/officeDocument/2006/relationships/image" Target="../media/image22.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25.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1.jpeg"/><Relationship Id="rId4" Type="http://schemas.openxmlformats.org/officeDocument/2006/relationships/image" Target="../media/image26.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4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248614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 xmlns:a16="http://schemas.microsoft.com/office/drawing/2014/main"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3200" y="0"/>
            <a:ext cx="1622361" cy="1622361"/>
          </a:xfrm>
          <a:prstGeom prst="rect">
            <a:avLst/>
          </a:prstGeom>
        </p:spPr>
      </p:pic>
      <p:pic>
        <p:nvPicPr>
          <p:cNvPr id="6"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 xmlns:a16="http://schemas.microsoft.com/office/drawing/2014/main"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39" name="Straight Connector 38">
            <a:extLst>
              <a:ext uri="{FF2B5EF4-FFF2-40B4-BE49-F238E27FC236}">
                <a16:creationId xmlns="" xmlns:a16="http://schemas.microsoft.com/office/drawing/2014/main"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Picture 5"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Picture 10"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Picture 11"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3" name="Logo" descr="NCC Volume Two Logo. A stylised house in bright red.">
            <a:extLst>
              <a:ext uri="{FF2B5EF4-FFF2-40B4-BE49-F238E27FC236}">
                <a16:creationId xmlns="" xmlns:a16="http://schemas.microsoft.com/office/drawing/2014/main" id="{D18EBA45-13F9-4B66-AB74-B13D2CC452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7565" y="12850"/>
            <a:ext cx="1623600" cy="1623600"/>
          </a:xfrm>
          <a:prstGeom prst="rect">
            <a:avLst/>
          </a:prstGeom>
        </p:spPr>
      </p:pic>
      <p:sp>
        <p:nvSpPr>
          <p:cNvPr id="10" name="Slide Title">
            <a:extLst>
              <a:ext uri="{FF2B5EF4-FFF2-40B4-BE49-F238E27FC236}">
                <a16:creationId xmlns="" xmlns:a16="http://schemas.microsoft.com/office/drawing/2014/main"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 xmlns:a16="http://schemas.microsoft.com/office/drawing/2014/main"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55042" y="4878542"/>
            <a:ext cx="1080000" cy="1037841"/>
          </a:xfrm>
          <a:prstGeom prst="rect">
            <a:avLst/>
          </a:prstGeom>
        </p:spPr>
      </p:pic>
      <p:cxnSp>
        <p:nvCxnSpPr>
          <p:cNvPr id="39" name="Straight Connector 38">
            <a:extLst>
              <a:ext uri="{FF2B5EF4-FFF2-40B4-BE49-F238E27FC236}">
                <a16:creationId xmlns="" xmlns:a16="http://schemas.microsoft.com/office/drawing/2014/main"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Volume Tw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4" name="Title logo" descr="NCC Volume 3 Logo. A stylised tap with a drop of water falling from it, in bright green.">
            <a:extLst>
              <a:ext uri="{FF2B5EF4-FFF2-40B4-BE49-F238E27FC236}">
                <a16:creationId xmlns="" xmlns:a16="http://schemas.microsoft.com/office/drawing/2014/main" id="{1EF8326A-463F-4E09-B382-C12145DC007B}"/>
              </a:ext>
              <a:ext uri="{C183D7F6-B498-43B3-948B-1728B52AA6E4}">
                <adec:decorative xmlns="" xmlns:adec="http://schemas.microsoft.com/office/drawing/2017/decorative" val="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9235" y="11420"/>
            <a:ext cx="1623600" cy="1623600"/>
          </a:xfrm>
          <a:prstGeom prst="rect">
            <a:avLst/>
          </a:prstGeom>
        </p:spPr>
      </p:pic>
      <p:sp>
        <p:nvSpPr>
          <p:cNvPr id="10" name="Slide Title">
            <a:extLst>
              <a:ext uri="{FF2B5EF4-FFF2-40B4-BE49-F238E27FC236}">
                <a16:creationId xmlns="" xmlns:a16="http://schemas.microsoft.com/office/drawing/2014/main"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2"/>
                                        </p:tgtEl>
                                      </p:cBhvr>
                                    </p:animEffect>
                                    <p:set>
                                      <p:cBhvr>
                                        <p:cTn id="10"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08989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4171285576"/>
      </p:ext>
    </p:extLst>
  </p:cSld>
  <p:clrMapOvr>
    <a:masterClrMapping/>
  </p:clrMapOvr>
  <p:extLst>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re blank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532212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94280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7908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sp>
        <p:nvSpPr>
          <p:cNvPr id="49" name="MOdule Title Placeholder">
            <a:extLst>
              <a:ext uri="{FF2B5EF4-FFF2-40B4-BE49-F238E27FC236}">
                <a16:creationId xmlns="" xmlns:a16="http://schemas.microsoft.com/office/drawing/2014/main"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 xmlns:a16="http://schemas.microsoft.com/office/drawing/2014/main" id="{14CEF165-3653-4513-BF1C-987D24D76A87}"/>
              </a:ext>
            </a:extLst>
          </p:cNvPr>
          <p:cNvCxnSpPr>
            <a:cxnSpLocks/>
          </p:cNvCxnSpPr>
          <p:nvPr/>
        </p:nvCxnSpPr>
        <p:spPr>
          <a:xfrm>
            <a:off x="6679684" y="3916450"/>
            <a:ext cx="468312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Top row">
            <a:extLst>
              <a:ext uri="{FF2B5EF4-FFF2-40B4-BE49-F238E27FC236}">
                <a16:creationId xmlns="" xmlns:a16="http://schemas.microsoft.com/office/drawing/2014/main" id="{F05B772B-27A1-4949-BA61-86B23483233E}"/>
              </a:ext>
            </a:extLst>
          </p:cNvPr>
          <p:cNvGrpSpPr/>
          <p:nvPr userDrawn="1"/>
        </p:nvGrpSpPr>
        <p:grpSpPr>
          <a:xfrm>
            <a:off x="649251" y="713639"/>
            <a:ext cx="5195192" cy="1206092"/>
            <a:chOff x="649251" y="713639"/>
            <a:chExt cx="5195192" cy="1206092"/>
          </a:xfrm>
        </p:grpSpPr>
        <p:pic>
          <p:nvPicPr>
            <p:cNvPr id="32" name="Picture 31">
              <a:extLst>
                <a:ext uri="{FF2B5EF4-FFF2-40B4-BE49-F238E27FC236}">
                  <a16:creationId xmlns="" xmlns:a16="http://schemas.microsoft.com/office/drawing/2014/main"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51" y="729393"/>
              <a:ext cx="1190338" cy="1190338"/>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7"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90338"/>
            <a:chOff x="651589" y="2040029"/>
            <a:chExt cx="5192854" cy="1190338"/>
          </a:xfrm>
        </p:grpSpPr>
        <p:sp>
          <p:nvSpPr>
            <p:cNvPr id="38" name="Rectangle 37">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0" name="Picture 39">
              <a:extLst>
                <a:ext uri="{FF2B5EF4-FFF2-40B4-BE49-F238E27FC236}">
                  <a16:creationId xmlns="" xmlns:a16="http://schemas.microsoft.com/office/drawing/2014/main" id="{2B339079-4009-400B-87E5-7869B2825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9153" y="2040029"/>
              <a:ext cx="1190338" cy="1190338"/>
            </a:xfrm>
            <a:prstGeom prst="rect">
              <a:avLst/>
            </a:prstGeom>
          </p:spPr>
        </p:pic>
        <p:sp>
          <p:nvSpPr>
            <p:cNvPr id="41" name="Rectangle 40">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2"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90338"/>
            <a:chOff x="651589" y="3400581"/>
            <a:chExt cx="5192854" cy="1190338"/>
          </a:xfrm>
        </p:grpSpPr>
        <p:sp>
          <p:nvSpPr>
            <p:cNvPr id="43" name="Rectangle 42">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4" name="Picture 43">
              <a:extLst>
                <a:ext uri="{FF2B5EF4-FFF2-40B4-BE49-F238E27FC236}">
                  <a16:creationId xmlns="" xmlns:a16="http://schemas.microsoft.com/office/drawing/2014/main" id="{AE541C17-5EC9-4ED5-A2DE-443C21FD9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540" y="3402920"/>
              <a:ext cx="1187999" cy="1187999"/>
            </a:xfrm>
            <a:prstGeom prst="rect">
              <a:avLst/>
            </a:prstGeom>
          </p:spPr>
        </p:pic>
        <p:sp>
          <p:nvSpPr>
            <p:cNvPr id="45" name="Rectangle 44">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Rectangle 45">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7" name="Bottom Row">
            <a:extLst>
              <a:ext uri="{FF2B5EF4-FFF2-40B4-BE49-F238E27FC236}">
                <a16:creationId xmlns="" xmlns:a16="http://schemas.microsoft.com/office/drawing/2014/main" id="{4A25CC01-3E7B-478B-B1F9-1E61ABBCEF25}"/>
              </a:ext>
            </a:extLst>
          </p:cNvPr>
          <p:cNvGrpSpPr/>
          <p:nvPr userDrawn="1"/>
        </p:nvGrpSpPr>
        <p:grpSpPr>
          <a:xfrm>
            <a:off x="651589" y="4761133"/>
            <a:ext cx="5192854" cy="1190340"/>
            <a:chOff x="651589" y="4761133"/>
            <a:chExt cx="5192854" cy="1190340"/>
          </a:xfrm>
        </p:grpSpPr>
        <p:sp>
          <p:nvSpPr>
            <p:cNvPr id="48" name="Rectangle 47">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2" name="Picture 51">
              <a:extLst>
                <a:ext uri="{FF2B5EF4-FFF2-40B4-BE49-F238E27FC236}">
                  <a16:creationId xmlns="" xmlns:a16="http://schemas.microsoft.com/office/drawing/2014/main" id="{02FC2A78-319A-4FAE-88CA-7A84785D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103" y="4761133"/>
              <a:ext cx="1190340" cy="1190340"/>
            </a:xfrm>
            <a:prstGeom prst="rect">
              <a:avLst/>
            </a:prstGeom>
          </p:spPr>
        </p:pic>
      </p:grpSp>
      <p:grpSp>
        <p:nvGrpSpPr>
          <p:cNvPr id="53" name="Logo Group">
            <a:extLst>
              <a:ext uri="{FF2B5EF4-FFF2-40B4-BE49-F238E27FC236}">
                <a16:creationId xmlns="" xmlns:a16="http://schemas.microsoft.com/office/drawing/2014/main" id="{02AB6868-BD6C-434E-A43B-35E5BD57B0EF}"/>
              </a:ext>
            </a:extLst>
          </p:cNvPr>
          <p:cNvGrpSpPr/>
          <p:nvPr userDrawn="1"/>
        </p:nvGrpSpPr>
        <p:grpSpPr>
          <a:xfrm>
            <a:off x="6859974" y="4809239"/>
            <a:ext cx="4322543" cy="1124013"/>
            <a:chOff x="6813533" y="4919343"/>
            <a:chExt cx="4322543" cy="1124013"/>
          </a:xfrm>
        </p:grpSpPr>
        <p:pic>
          <p:nvPicPr>
            <p:cNvPr id="54" name="Volume One Logo">
              <a:extLst>
                <a:ext uri="{FF2B5EF4-FFF2-40B4-BE49-F238E27FC236}">
                  <a16:creationId xmlns="" xmlns:a16="http://schemas.microsoft.com/office/drawing/2014/main" id="{656C93CD-BA91-40CD-9A99-6C5B4CC2B6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3533" y="4946767"/>
              <a:ext cx="1080000" cy="1080000"/>
            </a:xfrm>
            <a:prstGeom prst="rect">
              <a:avLst/>
            </a:prstGeom>
          </p:spPr>
        </p:pic>
        <p:pic>
          <p:nvPicPr>
            <p:cNvPr id="55" name="Volume Two Logo">
              <a:extLst>
                <a:ext uri="{FF2B5EF4-FFF2-40B4-BE49-F238E27FC236}">
                  <a16:creationId xmlns="" xmlns:a16="http://schemas.microsoft.com/office/drawing/2014/main" id="{7BAEB512-3F86-4B4B-B4D1-31ECF25022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87061" y="4963356"/>
              <a:ext cx="1080000" cy="1080000"/>
            </a:xfrm>
            <a:prstGeom prst="rect">
              <a:avLst/>
            </a:prstGeom>
          </p:spPr>
        </p:pic>
        <p:pic>
          <p:nvPicPr>
            <p:cNvPr id="56" name="Volume Three Logo">
              <a:extLst>
                <a:ext uri="{FF2B5EF4-FFF2-40B4-BE49-F238E27FC236}">
                  <a16:creationId xmlns="" xmlns:a16="http://schemas.microsoft.com/office/drawing/2014/main" id="{B3ED102E-638D-4027-BE3E-BE299E3BF4A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56076" y="4919343"/>
              <a:ext cx="1080000" cy="1080000"/>
            </a:xfrm>
            <a:prstGeom prst="rect">
              <a:avLst/>
            </a:prstGeom>
          </p:spPr>
        </p:pic>
      </p:grpSp>
    </p:spTree>
    <p:custDataLst>
      <p:tags r:id="rId1"/>
    </p:custDataLst>
    <p:extLst>
      <p:ext uri="{BB962C8B-B14F-4D97-AF65-F5344CB8AC3E}">
        <p14:creationId xmlns:p14="http://schemas.microsoft.com/office/powerpoint/2010/main" val="38591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4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4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3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3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9"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dissolve">
                                      <p:cBhvr>
                                        <p:cTn id="31"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0" orient="horz" pos="2160" userDrawn="1">
          <p15:clr>
            <a:srgbClr val="FBAE40"/>
          </p15:clr>
        </p15:guide>
        <p15:guide id="5"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22146285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86659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6278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9"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10"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1"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26909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par>
                                <p:cTn id="27" presetID="9"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2"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3"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4"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5"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sp>
        <p:nvSpPr>
          <p:cNvPr id="21"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260420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par>
                                <p:cTn id="35" presetID="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
        <p:nvSpPr>
          <p:cNvPr id="5"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2144259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9" name="Volume One Logo">
            <a:extLst>
              <a:ext uri="{FF2B5EF4-FFF2-40B4-BE49-F238E27FC236}">
                <a16:creationId xmlns="" xmlns:a16="http://schemas.microsoft.com/office/drawing/2014/main" id="{B89A5013-DABC-4F5F-ACA8-674496E9B9E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8955" y="2870346"/>
            <a:ext cx="2593451" cy="2593451"/>
          </a:xfrm>
          <a:prstGeom prst="rect">
            <a:avLst/>
          </a:prstGeom>
        </p:spPr>
      </p:pic>
      <p:pic>
        <p:nvPicPr>
          <p:cNvPr id="11" name="Volume Two Logo">
            <a:extLst>
              <a:ext uri="{FF2B5EF4-FFF2-40B4-BE49-F238E27FC236}">
                <a16:creationId xmlns="" xmlns:a16="http://schemas.microsoft.com/office/drawing/2014/main" id="{DBDDCF4B-5DD8-4960-90E5-C67DE5E079E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03293" y="2870346"/>
            <a:ext cx="2593452" cy="2593452"/>
          </a:xfrm>
          <a:prstGeom prst="rect">
            <a:avLst/>
          </a:prstGeom>
        </p:spPr>
      </p:pic>
      <p:pic>
        <p:nvPicPr>
          <p:cNvPr id="12" name="Volume Three Logo">
            <a:extLst>
              <a:ext uri="{FF2B5EF4-FFF2-40B4-BE49-F238E27FC236}">
                <a16:creationId xmlns="" xmlns:a16="http://schemas.microsoft.com/office/drawing/2014/main" id="{C7E61D5D-BDE5-4537-B3C6-7A5BC280A62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77635" y="2874367"/>
            <a:ext cx="2585410" cy="2585410"/>
          </a:xfrm>
          <a:prstGeom prst="rect">
            <a:avLst/>
          </a:prstGeom>
        </p:spPr>
      </p:pic>
      <p:pic>
        <p:nvPicPr>
          <p:cNvPr id="13" name="Logo">
            <a:extLst>
              <a:ext uri="{FF2B5EF4-FFF2-40B4-BE49-F238E27FC236}">
                <a16:creationId xmlns="" xmlns:a16="http://schemas.microsoft.com/office/drawing/2014/main" id="{4D22B28F-DDF9-41AD-A157-823F7E3CF21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5"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13688250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39" name="Straight Connector 38">
            <a:extLst>
              <a:ext uri="{FF2B5EF4-FFF2-40B4-BE49-F238E27FC236}">
                <a16:creationId xmlns="" xmlns:a16="http://schemas.microsoft.com/office/drawing/2014/main" id="{53D23F43-82DD-49AE-B88A-C911A203C3CD}"/>
              </a:ext>
            </a:extLst>
          </p:cNvPr>
          <p:cNvCxnSpPr>
            <a:cxnSpLocks/>
          </p:cNvCxnSpPr>
          <p:nvPr/>
        </p:nvCxnSpPr>
        <p:spPr>
          <a:xfrm>
            <a:off x="7367778" y="3916450"/>
            <a:ext cx="3600423" cy="0"/>
          </a:xfrm>
          <a:prstGeom prst="line">
            <a:avLst/>
          </a:prstGeom>
          <a:ln w="57150">
            <a:solidFill>
              <a:srgbClr val="004680"/>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622" y="4523168"/>
            <a:ext cx="1425967" cy="1425967"/>
          </a:xfrm>
          <a:prstGeom prst="rect">
            <a:avLst/>
          </a:prstGeom>
        </p:spPr>
      </p:pic>
      <p:grpSp>
        <p:nvGrpSpPr>
          <p:cNvPr id="31"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7" name="Rectangle 36">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54"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5" name="NCC Tutor title">
            <a:extLst>
              <a:ext uri="{FF2B5EF4-FFF2-40B4-BE49-F238E27FC236}">
                <a16:creationId xmlns="" xmlns:a16="http://schemas.microsoft.com/office/drawing/2014/main"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3562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49"/>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44"/>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36"/>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31"/>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1000"/>
                                        <p:tgtEl>
                                          <p:spTgt spid="54"/>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5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1181792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 xmlns:a16="http://schemas.microsoft.com/office/drawing/2014/main" id="{B293FB77-C16E-46CF-8CDC-005A2CD4DF5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E8EF219C-39A1-4D3A-8EA4-94D70AADD3B2}"/>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 xmlns:a16="http://schemas.microsoft.com/office/drawing/2014/main"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 xmlns:a16="http://schemas.microsoft.com/office/drawing/2014/main" id="{6929AD19-A5C7-42CC-B5EF-A53B7A8E9A10}"/>
              </a:ext>
            </a:extLst>
          </p:cNvPr>
          <p:cNvGrpSpPr/>
          <p:nvPr/>
        </p:nvGrpSpPr>
        <p:grpSpPr>
          <a:xfrm>
            <a:off x="651589" y="2040029"/>
            <a:ext cx="5192854" cy="1188000"/>
            <a:chOff x="651589" y="2040029"/>
            <a:chExt cx="5192854" cy="1188000"/>
          </a:xfrm>
        </p:grpSpPr>
        <p:sp>
          <p:nvSpPr>
            <p:cNvPr id="36" name="Rectangle 3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019" y="4543340"/>
            <a:ext cx="1383174" cy="1383174"/>
          </a:xfrm>
          <a:prstGeom prst="rect">
            <a:avLst/>
          </a:prstGeom>
        </p:spPr>
      </p:pic>
      <p:grpSp>
        <p:nvGrpSpPr>
          <p:cNvPr id="27"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70" name="Volume Two Logo" descr="A close up of a sign&#10;&#10;Description automatically generated">
            <a:extLst>
              <a:ext uri="{FF2B5EF4-FFF2-40B4-BE49-F238E27FC236}">
                <a16:creationId xmlns="" xmlns:a16="http://schemas.microsoft.com/office/drawing/2014/main" id="{C3D3E5C5-C5D9-451B-94D1-E6DC683020E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71" name="Straight Connector 70">
            <a:extLst>
              <a:ext uri="{FF2B5EF4-FFF2-40B4-BE49-F238E27FC236}">
                <a16:creationId xmlns="" xmlns:a16="http://schemas.microsoft.com/office/drawing/2014/main"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2" name="NCC Tutor title">
            <a:extLst>
              <a:ext uri="{FF2B5EF4-FFF2-40B4-BE49-F238E27FC236}">
                <a16:creationId xmlns="" xmlns:a16="http://schemas.microsoft.com/office/drawing/2014/main"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3844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7"/>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1000"/>
                                        <p:tgtEl>
                                          <p:spTgt spid="71"/>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dissolve">
                                      <p:cBhvr>
                                        <p:cTn id="5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8595276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36866011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 xmlns:a16="http://schemas.microsoft.com/office/drawing/2014/main"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 xmlns:a16="http://schemas.microsoft.com/office/drawing/2014/main"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 xmlns:a16="http://schemas.microsoft.com/office/drawing/2014/main"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70" name="Straight Connector 69">
            <a:extLst>
              <a:ext uri="{FF2B5EF4-FFF2-40B4-BE49-F238E27FC236}">
                <a16:creationId xmlns="" xmlns:a16="http://schemas.microsoft.com/office/drawing/2014/main"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 xmlns:a16="http://schemas.microsoft.com/office/drawing/2014/main"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40137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29512344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199217643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320601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3698508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6948054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318299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524165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745828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72956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260692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831700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255746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7359606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56985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350558834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4219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2" name="Logo Group">
            <a:extLst>
              <a:ext uri="{FF2B5EF4-FFF2-40B4-BE49-F238E27FC236}">
                <a16:creationId xmlns="" xmlns:a16="http://schemas.microsoft.com/office/drawing/2014/main" id="{02AB6868-BD6C-434E-A43B-35E5BD57B0EF}"/>
              </a:ext>
            </a:extLst>
          </p:cNvPr>
          <p:cNvGrpSpPr/>
          <p:nvPr userDrawn="1"/>
        </p:nvGrpSpPr>
        <p:grpSpPr>
          <a:xfrm>
            <a:off x="6813533" y="4831134"/>
            <a:ext cx="4322543" cy="1159140"/>
            <a:chOff x="6813533" y="4900914"/>
            <a:chExt cx="4322543" cy="1159140"/>
          </a:xfrm>
        </p:grpSpPr>
        <p:pic>
          <p:nvPicPr>
            <p:cNvPr id="33" name="Volume One Logo" descr="Icon&#10;&#10;Description automatically generated">
              <a:extLst>
                <a:ext uri="{FF2B5EF4-FFF2-40B4-BE49-F238E27FC236}">
                  <a16:creationId xmlns="" xmlns:a16="http://schemas.microsoft.com/office/drawing/2014/main" id="{656C93CD-BA91-40CD-9A99-6C5B4CC2B6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80" r="6" b="2027"/>
            <a:stretch/>
          </p:blipFill>
          <p:spPr>
            <a:xfrm>
              <a:off x="6813533" y="4930070"/>
              <a:ext cx="1080000" cy="1113395"/>
            </a:xfrm>
            <a:prstGeom prst="rect">
              <a:avLst/>
            </a:prstGeom>
          </p:spPr>
        </p:pic>
        <p:pic>
          <p:nvPicPr>
            <p:cNvPr id="41" name="Volume Two Logo" descr="A close up of a sign&#10;&#10;Description automatically generated">
              <a:extLst>
                <a:ext uri="{FF2B5EF4-FFF2-40B4-BE49-F238E27FC236}">
                  <a16:creationId xmlns="" xmlns:a16="http://schemas.microsoft.com/office/drawing/2014/main" id="{7BAEB512-3F86-4B4B-B4D1-31ECF250229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201" r="6" b="6"/>
            <a:stretch/>
          </p:blipFill>
          <p:spPr>
            <a:xfrm>
              <a:off x="8487061" y="4946659"/>
              <a:ext cx="1080000" cy="1113395"/>
            </a:xfrm>
            <a:prstGeom prst="rect">
              <a:avLst/>
            </a:prstGeom>
          </p:spPr>
        </p:pic>
        <p:pic>
          <p:nvPicPr>
            <p:cNvPr id="42" name="Volume Three Logo" descr="Icon&#10;&#10;Description automatically generated">
              <a:extLst>
                <a:ext uri="{FF2B5EF4-FFF2-40B4-BE49-F238E27FC236}">
                  <a16:creationId xmlns="" xmlns:a16="http://schemas.microsoft.com/office/drawing/2014/main" id="{B3ED102E-638D-4027-BE3E-BE299E3BF4A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 b="3911"/>
            <a:stretch/>
          </p:blipFill>
          <p:spPr>
            <a:xfrm>
              <a:off x="10056076" y="4900914"/>
              <a:ext cx="1080000" cy="1116859"/>
            </a:xfrm>
            <a:prstGeom prst="rect">
              <a:avLst/>
            </a:prstGeom>
          </p:spPr>
        </p:pic>
      </p:grpSp>
      <p:cxnSp>
        <p:nvCxnSpPr>
          <p:cNvPr id="48" name="Straight Connector 47">
            <a:extLst>
              <a:ext uri="{FF2B5EF4-FFF2-40B4-BE49-F238E27FC236}">
                <a16:creationId xmlns="" xmlns:a16="http://schemas.microsoft.com/office/drawing/2014/main" id="{F969FE4F-4AC7-48FA-93C2-B1333A56B492}"/>
              </a:ext>
            </a:extLst>
          </p:cNvPr>
          <p:cNvCxnSpPr>
            <a:cxnSpLocks/>
          </p:cNvCxnSpPr>
          <p:nvPr userDrawn="1"/>
        </p:nvCxnSpPr>
        <p:spPr>
          <a:xfrm>
            <a:off x="6813533" y="3916450"/>
            <a:ext cx="432254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 xmlns:a16="http://schemas.microsoft.com/office/drawing/2014/main" id="{93423113-9E48-4537-BE97-FB8CB2C86676}"/>
              </a:ext>
            </a:extLst>
          </p:cNvPr>
          <p:cNvSpPr>
            <a:spLocks noGrp="1"/>
          </p:cNvSpPr>
          <p:nvPr>
            <p:ph type="body" sz="quarter" idx="10" hasCustomPrompt="1"/>
          </p:nvPr>
        </p:nvSpPr>
        <p:spPr>
          <a:xfrm>
            <a:off x="6661212"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userDrawn="1"/>
        </p:nvSpPr>
        <p:spPr>
          <a:xfrm>
            <a:off x="8297745"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pic>
        <p:nvPicPr>
          <p:cNvPr id="6" name="Volume One Logo" descr="Icon&#10;&#10;Description automatically generated">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3"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49741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 xmlns:a16="http://schemas.microsoft.com/office/drawing/2014/main"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 xmlns:a16="http://schemas.microsoft.com/office/drawing/2014/main"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533011" y="4836735"/>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24.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1"/>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91" r:id="rId6"/>
    <p:sldLayoutId id="2147483778" r:id="rId7"/>
    <p:sldLayoutId id="2147483792" r:id="rId8"/>
    <p:sldLayoutId id="2147483793" r:id="rId9"/>
    <p:sldLayoutId id="2147483807" r:id="rId10"/>
    <p:sldLayoutId id="2147483808" r:id="rId11"/>
    <p:sldLayoutId id="2147483822" r:id="rId12"/>
    <p:sldLayoutId id="2147483823" r:id="rId13"/>
    <p:sldLayoutId id="2147483837"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838" r:id="rId26"/>
    <p:sldLayoutId id="2147483839" r:id="rId27"/>
    <p:sldLayoutId id="2147483840" r:id="rId28"/>
    <p:sldLayoutId id="214748384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18/08/2022</a:t>
            </a:fld>
            <a:endParaRPr lang="en-AU" dirty="0"/>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2"/>
    </p:custDataLst>
    <p:extLst>
      <p:ext uri="{BB962C8B-B14F-4D97-AF65-F5344CB8AC3E}">
        <p14:creationId xmlns:p14="http://schemas.microsoft.com/office/powerpoint/2010/main" val="321340207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2.xml"/><Relationship Id="rId1" Type="http://schemas.openxmlformats.org/officeDocument/2006/relationships/tags" Target="../tags/tag47.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8.xml"/><Relationship Id="rId1" Type="http://schemas.openxmlformats.org/officeDocument/2006/relationships/tags" Target="../tags/tag5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tags" Target="../tags/tag5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tags" Target="../tags/tag58.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6.xml"/><Relationship Id="rId1" Type="http://schemas.openxmlformats.org/officeDocument/2006/relationships/tags" Target="../tags/tag59.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8.xml"/><Relationship Id="rId1" Type="http://schemas.openxmlformats.org/officeDocument/2006/relationships/tags" Target="../tags/tag60.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8.xml"/><Relationship Id="rId1" Type="http://schemas.openxmlformats.org/officeDocument/2006/relationships/tags" Target="../tags/tag6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6.xml"/><Relationship Id="rId1" Type="http://schemas.openxmlformats.org/officeDocument/2006/relationships/tags" Target="../tags/tag6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8.xml"/><Relationship Id="rId1" Type="http://schemas.openxmlformats.org/officeDocument/2006/relationships/tags" Target="../tags/tag6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6.xml"/><Relationship Id="rId1" Type="http://schemas.openxmlformats.org/officeDocument/2006/relationships/tags" Target="../tags/tag6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8.xml"/><Relationship Id="rId1" Type="http://schemas.openxmlformats.org/officeDocument/2006/relationships/tags" Target="../tags/tag65.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4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7.xml"/><Relationship Id="rId1" Type="http://schemas.openxmlformats.org/officeDocument/2006/relationships/tags" Target="../tags/tag6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9.xml"/><Relationship Id="rId1" Type="http://schemas.openxmlformats.org/officeDocument/2006/relationships/tags" Target="../tags/tag67.xml"/><Relationship Id="rId6" Type="http://schemas.openxmlformats.org/officeDocument/2006/relationships/image" Target="../media/image20.jpeg"/><Relationship Id="rId5" Type="http://schemas.openxmlformats.org/officeDocument/2006/relationships/hyperlink" Target="https://www.abcb.gov.au/resource/handbook/warm-water-systems-handbook" TargetMode="External"/><Relationship Id="rId4" Type="http://schemas.openxmlformats.org/officeDocument/2006/relationships/hyperlink" Target="https://www.abcb.gov.au/Resources/Publications/Education-Training/Construction-of-Buildings-in-Flood-Hazard-Areas-Standard"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4.xml"/><Relationship Id="rId1" Type="http://schemas.openxmlformats.org/officeDocument/2006/relationships/tags" Target="../tags/tag68.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ags" Target="../tags/tag69.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7.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notesSlide" Target="../notesSlides/notesSlide3.xml"/><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slideLayout" Target="../slideLayouts/slideLayout31.xml"/><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tags" Target="../tags/tag49.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19" Type="http://schemas.openxmlformats.org/officeDocument/2006/relationships/image" Target="../media/image43.jpeg"/><Relationship Id="rId4" Type="http://schemas.openxmlformats.org/officeDocument/2006/relationships/image" Target="../media/image20.jpeg"/><Relationship Id="rId9" Type="http://schemas.openxmlformats.org/officeDocument/2006/relationships/image" Target="../media/image33.jpeg"/><Relationship Id="rId1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7.xml"/><Relationship Id="rId1" Type="http://schemas.openxmlformats.org/officeDocument/2006/relationships/tags" Target="../tags/tag50.xml"/><Relationship Id="rId5" Type="http://schemas.openxmlformats.org/officeDocument/2006/relationships/image" Target="../media/image20.jpeg"/><Relationship Id="rId4" Type="http://schemas.openxmlformats.org/officeDocument/2006/relationships/hyperlink" Target="http://www.abcb.gov.a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8.xml"/><Relationship Id="rId1" Type="http://schemas.openxmlformats.org/officeDocument/2006/relationships/tags" Target="../tags/tag51.xml"/><Relationship Id="rId5" Type="http://schemas.openxmlformats.org/officeDocument/2006/relationships/image" Target="../media/image20.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6.xml"/><Relationship Id="rId7" Type="http://schemas.openxmlformats.org/officeDocument/2006/relationships/image" Target="../media/image48.jpeg"/><Relationship Id="rId2" Type="http://schemas.openxmlformats.org/officeDocument/2006/relationships/slideLayout" Target="../slideLayouts/slideLayout58.xml"/><Relationship Id="rId1" Type="http://schemas.openxmlformats.org/officeDocument/2006/relationships/tags" Target="../tags/tag52.xml"/><Relationship Id="rId6" Type="http://schemas.openxmlformats.org/officeDocument/2006/relationships/image" Target="../media/image32.svg"/><Relationship Id="rId5" Type="http://schemas.openxmlformats.org/officeDocument/2006/relationships/image" Target="../media/image47.png"/><Relationship Id="rId10" Type="http://schemas.openxmlformats.org/officeDocument/2006/relationships/image" Target="../media/image20.jpeg"/><Relationship Id="rId4" Type="http://schemas.openxmlformats.org/officeDocument/2006/relationships/image" Target="../media/image46.jpeg"/><Relationship Id="rId9" Type="http://schemas.openxmlformats.org/officeDocument/2006/relationships/image" Target="../media/image5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8.xml"/><Relationship Id="rId1" Type="http://schemas.openxmlformats.org/officeDocument/2006/relationships/tags" Target="../tags/tag53.xml"/><Relationship Id="rId5" Type="http://schemas.openxmlformats.org/officeDocument/2006/relationships/image" Target="../media/image20.jpe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8.xml"/><Relationship Id="rId1" Type="http://schemas.openxmlformats.org/officeDocument/2006/relationships/tags" Target="../tags/tag5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8.xml"/><Relationship Id="rId1" Type="http://schemas.openxmlformats.org/officeDocument/2006/relationships/tags" Target="../tags/tag5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 xmlns:a16="http://schemas.microsoft.com/office/drawing/2014/main" id="{65128F86-7FCB-44AA-B161-CD2E61B0FC0F}"/>
              </a:ext>
            </a:extLst>
          </p:cNvPr>
          <p:cNvSpPr/>
          <p:nvPr/>
        </p:nvSpPr>
        <p:spPr>
          <a:xfrm>
            <a:off x="81886" y="68238"/>
            <a:ext cx="12023388" cy="672152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 xmlns:a16="http://schemas.microsoft.com/office/drawing/2014/main"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 xmlns:a16="http://schemas.microsoft.com/office/drawing/2014/main" id="{459A67CC-BAC3-4F97-A049-5BF4C6DB28C5}"/>
              </a:ext>
            </a:extLst>
          </p:cNvPr>
          <p:cNvSpPr txBox="1">
            <a:spLocks/>
          </p:cNvSpPr>
          <p:nvPr/>
        </p:nvSpPr>
        <p:spPr>
          <a:xfrm>
            <a:off x="1163779" y="3569021"/>
            <a:ext cx="9650352" cy="1743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Understanding the NCC</a:t>
            </a:r>
          </a:p>
        </p:txBody>
      </p:sp>
      <p:cxnSp>
        <p:nvCxnSpPr>
          <p:cNvPr id="6" name="White dividing line">
            <a:extLst>
              <a:ext uri="{FF2B5EF4-FFF2-40B4-BE49-F238E27FC236}">
                <a16:creationId xmlns="" xmlns:a16="http://schemas.microsoft.com/office/drawing/2014/main" id="{FB54B87B-517C-4E02-957B-51C3D0197865}"/>
              </a:ext>
            </a:extLst>
          </p:cNvPr>
          <p:cNvCxnSpPr>
            <a:cxnSpLocks/>
          </p:cNvCxnSpPr>
          <p:nvPr/>
        </p:nvCxnSpPr>
        <p:spPr>
          <a:xfrm>
            <a:off x="2189747" y="5334315"/>
            <a:ext cx="75798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 xmlns:a16="http://schemas.microsoft.com/office/drawing/2014/main" id="{EEC6A751-D267-4DE1-9D51-3E64935CAE0D}"/>
              </a:ext>
            </a:extLst>
          </p:cNvPr>
          <p:cNvSpPr txBox="1">
            <a:spLocks/>
          </p:cNvSpPr>
          <p:nvPr/>
        </p:nvSpPr>
        <p:spPr>
          <a:xfrm>
            <a:off x="1163779" y="5437538"/>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sp>
        <p:nvSpPr>
          <p:cNvPr id="7" name="TextBox 8"/>
          <p:cNvSpPr txBox="1"/>
          <p:nvPr/>
        </p:nvSpPr>
        <p:spPr>
          <a:xfrm>
            <a:off x="2341462" y="6235761"/>
            <a:ext cx="8866682" cy="553998"/>
          </a:xfrm>
          <a:prstGeom prst="rect">
            <a:avLst/>
          </a:prstGeom>
          <a:noFill/>
        </p:spPr>
        <p:txBody>
          <a:bodyPr wrap="square" rtlCol="0">
            <a:spAutoFit/>
          </a:bodyPr>
          <a:lstStyle/>
          <a:p>
            <a:r>
              <a:rPr lang="en-AU" sz="1200" dirty="0">
                <a:solidFill>
                  <a:schemeClr val="bg1"/>
                </a:solidFill>
              </a:rPr>
              <a:t>© Commonwealth of Australia and the States and Territories of Australia </a:t>
            </a:r>
            <a:r>
              <a:rPr lang="en-AU" sz="1200" dirty="0" smtClean="0">
                <a:solidFill>
                  <a:schemeClr val="bg1"/>
                </a:solidFill>
              </a:rPr>
              <a:t>2022, </a:t>
            </a:r>
            <a:r>
              <a:rPr lang="en-AU" sz="1200" dirty="0">
                <a:solidFill>
                  <a:schemeClr val="bg1"/>
                </a:solidFill>
              </a:rPr>
              <a:t>published by the Australian Building Codes Board.</a:t>
            </a:r>
          </a:p>
          <a:p>
            <a:endParaRPr lang="en-AU" dirty="0"/>
          </a:p>
        </p:txBody>
      </p:sp>
      <p:pic>
        <p:nvPicPr>
          <p:cNvPr id="8" name="Picture 9" title="Creative Commons ShareAlike symbo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4972" y="6183935"/>
            <a:ext cx="1126490" cy="393065"/>
          </a:xfrm>
          <a:prstGeom prst="rect">
            <a:avLst/>
          </a:prstGeom>
          <a:noFill/>
          <a:ln>
            <a:noFill/>
          </a:ln>
        </p:spPr>
      </p:pic>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CB849A-0339-4662-A9B3-D555116483AC}"/>
              </a:ext>
            </a:extLst>
          </p:cNvPr>
          <p:cNvSpPr>
            <a:spLocks noGrp="1"/>
          </p:cNvSpPr>
          <p:nvPr>
            <p:ph type="body" sz="quarter" idx="11"/>
          </p:nvPr>
        </p:nvSpPr>
        <p:spPr/>
        <p:txBody>
          <a:bodyPr/>
          <a:lstStyle/>
          <a:p>
            <a:r>
              <a:rPr lang="en-AU" dirty="0"/>
              <a:t>Match each term from Part A1 to its meaning</a:t>
            </a:r>
          </a:p>
        </p:txBody>
      </p:sp>
      <p:sp>
        <p:nvSpPr>
          <p:cNvPr id="23" name="Answer Option 1 Limitation">
            <a:extLst>
              <a:ext uri="{FF2B5EF4-FFF2-40B4-BE49-F238E27FC236}">
                <a16:creationId xmlns="" xmlns:a16="http://schemas.microsoft.com/office/drawing/2014/main" id="{AFABB218-4074-4F4D-B9E7-44C234492307}"/>
              </a:ext>
            </a:extLst>
          </p:cNvPr>
          <p:cNvSpPr/>
          <p:nvPr/>
        </p:nvSpPr>
        <p:spPr>
          <a:xfrm flipH="1">
            <a:off x="9391445" y="3219544"/>
            <a:ext cx="2467799" cy="8424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Limitation</a:t>
            </a:r>
          </a:p>
        </p:txBody>
      </p:sp>
      <p:sp>
        <p:nvSpPr>
          <p:cNvPr id="20" name="Answer Option 4 Exemption">
            <a:extLst>
              <a:ext uri="{FF2B5EF4-FFF2-40B4-BE49-F238E27FC236}">
                <a16:creationId xmlns="" xmlns:a16="http://schemas.microsoft.com/office/drawing/2014/main" id="{E3D60CDC-CE85-4AE7-8743-4B3ACC103A4F}"/>
              </a:ext>
            </a:extLst>
          </p:cNvPr>
          <p:cNvSpPr/>
          <p:nvPr/>
        </p:nvSpPr>
        <p:spPr>
          <a:xfrm flipH="1">
            <a:off x="9393999" y="2026512"/>
            <a:ext cx="2467799" cy="8424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Exemption</a:t>
            </a:r>
          </a:p>
        </p:txBody>
      </p:sp>
      <p:sp>
        <p:nvSpPr>
          <p:cNvPr id="21" name="Answer Option 3 Application">
            <a:extLst>
              <a:ext uri="{FF2B5EF4-FFF2-40B4-BE49-F238E27FC236}">
                <a16:creationId xmlns="" xmlns:a16="http://schemas.microsoft.com/office/drawing/2014/main" id="{CA8C8862-4010-4B81-8332-AF48A7A2BFC3}"/>
              </a:ext>
            </a:extLst>
          </p:cNvPr>
          <p:cNvSpPr/>
          <p:nvPr/>
        </p:nvSpPr>
        <p:spPr>
          <a:xfrm flipH="1">
            <a:off x="9387839" y="5600329"/>
            <a:ext cx="2467799" cy="8424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Application</a:t>
            </a:r>
          </a:p>
        </p:txBody>
      </p:sp>
      <p:sp>
        <p:nvSpPr>
          <p:cNvPr id="22" name="Answer Option 2 Note">
            <a:extLst>
              <a:ext uri="{FF2B5EF4-FFF2-40B4-BE49-F238E27FC236}">
                <a16:creationId xmlns="" xmlns:a16="http://schemas.microsoft.com/office/drawing/2014/main" id="{852500D9-CF4D-47E0-B837-BE0575022635}"/>
              </a:ext>
            </a:extLst>
          </p:cNvPr>
          <p:cNvSpPr/>
          <p:nvPr/>
        </p:nvSpPr>
        <p:spPr>
          <a:xfrm flipH="1">
            <a:off x="9393999" y="4397137"/>
            <a:ext cx="2467799" cy="8424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Note</a:t>
            </a:r>
          </a:p>
        </p:txBody>
      </p:sp>
      <p:sp>
        <p:nvSpPr>
          <p:cNvPr id="18" name="Option 1">
            <a:extLst>
              <a:ext uri="{FF2B5EF4-FFF2-40B4-BE49-F238E27FC236}">
                <a16:creationId xmlns="" xmlns:a16="http://schemas.microsoft.com/office/drawing/2014/main" id="{4A12CA4C-11DB-4EDB-8CDD-8E2BC879079E}"/>
              </a:ext>
            </a:extLst>
          </p:cNvPr>
          <p:cNvSpPr/>
          <p:nvPr/>
        </p:nvSpPr>
        <p:spPr>
          <a:xfrm>
            <a:off x="368919" y="2019579"/>
            <a:ext cx="6177353" cy="840523"/>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Specifies a restricted set of circumstances in which a requirement or provision applies</a:t>
            </a:r>
          </a:p>
        </p:txBody>
      </p:sp>
      <p:sp>
        <p:nvSpPr>
          <p:cNvPr id="17" name="Option 2">
            <a:extLst>
              <a:ext uri="{FF2B5EF4-FFF2-40B4-BE49-F238E27FC236}">
                <a16:creationId xmlns="" xmlns:a16="http://schemas.microsoft.com/office/drawing/2014/main" id="{4F297B1D-0374-436F-9517-313C6E475DED}"/>
              </a:ext>
            </a:extLst>
          </p:cNvPr>
          <p:cNvSpPr/>
          <p:nvPr/>
        </p:nvSpPr>
        <p:spPr>
          <a:xfrm>
            <a:off x="368919" y="3209972"/>
            <a:ext cx="6177353" cy="840523"/>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Provides additional instructions for a requirement or provision</a:t>
            </a:r>
          </a:p>
        </p:txBody>
      </p:sp>
      <p:sp>
        <p:nvSpPr>
          <p:cNvPr id="16" name="Option 3">
            <a:extLst>
              <a:ext uri="{FF2B5EF4-FFF2-40B4-BE49-F238E27FC236}">
                <a16:creationId xmlns="" xmlns:a16="http://schemas.microsoft.com/office/drawing/2014/main" id="{C00250C7-FB02-454D-ADC7-A48C935638D0}"/>
              </a:ext>
            </a:extLst>
          </p:cNvPr>
          <p:cNvSpPr/>
          <p:nvPr/>
        </p:nvSpPr>
        <p:spPr>
          <a:xfrm>
            <a:off x="368918" y="4400365"/>
            <a:ext cx="6177353" cy="840523"/>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Specifies when and where a requirement or provision applies</a:t>
            </a:r>
          </a:p>
        </p:txBody>
      </p:sp>
      <p:sp>
        <p:nvSpPr>
          <p:cNvPr id="15" name="Option 4">
            <a:extLst>
              <a:ext uri="{FF2B5EF4-FFF2-40B4-BE49-F238E27FC236}">
                <a16:creationId xmlns="" xmlns:a16="http://schemas.microsoft.com/office/drawing/2014/main" id="{F6B38621-B266-4FFB-9461-FE6014A39687}"/>
              </a:ext>
            </a:extLst>
          </p:cNvPr>
          <p:cNvSpPr/>
          <p:nvPr/>
        </p:nvSpPr>
        <p:spPr>
          <a:xfrm>
            <a:off x="368919" y="5590757"/>
            <a:ext cx="6177353" cy="840523"/>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Specifies circumstances in which a requirement or provision does not apply</a:t>
            </a:r>
          </a:p>
        </p:txBody>
      </p:sp>
      <p:pic>
        <p:nvPicPr>
          <p:cNvPr id="12"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20220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5.29091E-17 L -0.26901 -0.17431 " pathEditMode="relative" rAng="0" ptsTypes="AA">
                                      <p:cBhvr>
                                        <p:cTn id="6" dur="2000" fill="hold"/>
                                        <p:tgtEl>
                                          <p:spTgt spid="23"/>
                                        </p:tgtEl>
                                        <p:attrNameLst>
                                          <p:attrName>ppt_x</p:attrName>
                                          <p:attrName>ppt_y</p:attrName>
                                        </p:attrNameLst>
                                      </p:cBhvr>
                                      <p:rCtr x="-13242" y="-842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39 0.00463 L -0.26914 -0.17292 " pathEditMode="relative" rAng="0" ptsTypes="AA">
                                      <p:cBhvr>
                                        <p:cTn id="10" dur="2000" fill="hold"/>
                                        <p:tgtEl>
                                          <p:spTgt spid="22"/>
                                        </p:tgtEl>
                                        <p:attrNameLst>
                                          <p:attrName>ppt_x</p:attrName>
                                          <p:attrName>ppt_y</p:attrName>
                                        </p:attrNameLst>
                                      </p:cBhvr>
                                      <p:rCtr x="-13268" y="-888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56 0.00463 L -0.27122 -0.17454 " pathEditMode="relative" rAng="0" ptsTypes="AA">
                                      <p:cBhvr>
                                        <p:cTn id="14" dur="2000" fill="hold"/>
                                        <p:tgtEl>
                                          <p:spTgt spid="21"/>
                                        </p:tgtEl>
                                        <p:attrNameLst>
                                          <p:attrName>ppt_x</p:attrName>
                                          <p:attrName>ppt_y</p:attrName>
                                        </p:attrNameLst>
                                      </p:cBhvr>
                                      <p:rCtr x="-13490" y="-8958"/>
                                    </p:animMotion>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4.58333E-6 -0.00231 L -0.27044 0.52037 " pathEditMode="relative" rAng="0" ptsTypes="AA">
                                      <p:cBhvr>
                                        <p:cTn id="17" dur="2000" fill="hold"/>
                                        <p:tgtEl>
                                          <p:spTgt spid="20"/>
                                        </p:tgtEl>
                                        <p:attrNameLst>
                                          <p:attrName>ppt_x</p:attrName>
                                          <p:attrName>ppt_y</p:attrName>
                                        </p:attrNameLst>
                                      </p:cBhvr>
                                      <p:rCtr x="-13529" y="2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8BF6CC-69B3-481B-9E2B-5D07E725365F}"/>
              </a:ext>
            </a:extLst>
          </p:cNvPr>
          <p:cNvSpPr>
            <a:spLocks noGrp="1"/>
          </p:cNvSpPr>
          <p:nvPr>
            <p:ph type="body" sz="quarter" idx="11"/>
          </p:nvPr>
        </p:nvSpPr>
        <p:spPr/>
        <p:txBody>
          <a:bodyPr/>
          <a:lstStyle/>
          <a:p>
            <a:r>
              <a:rPr lang="en-AU" dirty="0"/>
              <a:t>True or False?</a:t>
            </a:r>
          </a:p>
        </p:txBody>
      </p:sp>
      <p:sp>
        <p:nvSpPr>
          <p:cNvPr id="3" name="Statement">
            <a:extLst>
              <a:ext uri="{FF2B5EF4-FFF2-40B4-BE49-F238E27FC236}">
                <a16:creationId xmlns="" xmlns:a16="http://schemas.microsoft.com/office/drawing/2014/main" id="{3EE33743-DCA2-4CEB-A9FC-7A370E68E64A}"/>
              </a:ext>
            </a:extLst>
          </p:cNvPr>
          <p:cNvSpPr txBox="1"/>
          <p:nvPr/>
        </p:nvSpPr>
        <p:spPr>
          <a:xfrm>
            <a:off x="373062" y="2141499"/>
            <a:ext cx="3870000" cy="3046988"/>
          </a:xfrm>
          <a:prstGeom prst="rect">
            <a:avLst/>
          </a:prstGeom>
          <a:noFill/>
        </p:spPr>
        <p:txBody>
          <a:bodyPr wrap="square" rtlCol="0">
            <a:spAutoFit/>
          </a:bodyPr>
          <a:lstStyle/>
          <a:p>
            <a:pPr>
              <a:spcBef>
                <a:spcPts val="200"/>
              </a:spcBef>
              <a:spcAft>
                <a:spcPts val="200"/>
              </a:spcAft>
            </a:pPr>
            <a:r>
              <a:rPr lang="en-AU" sz="2400" dirty="0"/>
              <a:t>According to the  Governing Requirements, the NCC is the paramount building and plumbing legislation in all Australian </a:t>
            </a:r>
            <a:r>
              <a:rPr lang="en-AU" sz="2400" dirty="0" smtClean="0"/>
              <a:t>states </a:t>
            </a:r>
            <a:r>
              <a:rPr lang="en-AU" sz="2400" dirty="0"/>
              <a:t>and </a:t>
            </a:r>
            <a:r>
              <a:rPr lang="en-AU" sz="2400" dirty="0" smtClean="0"/>
              <a:t>territories</a:t>
            </a:r>
            <a:r>
              <a:rPr lang="en-AU" sz="2400" dirty="0"/>
              <a:t>, and cannot be overridden by any other legislation.</a:t>
            </a:r>
          </a:p>
        </p:txBody>
      </p:sp>
      <p:grpSp>
        <p:nvGrpSpPr>
          <p:cNvPr id="4" name="False button">
            <a:extLst>
              <a:ext uri="{FF2B5EF4-FFF2-40B4-BE49-F238E27FC236}">
                <a16:creationId xmlns="" xmlns:a16="http://schemas.microsoft.com/office/drawing/2014/main" id="{DD3C4A91-DFB7-4B67-BBAD-2D6F8C05BA13}"/>
              </a:ext>
            </a:extLst>
          </p:cNvPr>
          <p:cNvGrpSpPr/>
          <p:nvPr/>
        </p:nvGrpSpPr>
        <p:grpSpPr>
          <a:xfrm>
            <a:off x="9985243" y="4531748"/>
            <a:ext cx="2042829" cy="523220"/>
            <a:chOff x="8552285" y="4732652"/>
            <a:chExt cx="2042829" cy="523220"/>
          </a:xfrm>
        </p:grpSpPr>
        <p:sp>
          <p:nvSpPr>
            <p:cNvPr id="5" name="TextBox 4">
              <a:extLst>
                <a:ext uri="{FF2B5EF4-FFF2-40B4-BE49-F238E27FC236}">
                  <a16:creationId xmlns=""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 xmlns:a16="http://schemas.microsoft.com/office/drawing/2014/main" id="{8A3051C6-C517-4F2D-8B7F-8FB437748CD4}"/>
                </a:ext>
              </a:extLst>
            </p:cNvPr>
            <p:cNvSpPr/>
            <p:nvPr/>
          </p:nvSpPr>
          <p:spPr>
            <a:xfrm>
              <a:off x="8552285" y="4743459"/>
              <a:ext cx="549364" cy="501606"/>
            </a:xfrm>
            <a:prstGeom prst="diamond">
              <a:avLst/>
            </a:prstGeom>
            <a:solidFill>
              <a:schemeClr val="accent2"/>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 xmlns:a16="http://schemas.microsoft.com/office/drawing/2014/main" id="{9CA497A8-D91F-41D0-9C94-4CBDB1647B96}"/>
              </a:ext>
            </a:extLst>
          </p:cNvPr>
          <p:cNvGrpSpPr/>
          <p:nvPr/>
        </p:nvGrpSpPr>
        <p:grpSpPr>
          <a:xfrm>
            <a:off x="9985243" y="3413643"/>
            <a:ext cx="1883802" cy="523220"/>
            <a:chOff x="8552285" y="3853083"/>
            <a:chExt cx="1883802" cy="523220"/>
          </a:xfrm>
        </p:grpSpPr>
        <p:sp>
          <p:nvSpPr>
            <p:cNvPr id="8" name="Diamond 7">
              <a:extLst>
                <a:ext uri="{FF2B5EF4-FFF2-40B4-BE49-F238E27FC236}">
                  <a16:creationId xmlns="" xmlns:a16="http://schemas.microsoft.com/office/drawing/2014/main" id="{B5DC944E-E305-4611-B0E6-505DB7EB2FCE}"/>
                </a:ext>
              </a:extLst>
            </p:cNvPr>
            <p:cNvSpPr/>
            <p:nvPr/>
          </p:nvSpPr>
          <p:spPr>
            <a:xfrm>
              <a:off x="8552285" y="3863890"/>
              <a:ext cx="549364" cy="501606"/>
            </a:xfrm>
            <a:prstGeom prst="diamond">
              <a:avLst/>
            </a:prstGeom>
            <a:solidFill>
              <a:schemeClr val="accent2"/>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 xmlns:a16="http://schemas.microsoft.com/office/drawing/2014/main" id="{99D6481B-532F-4A2B-9193-5732694A6B50}"/>
              </a:ext>
            </a:extLst>
          </p:cNvPr>
          <p:cNvSpPr/>
          <p:nvPr/>
        </p:nvSpPr>
        <p:spPr>
          <a:xfrm>
            <a:off x="4585372" y="1870260"/>
            <a:ext cx="4670666" cy="2334650"/>
          </a:xfrm>
          <a:prstGeom prst="wedgeRoundRectCallout">
            <a:avLst>
              <a:gd name="adj1" fmla="val 63749"/>
              <a:gd name="adj2" fmla="val 27683"/>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Sorry, that’s not right. </a:t>
            </a:r>
          </a:p>
          <a:p>
            <a:pPr algn="ctr">
              <a:spcBef>
                <a:spcPts val="200"/>
              </a:spcBef>
              <a:spcAft>
                <a:spcPts val="200"/>
              </a:spcAft>
            </a:pPr>
            <a:r>
              <a:rPr lang="en-AU" b="1" dirty="0">
                <a:solidFill>
                  <a:schemeClr val="tx1"/>
                </a:solidFill>
              </a:rPr>
              <a:t>The NCC provides nationally consistent building and plumbing codes which have effect through legislation in each of the </a:t>
            </a:r>
            <a:r>
              <a:rPr lang="en-AU" b="1" dirty="0" smtClean="0">
                <a:solidFill>
                  <a:schemeClr val="tx1"/>
                </a:solidFill>
              </a:rPr>
              <a:t>states </a:t>
            </a:r>
            <a:r>
              <a:rPr lang="en-AU" b="1" dirty="0">
                <a:solidFill>
                  <a:schemeClr val="tx1"/>
                </a:solidFill>
              </a:rPr>
              <a:t>and </a:t>
            </a:r>
            <a:r>
              <a:rPr lang="en-AU" b="1" dirty="0" smtClean="0">
                <a:solidFill>
                  <a:schemeClr val="tx1"/>
                </a:solidFill>
              </a:rPr>
              <a:t>territories</a:t>
            </a:r>
            <a:r>
              <a:rPr lang="en-AU" b="1" dirty="0">
                <a:solidFill>
                  <a:schemeClr val="tx1"/>
                </a:solidFill>
              </a:rPr>
              <a:t>, but it can be overridden by other State or Territory legislation.</a:t>
            </a:r>
          </a:p>
        </p:txBody>
      </p:sp>
      <p:sp>
        <p:nvSpPr>
          <p:cNvPr id="11" name="False Speech Bubble">
            <a:extLst>
              <a:ext uri="{FF2B5EF4-FFF2-40B4-BE49-F238E27FC236}">
                <a16:creationId xmlns="" xmlns:a16="http://schemas.microsoft.com/office/drawing/2014/main" id="{9200A625-C2E4-4BD7-AAAC-8DAC9707263F}"/>
              </a:ext>
            </a:extLst>
          </p:cNvPr>
          <p:cNvSpPr/>
          <p:nvPr/>
        </p:nvSpPr>
        <p:spPr>
          <a:xfrm>
            <a:off x="4587240" y="4308197"/>
            <a:ext cx="4668797" cy="2334650"/>
          </a:xfrm>
          <a:prstGeom prst="wedgeRoundRectCallout">
            <a:avLst>
              <a:gd name="adj1" fmla="val 63366"/>
              <a:gd name="adj2" fmla="val -29364"/>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Yes, that’s right.</a:t>
            </a:r>
          </a:p>
          <a:p>
            <a:pPr algn="ctr">
              <a:spcBef>
                <a:spcPts val="200"/>
              </a:spcBef>
              <a:spcAft>
                <a:spcPts val="200"/>
              </a:spcAft>
            </a:pPr>
            <a:r>
              <a:rPr lang="en-AU" b="1" dirty="0">
                <a:solidFill>
                  <a:schemeClr val="tx1"/>
                </a:solidFill>
              </a:rPr>
              <a:t>The NCC provides nationally consistent building and plumbing codes which have effect through legislation in each of the </a:t>
            </a:r>
            <a:r>
              <a:rPr lang="en-AU" b="1" dirty="0" smtClean="0">
                <a:solidFill>
                  <a:schemeClr val="tx1"/>
                </a:solidFill>
              </a:rPr>
              <a:t>states </a:t>
            </a:r>
            <a:r>
              <a:rPr lang="en-AU" b="1" dirty="0">
                <a:solidFill>
                  <a:schemeClr val="tx1"/>
                </a:solidFill>
              </a:rPr>
              <a:t>and </a:t>
            </a:r>
            <a:r>
              <a:rPr lang="en-AU" b="1" dirty="0" smtClean="0">
                <a:solidFill>
                  <a:schemeClr val="tx1"/>
                </a:solidFill>
              </a:rPr>
              <a:t>territories</a:t>
            </a:r>
            <a:r>
              <a:rPr lang="en-AU" b="1" dirty="0">
                <a:solidFill>
                  <a:schemeClr val="tx1"/>
                </a:solidFill>
              </a:rPr>
              <a:t>, but it can be overridden by other State or Territory legislation.</a:t>
            </a:r>
            <a:endParaRPr lang="en-AU" dirty="0">
              <a:solidFill>
                <a:schemeClr val="tx1"/>
              </a:solidFill>
            </a:endParaRPr>
          </a:p>
        </p:txBody>
      </p:sp>
      <p:pic>
        <p:nvPicPr>
          <p:cNvPr id="13"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384226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normAutofit lnSpcReduction="10000"/>
          </a:bodyPr>
          <a:lstStyle/>
          <a:p>
            <a:r>
              <a:rPr lang="en-AU" dirty="0"/>
              <a:t>Which takes precedence – the NCC or a referenced document, if there is a difference?</a:t>
            </a:r>
          </a:p>
        </p:txBody>
      </p:sp>
      <p:grpSp>
        <p:nvGrpSpPr>
          <p:cNvPr id="12" name="Option 4">
            <a:extLst>
              <a:ext uri="{FF2B5EF4-FFF2-40B4-BE49-F238E27FC236}">
                <a16:creationId xmlns="" xmlns:a16="http://schemas.microsoft.com/office/drawing/2014/main" id="{D063C0FB-B533-4D35-8BA6-CA63BB5C4580}"/>
              </a:ext>
            </a:extLst>
          </p:cNvPr>
          <p:cNvGrpSpPr/>
          <p:nvPr/>
        </p:nvGrpSpPr>
        <p:grpSpPr>
          <a:xfrm>
            <a:off x="1105699" y="5682214"/>
            <a:ext cx="10677531" cy="850968"/>
            <a:chOff x="1149242" y="5388734"/>
            <a:chExt cx="10427932" cy="850968"/>
          </a:xfrm>
        </p:grpSpPr>
        <p:sp>
          <p:nvSpPr>
            <p:cNvPr id="13" name="Option 4">
              <a:extLst>
                <a:ext uri="{FF2B5EF4-FFF2-40B4-BE49-F238E27FC236}">
                  <a16:creationId xmlns="" xmlns:a16="http://schemas.microsoft.com/office/drawing/2014/main" id="{D6CA170B-D1E8-4A76-879A-309BED1CDA0F}"/>
                </a:ext>
              </a:extLst>
            </p:cNvPr>
            <p:cNvSpPr txBox="1"/>
            <p:nvPr/>
          </p:nvSpPr>
          <p:spPr>
            <a:xfrm>
              <a:off x="1774806" y="5408705"/>
              <a:ext cx="9802368" cy="830997"/>
            </a:xfrm>
            <a:prstGeom prst="rect">
              <a:avLst/>
            </a:prstGeom>
            <a:noFill/>
          </p:spPr>
          <p:txBody>
            <a:bodyPr wrap="square" rtlCol="0">
              <a:spAutoFit/>
            </a:bodyPr>
            <a:lstStyle/>
            <a:p>
              <a:r>
                <a:rPr lang="en-AU" sz="2400" b="1" dirty="0"/>
                <a:t>You need to get an expert opinion to work out which one takes precedence.</a:t>
              </a:r>
              <a:endParaRPr lang="en-AU" sz="2400" dirty="0"/>
            </a:p>
          </p:txBody>
        </p:sp>
        <p:sp>
          <p:nvSpPr>
            <p:cNvPr id="14" name="Button 4">
              <a:extLst>
                <a:ext uri="{FF2B5EF4-FFF2-40B4-BE49-F238E27FC236}">
                  <a16:creationId xmlns="" xmlns:a16="http://schemas.microsoft.com/office/drawing/2014/main"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 name="Option 1">
            <a:extLst>
              <a:ext uri="{FF2B5EF4-FFF2-40B4-BE49-F238E27FC236}">
                <a16:creationId xmlns="" xmlns:a16="http://schemas.microsoft.com/office/drawing/2014/main" id="{842B87CC-5BC5-4D65-96AA-5B6CA1FB1C7B}"/>
              </a:ext>
            </a:extLst>
          </p:cNvPr>
          <p:cNvGrpSpPr/>
          <p:nvPr/>
        </p:nvGrpSpPr>
        <p:grpSpPr>
          <a:xfrm>
            <a:off x="1105699" y="2556829"/>
            <a:ext cx="10677531" cy="501606"/>
            <a:chOff x="1105700" y="2719165"/>
            <a:chExt cx="10537660" cy="501606"/>
          </a:xfrm>
        </p:grpSpPr>
        <p:sp>
          <p:nvSpPr>
            <p:cNvPr id="4" name="Option 1">
              <a:extLst>
                <a:ext uri="{FF2B5EF4-FFF2-40B4-BE49-F238E27FC236}">
                  <a16:creationId xmlns="" xmlns:a16="http://schemas.microsoft.com/office/drawing/2014/main" id="{5601CF5E-C212-47EB-AD6F-E87D3EF1CA6B}"/>
                </a:ext>
              </a:extLst>
            </p:cNvPr>
            <p:cNvSpPr txBox="1"/>
            <p:nvPr/>
          </p:nvSpPr>
          <p:spPr>
            <a:xfrm>
              <a:off x="1731264" y="2739136"/>
              <a:ext cx="9912096" cy="461665"/>
            </a:xfrm>
            <a:prstGeom prst="rect">
              <a:avLst/>
            </a:prstGeom>
            <a:noFill/>
          </p:spPr>
          <p:txBody>
            <a:bodyPr wrap="square" rtlCol="0">
              <a:spAutoFit/>
            </a:bodyPr>
            <a:lstStyle/>
            <a:p>
              <a:r>
                <a:rPr lang="en-AU" sz="2400" b="1" dirty="0"/>
                <a:t>The NCC always takes precedence over a referenced document. </a:t>
              </a:r>
              <a:endParaRPr lang="en-AU" sz="2400" dirty="0"/>
            </a:p>
          </p:txBody>
        </p:sp>
        <p:sp>
          <p:nvSpPr>
            <p:cNvPr id="5" name="Button 1">
              <a:extLst>
                <a:ext uri="{FF2B5EF4-FFF2-40B4-BE49-F238E27FC236}">
                  <a16:creationId xmlns="" xmlns:a16="http://schemas.microsoft.com/office/drawing/2014/main" id="{3F9CC848-9DE3-43BD-B7ED-87248EB0DFA1}"/>
                </a:ext>
              </a:extLst>
            </p:cNvPr>
            <p:cNvSpPr/>
            <p:nvPr/>
          </p:nvSpPr>
          <p:spPr>
            <a:xfrm>
              <a:off x="1105700" y="271916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 xmlns:a16="http://schemas.microsoft.com/office/drawing/2014/main" id="{297A7497-EB5D-458A-BF0A-A8E73F59C3D4}"/>
              </a:ext>
            </a:extLst>
          </p:cNvPr>
          <p:cNvGrpSpPr/>
          <p:nvPr/>
        </p:nvGrpSpPr>
        <p:grpSpPr>
          <a:xfrm>
            <a:off x="1108901" y="3482170"/>
            <a:ext cx="10674330" cy="850968"/>
            <a:chOff x="1149242" y="4306733"/>
            <a:chExt cx="10537660" cy="850968"/>
          </a:xfrm>
        </p:grpSpPr>
        <p:sp>
          <p:nvSpPr>
            <p:cNvPr id="10" name="Option 2">
              <a:extLst>
                <a:ext uri="{FF2B5EF4-FFF2-40B4-BE49-F238E27FC236}">
                  <a16:creationId xmlns="" xmlns:a16="http://schemas.microsoft.com/office/drawing/2014/main" id="{E17D3C21-EAE6-446F-9E6D-F4F03CF2F2FD}"/>
                </a:ext>
              </a:extLst>
            </p:cNvPr>
            <p:cNvSpPr txBox="1"/>
            <p:nvPr/>
          </p:nvSpPr>
          <p:spPr>
            <a:xfrm>
              <a:off x="1774806" y="4326704"/>
              <a:ext cx="9912096" cy="830997"/>
            </a:xfrm>
            <a:prstGeom prst="rect">
              <a:avLst/>
            </a:prstGeom>
            <a:noFill/>
          </p:spPr>
          <p:txBody>
            <a:bodyPr wrap="square" rtlCol="0">
              <a:spAutoFit/>
            </a:bodyPr>
            <a:lstStyle/>
            <a:p>
              <a:r>
                <a:rPr lang="en-AU" sz="2400" b="1" dirty="0"/>
                <a:t>The NCC sometimes take precedence, depending on the circumstances.</a:t>
              </a:r>
              <a:endParaRPr lang="en-AU" sz="2400" dirty="0"/>
            </a:p>
          </p:txBody>
        </p:sp>
        <p:sp>
          <p:nvSpPr>
            <p:cNvPr id="11" name="Button 2">
              <a:extLst>
                <a:ext uri="{FF2B5EF4-FFF2-40B4-BE49-F238E27FC236}">
                  <a16:creationId xmlns="" xmlns:a16="http://schemas.microsoft.com/office/drawing/2014/main" id="{C77E14ED-BC68-40E1-8273-E8FB6D94CBC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7" name="Option 3">
            <a:extLst>
              <a:ext uri="{FF2B5EF4-FFF2-40B4-BE49-F238E27FC236}">
                <a16:creationId xmlns="" xmlns:a16="http://schemas.microsoft.com/office/drawing/2014/main" id="{597C26F3-7DC8-4D8C-8533-EDB35A0D90F7}"/>
              </a:ext>
            </a:extLst>
          </p:cNvPr>
          <p:cNvGrpSpPr/>
          <p:nvPr/>
        </p:nvGrpSpPr>
        <p:grpSpPr>
          <a:xfrm>
            <a:off x="1108900" y="4756873"/>
            <a:ext cx="10674330" cy="501606"/>
            <a:chOff x="1149242" y="4306733"/>
            <a:chExt cx="10537660" cy="501606"/>
          </a:xfrm>
        </p:grpSpPr>
        <p:sp>
          <p:nvSpPr>
            <p:cNvPr id="19" name="Option 3">
              <a:extLst>
                <a:ext uri="{FF2B5EF4-FFF2-40B4-BE49-F238E27FC236}">
                  <a16:creationId xmlns="" xmlns:a16="http://schemas.microsoft.com/office/drawing/2014/main" id="{0C01F31B-A769-45BD-829F-B3DE1E1C19B1}"/>
                </a:ext>
              </a:extLst>
            </p:cNvPr>
            <p:cNvSpPr txBox="1"/>
            <p:nvPr/>
          </p:nvSpPr>
          <p:spPr>
            <a:xfrm>
              <a:off x="1774806" y="4326704"/>
              <a:ext cx="9912096" cy="461665"/>
            </a:xfrm>
            <a:prstGeom prst="rect">
              <a:avLst/>
            </a:prstGeom>
            <a:noFill/>
          </p:spPr>
          <p:txBody>
            <a:bodyPr wrap="square" rtlCol="0">
              <a:spAutoFit/>
            </a:bodyPr>
            <a:lstStyle/>
            <a:p>
              <a:r>
                <a:rPr lang="en-AU" sz="2400" b="1" dirty="0"/>
                <a:t>The referenced document always takes precedence over the NCC.</a:t>
              </a:r>
              <a:endParaRPr lang="en-AU" sz="2400" dirty="0"/>
            </a:p>
          </p:txBody>
        </p:sp>
        <p:sp>
          <p:nvSpPr>
            <p:cNvPr id="20" name="Button 3">
              <a:extLst>
                <a:ext uri="{FF2B5EF4-FFF2-40B4-BE49-F238E27FC236}">
                  <a16:creationId xmlns="" xmlns:a16="http://schemas.microsoft.com/office/drawing/2014/main" id="{FC49FD5B-015F-4129-A373-E1DA56A6AA2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1655064" y="1667492"/>
            <a:ext cx="10128166" cy="828000"/>
          </a:xfrm>
          <a:prstGeom prst="wedgeRoundRectCallout">
            <a:avLst/>
          </a:prstGeom>
          <a:solidFill>
            <a:srgbClr val="DADEF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AU" sz="2000" b="1" dirty="0">
                <a:solidFill>
                  <a:schemeClr val="tx1"/>
                </a:solidFill>
              </a:rPr>
              <a:t>Yes, that’s right. The NCC always overrules any referenced document, if </a:t>
            </a:r>
            <a:r>
              <a:rPr lang="en-AU" sz="2000" b="1" dirty="0" smtClean="0">
                <a:solidFill>
                  <a:schemeClr val="tx1"/>
                </a:solidFill>
              </a:rPr>
              <a:t>there’s </a:t>
            </a:r>
            <a:r>
              <a:rPr lang="en-AU" sz="2000" b="1" dirty="0">
                <a:solidFill>
                  <a:schemeClr val="tx1"/>
                </a:solidFill>
              </a:rPr>
              <a:t>a difference between them.</a:t>
            </a:r>
          </a:p>
        </p:txBody>
      </p:sp>
      <p:sp>
        <p:nvSpPr>
          <p:cNvPr id="16" name="Response 2 Bubble">
            <a:extLst>
              <a:ext uri="{FF2B5EF4-FFF2-40B4-BE49-F238E27FC236}">
                <a16:creationId xmlns="" xmlns:a16="http://schemas.microsoft.com/office/drawing/2014/main" id="{037BE40A-DC8B-4131-A656-E09F452533A9}"/>
              </a:ext>
            </a:extLst>
          </p:cNvPr>
          <p:cNvSpPr/>
          <p:nvPr/>
        </p:nvSpPr>
        <p:spPr>
          <a:xfrm>
            <a:off x="7895230" y="2932515"/>
            <a:ext cx="3888000" cy="576000"/>
          </a:xfrm>
          <a:prstGeom prst="wedgeRoundRectCallout">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AU" sz="2000" b="1" dirty="0">
                <a:solidFill>
                  <a:schemeClr val="tx1"/>
                </a:solidFill>
              </a:rPr>
              <a:t>No, that’s not right. Try again.</a:t>
            </a:r>
          </a:p>
        </p:txBody>
      </p:sp>
      <p:sp>
        <p:nvSpPr>
          <p:cNvPr id="18" name="Response 3 Bubble">
            <a:extLst>
              <a:ext uri="{FF2B5EF4-FFF2-40B4-BE49-F238E27FC236}">
                <a16:creationId xmlns="" xmlns:a16="http://schemas.microsoft.com/office/drawing/2014/main" id="{CE2AAE87-1365-48F1-97C2-CC399A7D4F30}"/>
              </a:ext>
            </a:extLst>
          </p:cNvPr>
          <p:cNvSpPr/>
          <p:nvPr/>
        </p:nvSpPr>
        <p:spPr>
          <a:xfrm>
            <a:off x="7895230" y="4220814"/>
            <a:ext cx="3888000" cy="576000"/>
          </a:xfrm>
          <a:prstGeom prst="wedgeRoundRectCallout">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AU" sz="2000" b="1" dirty="0">
                <a:solidFill>
                  <a:schemeClr val="tx1"/>
                </a:solidFill>
              </a:rPr>
              <a:t>No, that’s not right. Try again.</a:t>
            </a:r>
          </a:p>
        </p:txBody>
      </p:sp>
      <p:sp>
        <p:nvSpPr>
          <p:cNvPr id="46" name="Response 4 Bubble">
            <a:extLst>
              <a:ext uri="{FF2B5EF4-FFF2-40B4-BE49-F238E27FC236}">
                <a16:creationId xmlns="" xmlns:a16="http://schemas.microsoft.com/office/drawing/2014/main" id="{92D9267A-62D4-44F3-A2D2-73F25FEA8543}"/>
              </a:ext>
            </a:extLst>
          </p:cNvPr>
          <p:cNvSpPr/>
          <p:nvPr/>
        </p:nvSpPr>
        <p:spPr>
          <a:xfrm>
            <a:off x="7895230" y="5132576"/>
            <a:ext cx="3888000" cy="576000"/>
          </a:xfrm>
          <a:prstGeom prst="wedgeRoundRectCallout">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AU" sz="2000" b="1" dirty="0">
                <a:solidFill>
                  <a:schemeClr val="tx1"/>
                </a:solidFill>
              </a:rPr>
              <a:t>No, that’s not right. Try again.</a:t>
            </a:r>
          </a:p>
        </p:txBody>
      </p:sp>
      <p:pic>
        <p:nvPicPr>
          <p:cNvPr id="21"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550202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P spid="16" grpId="0" animBg="1"/>
      <p:bldP spid="16" grpId="1" animBg="1"/>
      <p:bldP spid="18" grpId="0" animBg="1"/>
      <p:bldP spid="18" grpId="1" animBg="1"/>
      <p:bldP spid="46" grpId="0" animBg="1"/>
      <p:bldP spid="4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8BF6CC-69B3-481B-9E2B-5D07E725365F}"/>
              </a:ext>
            </a:extLst>
          </p:cNvPr>
          <p:cNvSpPr>
            <a:spLocks noGrp="1"/>
          </p:cNvSpPr>
          <p:nvPr>
            <p:ph type="body" sz="quarter" idx="11"/>
          </p:nvPr>
        </p:nvSpPr>
        <p:spPr/>
        <p:txBody>
          <a:bodyPr/>
          <a:lstStyle/>
          <a:p>
            <a:r>
              <a:rPr lang="en-AU" dirty="0"/>
              <a:t>True or False?</a:t>
            </a:r>
          </a:p>
        </p:txBody>
      </p:sp>
      <p:sp>
        <p:nvSpPr>
          <p:cNvPr id="3" name="Statement">
            <a:extLst>
              <a:ext uri="{FF2B5EF4-FFF2-40B4-BE49-F238E27FC236}">
                <a16:creationId xmlns="" xmlns:a16="http://schemas.microsoft.com/office/drawing/2014/main" id="{3EE33743-DCA2-4CEB-A9FC-7A370E68E64A}"/>
              </a:ext>
            </a:extLst>
          </p:cNvPr>
          <p:cNvSpPr txBox="1"/>
          <p:nvPr/>
        </p:nvSpPr>
        <p:spPr>
          <a:xfrm>
            <a:off x="373062" y="2141499"/>
            <a:ext cx="3870000" cy="1938992"/>
          </a:xfrm>
          <a:prstGeom prst="rect">
            <a:avLst/>
          </a:prstGeom>
          <a:noFill/>
        </p:spPr>
        <p:txBody>
          <a:bodyPr wrap="square" rtlCol="0">
            <a:spAutoFit/>
          </a:bodyPr>
          <a:lstStyle/>
          <a:p>
            <a:pPr>
              <a:spcBef>
                <a:spcPts val="200"/>
              </a:spcBef>
              <a:spcAft>
                <a:spcPts val="200"/>
              </a:spcAft>
            </a:pPr>
            <a:r>
              <a:rPr lang="en-AU" sz="2400" dirty="0"/>
              <a:t>According to the Governing Requirements, the allowable evidence of the suitability for Volumes One and Two is different.</a:t>
            </a:r>
          </a:p>
        </p:txBody>
      </p:sp>
      <p:grpSp>
        <p:nvGrpSpPr>
          <p:cNvPr id="4" name="False button">
            <a:extLst>
              <a:ext uri="{FF2B5EF4-FFF2-40B4-BE49-F238E27FC236}">
                <a16:creationId xmlns="" xmlns:a16="http://schemas.microsoft.com/office/drawing/2014/main" id="{DD3C4A91-DFB7-4B67-BBAD-2D6F8C05BA13}"/>
              </a:ext>
            </a:extLst>
          </p:cNvPr>
          <p:cNvGrpSpPr/>
          <p:nvPr/>
        </p:nvGrpSpPr>
        <p:grpSpPr>
          <a:xfrm>
            <a:off x="9985243" y="4531748"/>
            <a:ext cx="2042829" cy="523220"/>
            <a:chOff x="8552285" y="4732652"/>
            <a:chExt cx="2042829" cy="523220"/>
          </a:xfrm>
        </p:grpSpPr>
        <p:sp>
          <p:nvSpPr>
            <p:cNvPr id="5" name="TextBox 4">
              <a:extLst>
                <a:ext uri="{FF2B5EF4-FFF2-40B4-BE49-F238E27FC236}">
                  <a16:creationId xmlns=""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 xmlns:a16="http://schemas.microsoft.com/office/drawing/2014/main" id="{8A3051C6-C517-4F2D-8B7F-8FB437748CD4}"/>
                </a:ext>
              </a:extLst>
            </p:cNvPr>
            <p:cNvSpPr/>
            <p:nvPr/>
          </p:nvSpPr>
          <p:spPr>
            <a:xfrm>
              <a:off x="8552285" y="4743459"/>
              <a:ext cx="549364" cy="501606"/>
            </a:xfrm>
            <a:prstGeom prst="diamond">
              <a:avLst/>
            </a:prstGeom>
            <a:solidFill>
              <a:srgbClr val="5762A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 xmlns:a16="http://schemas.microsoft.com/office/drawing/2014/main" id="{9CA497A8-D91F-41D0-9C94-4CBDB1647B96}"/>
              </a:ext>
            </a:extLst>
          </p:cNvPr>
          <p:cNvGrpSpPr/>
          <p:nvPr/>
        </p:nvGrpSpPr>
        <p:grpSpPr>
          <a:xfrm>
            <a:off x="9985243" y="3413643"/>
            <a:ext cx="1883802" cy="523220"/>
            <a:chOff x="8552285" y="3853083"/>
            <a:chExt cx="1883802" cy="523220"/>
          </a:xfrm>
        </p:grpSpPr>
        <p:sp>
          <p:nvSpPr>
            <p:cNvPr id="8" name="Diamond 7">
              <a:extLst>
                <a:ext uri="{FF2B5EF4-FFF2-40B4-BE49-F238E27FC236}">
                  <a16:creationId xmlns="" xmlns:a16="http://schemas.microsoft.com/office/drawing/2014/main" id="{B5DC944E-E305-4611-B0E6-505DB7EB2FCE}"/>
                </a:ext>
              </a:extLst>
            </p:cNvPr>
            <p:cNvSpPr/>
            <p:nvPr/>
          </p:nvSpPr>
          <p:spPr>
            <a:xfrm>
              <a:off x="8552285" y="3863890"/>
              <a:ext cx="549364" cy="501606"/>
            </a:xfrm>
            <a:prstGeom prst="diamond">
              <a:avLst/>
            </a:prstGeom>
            <a:solidFill>
              <a:srgbClr val="5762A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 xmlns:a16="http://schemas.microsoft.com/office/drawing/2014/main" id="{99D6481B-532F-4A2B-9193-5732694A6B50}"/>
              </a:ext>
            </a:extLst>
          </p:cNvPr>
          <p:cNvSpPr/>
          <p:nvPr/>
        </p:nvSpPr>
        <p:spPr>
          <a:xfrm>
            <a:off x="4585372" y="1870260"/>
            <a:ext cx="4670666" cy="2334650"/>
          </a:xfrm>
          <a:prstGeom prst="wedgeRoundRectCallout">
            <a:avLst>
              <a:gd name="adj1" fmla="val 63749"/>
              <a:gd name="adj2" fmla="val 27683"/>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Sorry, that’s not right. </a:t>
            </a:r>
          </a:p>
          <a:p>
            <a:pPr algn="ctr">
              <a:spcBef>
                <a:spcPts val="200"/>
              </a:spcBef>
              <a:spcAft>
                <a:spcPts val="200"/>
              </a:spcAft>
            </a:pPr>
            <a:r>
              <a:rPr lang="en-AU" b="1" dirty="0">
                <a:solidFill>
                  <a:schemeClr val="tx1"/>
                </a:solidFill>
              </a:rPr>
              <a:t>The same kind of documentation can be used to provide evidence of suitability for NCC Volume One and NCC Volume Two (the BCA). </a:t>
            </a:r>
          </a:p>
          <a:p>
            <a:pPr algn="ctr">
              <a:spcBef>
                <a:spcPts val="200"/>
              </a:spcBef>
              <a:spcAft>
                <a:spcPts val="200"/>
              </a:spcAft>
            </a:pPr>
            <a:r>
              <a:rPr lang="en-AU" b="1" dirty="0">
                <a:solidFill>
                  <a:schemeClr val="tx1"/>
                </a:solidFill>
              </a:rPr>
              <a:t>However, evidence of suitability for </a:t>
            </a:r>
            <a:br>
              <a:rPr lang="en-AU" b="1" dirty="0">
                <a:solidFill>
                  <a:schemeClr val="tx1"/>
                </a:solidFill>
              </a:rPr>
            </a:br>
            <a:r>
              <a:rPr lang="en-AU" b="1" dirty="0">
                <a:solidFill>
                  <a:schemeClr val="tx1"/>
                </a:solidFill>
              </a:rPr>
              <a:t>NCC Volume Three (the PCA) requires </a:t>
            </a:r>
            <a:br>
              <a:rPr lang="en-AU" b="1" dirty="0">
                <a:solidFill>
                  <a:schemeClr val="tx1"/>
                </a:solidFill>
              </a:rPr>
            </a:br>
            <a:r>
              <a:rPr lang="en-AU" b="1" dirty="0">
                <a:solidFill>
                  <a:schemeClr val="tx1"/>
                </a:solidFill>
              </a:rPr>
              <a:t>different documentation.</a:t>
            </a:r>
          </a:p>
        </p:txBody>
      </p:sp>
      <p:sp>
        <p:nvSpPr>
          <p:cNvPr id="11" name="False Speech Bubble">
            <a:extLst>
              <a:ext uri="{FF2B5EF4-FFF2-40B4-BE49-F238E27FC236}">
                <a16:creationId xmlns="" xmlns:a16="http://schemas.microsoft.com/office/drawing/2014/main" id="{9200A625-C2E4-4BD7-AAAC-8DAC9707263F}"/>
              </a:ext>
            </a:extLst>
          </p:cNvPr>
          <p:cNvSpPr/>
          <p:nvPr/>
        </p:nvSpPr>
        <p:spPr>
          <a:xfrm>
            <a:off x="4587240" y="4308197"/>
            <a:ext cx="4668797" cy="2334650"/>
          </a:xfrm>
          <a:prstGeom prst="wedgeRoundRectCallout">
            <a:avLst>
              <a:gd name="adj1" fmla="val 63366"/>
              <a:gd name="adj2" fmla="val -29364"/>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Yes, that’s right.</a:t>
            </a:r>
          </a:p>
          <a:p>
            <a:pPr algn="ctr">
              <a:spcBef>
                <a:spcPts val="200"/>
              </a:spcBef>
              <a:spcAft>
                <a:spcPts val="200"/>
              </a:spcAft>
            </a:pPr>
            <a:r>
              <a:rPr lang="en-AU" b="1" dirty="0">
                <a:solidFill>
                  <a:schemeClr val="tx1"/>
                </a:solidFill>
              </a:rPr>
              <a:t>The same kind of documentation can be used to provide evidence of suitability for NCC Volume One and NCC Volume Two (the BCA). </a:t>
            </a:r>
          </a:p>
          <a:p>
            <a:pPr algn="ctr">
              <a:spcBef>
                <a:spcPts val="200"/>
              </a:spcBef>
              <a:spcAft>
                <a:spcPts val="200"/>
              </a:spcAft>
            </a:pPr>
            <a:r>
              <a:rPr lang="en-AU" b="1" dirty="0">
                <a:solidFill>
                  <a:schemeClr val="tx1"/>
                </a:solidFill>
              </a:rPr>
              <a:t>However, evidence of suitability for </a:t>
            </a:r>
            <a:br>
              <a:rPr lang="en-AU" b="1" dirty="0">
                <a:solidFill>
                  <a:schemeClr val="tx1"/>
                </a:solidFill>
              </a:rPr>
            </a:br>
            <a:r>
              <a:rPr lang="en-AU" b="1" dirty="0">
                <a:solidFill>
                  <a:schemeClr val="tx1"/>
                </a:solidFill>
              </a:rPr>
              <a:t>NCC Volume Three (the PCA) requires </a:t>
            </a:r>
            <a:br>
              <a:rPr lang="en-AU" b="1" dirty="0">
                <a:solidFill>
                  <a:schemeClr val="tx1"/>
                </a:solidFill>
              </a:rPr>
            </a:br>
            <a:r>
              <a:rPr lang="en-AU" b="1" dirty="0">
                <a:solidFill>
                  <a:schemeClr val="tx1"/>
                </a:solidFill>
              </a:rPr>
              <a:t>different documentation.</a:t>
            </a:r>
          </a:p>
        </p:txBody>
      </p:sp>
      <p:pic>
        <p:nvPicPr>
          <p:cNvPr id="13"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366233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0F8B8B0-9303-4CE6-90BD-1EE5E7235EF8}"/>
              </a:ext>
            </a:extLst>
          </p:cNvPr>
          <p:cNvSpPr>
            <a:spLocks noGrp="1"/>
          </p:cNvSpPr>
          <p:nvPr>
            <p:ph type="body" sz="quarter" idx="11"/>
          </p:nvPr>
        </p:nvSpPr>
        <p:spPr/>
        <p:txBody>
          <a:bodyPr>
            <a:normAutofit/>
          </a:bodyPr>
          <a:lstStyle/>
          <a:p>
            <a:r>
              <a:rPr lang="en-AU" dirty="0"/>
              <a:t>What do the Schedules contain?</a:t>
            </a:r>
          </a:p>
        </p:txBody>
      </p:sp>
      <p:cxnSp>
        <p:nvCxnSpPr>
          <p:cNvPr id="27" name="Dividing Line">
            <a:extLst>
              <a:ext uri="{FF2B5EF4-FFF2-40B4-BE49-F238E27FC236}">
                <a16:creationId xmlns="" xmlns:a16="http://schemas.microsoft.com/office/drawing/2014/main" id="{7C90AB1F-2895-473B-AAD8-9B6474DF5CE6}"/>
              </a:ext>
            </a:extLst>
          </p:cNvPr>
          <p:cNvCxnSpPr>
            <a:cxnSpLocks/>
          </p:cNvCxnSpPr>
          <p:nvPr/>
        </p:nvCxnSpPr>
        <p:spPr>
          <a:xfrm>
            <a:off x="4908474" y="2007326"/>
            <a:ext cx="0" cy="452940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24" name="Schedule 1 expansion">
            <a:extLst>
              <a:ext uri="{FF2B5EF4-FFF2-40B4-BE49-F238E27FC236}">
                <a16:creationId xmlns="" xmlns:a16="http://schemas.microsoft.com/office/drawing/2014/main" id="{31768437-932C-463D-AAA6-D3261C9B299B}"/>
              </a:ext>
            </a:extLst>
          </p:cNvPr>
          <p:cNvGrpSpPr/>
          <p:nvPr/>
        </p:nvGrpSpPr>
        <p:grpSpPr>
          <a:xfrm>
            <a:off x="5200650" y="1943098"/>
            <a:ext cx="6757988" cy="4680255"/>
            <a:chOff x="5200650" y="1856473"/>
            <a:chExt cx="6757988" cy="4680255"/>
          </a:xfrm>
        </p:grpSpPr>
        <p:sp>
          <p:nvSpPr>
            <p:cNvPr id="25" name="White background box">
              <a:extLst>
                <a:ext uri="{FF2B5EF4-FFF2-40B4-BE49-F238E27FC236}">
                  <a16:creationId xmlns="" xmlns:a16="http://schemas.microsoft.com/office/drawing/2014/main" id="{9A643A26-23E2-4BF0-8D8B-7EDF965C4AF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Schedule 1 description">
              <a:extLst>
                <a:ext uri="{FF2B5EF4-FFF2-40B4-BE49-F238E27FC236}">
                  <a16:creationId xmlns="" xmlns:a16="http://schemas.microsoft.com/office/drawing/2014/main" id="{8C353603-D6B1-422A-A6B1-BCA460807F4E}"/>
                </a:ext>
              </a:extLst>
            </p:cNvPr>
            <p:cNvSpPr txBox="1">
              <a:spLocks/>
            </p:cNvSpPr>
            <p:nvPr/>
          </p:nvSpPr>
          <p:spPr>
            <a:xfrm>
              <a:off x="5351547" y="1856473"/>
              <a:ext cx="6495891" cy="4680255"/>
            </a:xfrm>
            <a:prstGeom prst="rect">
              <a:avLst/>
            </a:prstGeom>
          </p:spPr>
          <p:txBody>
            <a:bodyPr>
              <a:normAutofit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400" b="1" dirty="0">
                  <a:solidFill>
                    <a:schemeClr val="accent3"/>
                  </a:solidFill>
                </a:rPr>
                <a:t>Schedule </a:t>
              </a:r>
              <a:r>
                <a:rPr lang="en-AU" sz="2400" b="1" dirty="0" smtClean="0">
                  <a:solidFill>
                    <a:schemeClr val="accent3"/>
                  </a:solidFill>
                </a:rPr>
                <a:t>1 </a:t>
              </a:r>
              <a:r>
                <a:rPr lang="en-AU" sz="2400" b="1" dirty="0">
                  <a:solidFill>
                    <a:schemeClr val="accent3"/>
                  </a:solidFill>
                </a:rPr>
                <a:t>Definitions</a:t>
              </a:r>
            </a:p>
            <a:p>
              <a:pPr>
                <a:spcBef>
                  <a:spcPts val="1200"/>
                </a:spcBef>
                <a:spcAft>
                  <a:spcPts val="0"/>
                </a:spcAft>
              </a:pPr>
              <a:r>
                <a:rPr lang="en-AU" sz="2000" dirty="0"/>
                <a:t>Schedule </a:t>
              </a:r>
              <a:r>
                <a:rPr lang="en-AU" sz="2000" dirty="0" smtClean="0"/>
                <a:t>1 </a:t>
              </a:r>
              <a:r>
                <a:rPr lang="en-AU" sz="2000" dirty="0"/>
                <a:t>contains a list of defined terms, and contains a list of abbreviations and symbols used in the NCC with their meanings.</a:t>
              </a:r>
            </a:p>
            <a:p>
              <a:pPr>
                <a:spcBef>
                  <a:spcPts val="1200"/>
                </a:spcBef>
                <a:spcAft>
                  <a:spcPts val="0"/>
                </a:spcAft>
              </a:pPr>
              <a:r>
                <a:rPr lang="en-AU" sz="2000" dirty="0" smtClean="0"/>
                <a:t>A </a:t>
              </a:r>
              <a:r>
                <a:rPr lang="en-AU" sz="2000" dirty="0"/>
                <a:t>defined term has a precise meaning in the NCC, which may not be exactly the same as what it means when used for other purposes.</a:t>
              </a:r>
            </a:p>
            <a:p>
              <a:pPr>
                <a:spcBef>
                  <a:spcPts val="1200"/>
                </a:spcBef>
                <a:spcAft>
                  <a:spcPts val="0"/>
                </a:spcAft>
              </a:pPr>
              <a:r>
                <a:rPr lang="en-AU" sz="2000" dirty="0"/>
                <a:t>Defined terms are </a:t>
              </a:r>
              <a:r>
                <a:rPr lang="en-AU" sz="2000" i="1" dirty="0"/>
                <a:t>italicised</a:t>
              </a:r>
              <a:r>
                <a:rPr lang="en-AU" sz="2000" dirty="0"/>
                <a:t> in the text of the NCC.</a:t>
              </a:r>
            </a:p>
            <a:p>
              <a:pPr>
                <a:spcBef>
                  <a:spcPts val="1200"/>
                </a:spcBef>
                <a:spcAft>
                  <a:spcPts val="0"/>
                </a:spcAft>
              </a:pPr>
              <a:r>
                <a:rPr lang="en-AU" sz="2000" dirty="0"/>
                <a:t>Includes maps and tables of alpine areas, climate zones and wind classes, and some illustrative diagrams</a:t>
              </a:r>
            </a:p>
            <a:p>
              <a:pPr>
                <a:spcBef>
                  <a:spcPts val="1200"/>
                </a:spcBef>
                <a:spcAft>
                  <a:spcPts val="0"/>
                </a:spcAft>
              </a:pPr>
              <a:r>
                <a:rPr lang="en-AU" sz="2000" dirty="0"/>
                <a:t>The list of defined terms and definitions is exactly the same in all </a:t>
              </a:r>
              <a:r>
                <a:rPr lang="en-AU" sz="2000" dirty="0" smtClean="0"/>
                <a:t>volumes</a:t>
              </a:r>
              <a:r>
                <a:rPr lang="en-AU" sz="2000" dirty="0"/>
                <a:t>.</a:t>
              </a:r>
            </a:p>
          </p:txBody>
        </p:sp>
      </p:grpSp>
      <p:grpSp>
        <p:nvGrpSpPr>
          <p:cNvPr id="28" name="Schedule 2 expansion">
            <a:extLst>
              <a:ext uri="{FF2B5EF4-FFF2-40B4-BE49-F238E27FC236}">
                <a16:creationId xmlns="" xmlns:a16="http://schemas.microsoft.com/office/drawing/2014/main" id="{8DE06EC9-7992-40D0-9F67-600AC31F87AF}"/>
              </a:ext>
            </a:extLst>
          </p:cNvPr>
          <p:cNvGrpSpPr/>
          <p:nvPr/>
        </p:nvGrpSpPr>
        <p:grpSpPr>
          <a:xfrm>
            <a:off x="5200650" y="1944000"/>
            <a:ext cx="6757988" cy="4679353"/>
            <a:chOff x="5200650" y="1857375"/>
            <a:chExt cx="6757988" cy="4679353"/>
          </a:xfrm>
        </p:grpSpPr>
        <p:sp>
          <p:nvSpPr>
            <p:cNvPr id="29" name="White background box">
              <a:extLst>
                <a:ext uri="{FF2B5EF4-FFF2-40B4-BE49-F238E27FC236}">
                  <a16:creationId xmlns="" xmlns:a16="http://schemas.microsoft.com/office/drawing/2014/main" id="{1CCE0F7F-427F-4745-9C99-31F93A93DCD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Schedule 2 description">
              <a:extLst>
                <a:ext uri="{FF2B5EF4-FFF2-40B4-BE49-F238E27FC236}">
                  <a16:creationId xmlns="" xmlns:a16="http://schemas.microsoft.com/office/drawing/2014/main" id="{F1B91E8A-0990-4F93-8B45-313D96DBAA21}"/>
                </a:ext>
              </a:extLst>
            </p:cNvPr>
            <p:cNvSpPr txBox="1">
              <a:spLocks/>
            </p:cNvSpPr>
            <p:nvPr/>
          </p:nvSpPr>
          <p:spPr>
            <a:xfrm>
              <a:off x="5351547" y="1999653"/>
              <a:ext cx="6495891" cy="4537075"/>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400" b="1" dirty="0">
                  <a:solidFill>
                    <a:schemeClr val="accent3"/>
                  </a:solidFill>
                </a:rPr>
                <a:t>Schedule </a:t>
              </a:r>
              <a:r>
                <a:rPr lang="en-AU" sz="2400" b="1" dirty="0" smtClean="0">
                  <a:solidFill>
                    <a:schemeClr val="accent3"/>
                  </a:solidFill>
                </a:rPr>
                <a:t>2 </a:t>
              </a:r>
              <a:r>
                <a:rPr lang="en-AU" sz="2400" b="1" dirty="0">
                  <a:solidFill>
                    <a:schemeClr val="accent3"/>
                  </a:solidFill>
                </a:rPr>
                <a:t>Referenced documents</a:t>
              </a:r>
            </a:p>
            <a:p>
              <a:pPr>
                <a:spcBef>
                  <a:spcPts val="600"/>
                </a:spcBef>
                <a:spcAft>
                  <a:spcPts val="0"/>
                </a:spcAft>
              </a:pPr>
              <a:r>
                <a:rPr lang="en-AU" sz="2000" dirty="0"/>
                <a:t>Schedule </a:t>
              </a:r>
              <a:r>
                <a:rPr lang="en-AU" sz="2000" dirty="0" smtClean="0"/>
                <a:t>2 </a:t>
              </a:r>
              <a:r>
                <a:rPr lang="en-AU" sz="2000" dirty="0"/>
                <a:t>contains a table that lists:</a:t>
              </a:r>
            </a:p>
            <a:p>
              <a:pPr lvl="1">
                <a:spcBef>
                  <a:spcPts val="600"/>
                </a:spcBef>
                <a:spcAft>
                  <a:spcPts val="0"/>
                </a:spcAft>
              </a:pPr>
              <a:r>
                <a:rPr lang="en-AU" sz="1800" dirty="0"/>
                <a:t>All the Australian Standards, ABCB Protocols, ABCB Standards and other documents referenced in the NCC</a:t>
              </a:r>
            </a:p>
            <a:p>
              <a:pPr lvl="1">
                <a:spcBef>
                  <a:spcPts val="600"/>
                </a:spcBef>
                <a:spcAft>
                  <a:spcPts val="0"/>
                </a:spcAft>
              </a:pPr>
              <a:r>
                <a:rPr lang="en-AU" sz="1800" dirty="0"/>
                <a:t>Where each document is referenced in </a:t>
              </a:r>
              <a:r>
                <a:rPr lang="en-AU" sz="1800" dirty="0" smtClean="0"/>
                <a:t>each volume</a:t>
              </a:r>
              <a:endParaRPr lang="en-AU" sz="1800" dirty="0"/>
            </a:p>
            <a:p>
              <a:pPr>
                <a:spcBef>
                  <a:spcPts val="600"/>
                </a:spcBef>
                <a:spcAft>
                  <a:spcPts val="0"/>
                </a:spcAft>
              </a:pPr>
              <a:r>
                <a:rPr lang="en-AU" sz="2000" dirty="0"/>
                <a:t>Documents are listed in the following order:</a:t>
              </a:r>
            </a:p>
            <a:p>
              <a:pPr lvl="1">
                <a:spcBef>
                  <a:spcPts val="600"/>
                </a:spcBef>
                <a:spcAft>
                  <a:spcPts val="0"/>
                </a:spcAft>
              </a:pPr>
              <a:r>
                <a:rPr lang="en-AU" sz="1800" dirty="0"/>
                <a:t>Australian/New Zealand/ISO Standards, in number order</a:t>
              </a:r>
            </a:p>
            <a:p>
              <a:pPr lvl="1">
                <a:spcBef>
                  <a:spcPts val="600"/>
                </a:spcBef>
                <a:spcAft>
                  <a:spcPts val="0"/>
                </a:spcAft>
              </a:pPr>
              <a:r>
                <a:rPr lang="en-AU" sz="1800" dirty="0"/>
                <a:t>Other referenced documents, in alphabetical order</a:t>
              </a:r>
            </a:p>
            <a:p>
              <a:pPr>
                <a:spcBef>
                  <a:spcPts val="600"/>
                </a:spcBef>
                <a:spcAft>
                  <a:spcPts val="0"/>
                </a:spcAft>
              </a:pPr>
              <a:r>
                <a:rPr lang="en-AU" sz="2000" dirty="0"/>
                <a:t>The list of referenced documents is exactly the same in all </a:t>
              </a:r>
              <a:r>
                <a:rPr lang="en-AU" sz="2000" dirty="0" smtClean="0"/>
                <a:t>volumes</a:t>
              </a:r>
              <a:r>
                <a:rPr lang="en-AU" sz="2000" dirty="0"/>
                <a:t>.</a:t>
              </a:r>
            </a:p>
            <a:p>
              <a:pPr>
                <a:spcBef>
                  <a:spcPts val="1200"/>
                </a:spcBef>
                <a:spcAft>
                  <a:spcPts val="0"/>
                </a:spcAft>
              </a:pPr>
              <a:endParaRPr lang="en-AU" sz="2000" dirty="0"/>
            </a:p>
          </p:txBody>
        </p:sp>
      </p:grpSp>
      <p:grpSp>
        <p:nvGrpSpPr>
          <p:cNvPr id="37" name="Schedule 3 expansion">
            <a:extLst>
              <a:ext uri="{FF2B5EF4-FFF2-40B4-BE49-F238E27FC236}">
                <a16:creationId xmlns="" xmlns:a16="http://schemas.microsoft.com/office/drawing/2014/main" id="{B9B191AA-967F-4B00-A78D-451E6969865A}"/>
              </a:ext>
            </a:extLst>
          </p:cNvPr>
          <p:cNvGrpSpPr/>
          <p:nvPr/>
        </p:nvGrpSpPr>
        <p:grpSpPr>
          <a:xfrm>
            <a:off x="5202000" y="1944000"/>
            <a:ext cx="6757988" cy="4679353"/>
            <a:chOff x="5200650" y="1857375"/>
            <a:chExt cx="6757988" cy="4679353"/>
          </a:xfrm>
        </p:grpSpPr>
        <p:sp>
          <p:nvSpPr>
            <p:cNvPr id="38" name="White background box">
              <a:extLst>
                <a:ext uri="{FF2B5EF4-FFF2-40B4-BE49-F238E27FC236}">
                  <a16:creationId xmlns="" xmlns:a16="http://schemas.microsoft.com/office/drawing/2014/main" id="{515B912B-62E9-404A-A7FA-00B90583EB27}"/>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Schedule 3 description">
              <a:extLst>
                <a:ext uri="{FF2B5EF4-FFF2-40B4-BE49-F238E27FC236}">
                  <a16:creationId xmlns="" xmlns:a16="http://schemas.microsoft.com/office/drawing/2014/main" id="{7400A87F-FABF-41E1-9206-CA4DF68FD208}"/>
                </a:ext>
              </a:extLst>
            </p:cNvPr>
            <p:cNvSpPr txBox="1">
              <a:spLocks/>
            </p:cNvSpPr>
            <p:nvPr/>
          </p:nvSpPr>
          <p:spPr>
            <a:xfrm>
              <a:off x="5351547" y="1999653"/>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400" b="1" dirty="0">
                  <a:solidFill>
                    <a:schemeClr val="accent3"/>
                  </a:solidFill>
                </a:rPr>
                <a:t>Schedule </a:t>
              </a:r>
              <a:r>
                <a:rPr lang="en-AU" sz="2400" b="1" dirty="0" smtClean="0">
                  <a:solidFill>
                    <a:schemeClr val="accent3"/>
                  </a:solidFill>
                </a:rPr>
                <a:t>3 Commonwealth of Australia</a:t>
              </a:r>
              <a:endParaRPr lang="en-AU" sz="2400" b="1" dirty="0">
                <a:solidFill>
                  <a:schemeClr val="accent3"/>
                </a:solidFill>
              </a:endParaRPr>
            </a:p>
            <a:p>
              <a:pPr>
                <a:spcBef>
                  <a:spcPts val="1200"/>
                </a:spcBef>
                <a:spcAft>
                  <a:spcPts val="0"/>
                </a:spcAft>
              </a:pPr>
              <a:r>
                <a:rPr lang="en-AU" sz="2000" dirty="0" smtClean="0"/>
                <a:t>This Schedule outlines a number of Commonwealth legislative instruments that practitioners may need to be aware of.</a:t>
              </a:r>
            </a:p>
            <a:p>
              <a:pPr>
                <a:spcBef>
                  <a:spcPts val="1200"/>
                </a:spcBef>
                <a:spcAft>
                  <a:spcPts val="0"/>
                </a:spcAft>
              </a:pPr>
              <a:r>
                <a:rPr lang="en-AU" sz="2000" dirty="0" smtClean="0"/>
                <a:t>These instruments include Acts, regulations, codes and standards that may affect the design, construction and/or performance of buildings. </a:t>
              </a:r>
              <a:endParaRPr lang="en-AU" sz="2000" dirty="0"/>
            </a:p>
            <a:p>
              <a:pPr>
                <a:spcBef>
                  <a:spcPts val="1200"/>
                </a:spcBef>
                <a:spcAft>
                  <a:spcPts val="0"/>
                </a:spcAft>
              </a:pPr>
              <a:r>
                <a:rPr lang="en-AU" sz="2000" dirty="0"/>
                <a:t>The content of this Schedule is </a:t>
              </a:r>
              <a:r>
                <a:rPr lang="en-AU" sz="2000" dirty="0" smtClean="0"/>
                <a:t>the </a:t>
              </a:r>
              <a:r>
                <a:rPr lang="en-AU" sz="2000" dirty="0"/>
                <a:t>same in all </a:t>
              </a:r>
              <a:r>
                <a:rPr lang="en-AU" sz="2000" dirty="0" smtClean="0"/>
                <a:t>volumes</a:t>
              </a:r>
              <a:r>
                <a:rPr lang="en-AU" sz="2000" dirty="0"/>
                <a:t>.</a:t>
              </a:r>
            </a:p>
            <a:p>
              <a:pPr>
                <a:spcBef>
                  <a:spcPts val="1200"/>
                </a:spcBef>
                <a:spcAft>
                  <a:spcPts val="0"/>
                </a:spcAft>
              </a:pPr>
              <a:endParaRPr lang="en-AU" sz="2000" dirty="0"/>
            </a:p>
          </p:txBody>
        </p:sp>
      </p:grpSp>
      <p:grpSp>
        <p:nvGrpSpPr>
          <p:cNvPr id="18" name="Schedule 4 to 11 expansion">
            <a:extLst>
              <a:ext uri="{FF2B5EF4-FFF2-40B4-BE49-F238E27FC236}">
                <a16:creationId xmlns="" xmlns:a16="http://schemas.microsoft.com/office/drawing/2014/main" id="{E2F254E1-F153-4D06-A755-BD9CC6F3D658}"/>
              </a:ext>
            </a:extLst>
          </p:cNvPr>
          <p:cNvGrpSpPr/>
          <p:nvPr/>
        </p:nvGrpSpPr>
        <p:grpSpPr>
          <a:xfrm>
            <a:off x="5200650" y="1943098"/>
            <a:ext cx="6757988" cy="4679353"/>
            <a:chOff x="5200650" y="1857375"/>
            <a:chExt cx="6757988" cy="4679353"/>
          </a:xfrm>
        </p:grpSpPr>
        <p:sp>
          <p:nvSpPr>
            <p:cNvPr id="19" name="White background box">
              <a:extLst>
                <a:ext uri="{FF2B5EF4-FFF2-40B4-BE49-F238E27FC236}">
                  <a16:creationId xmlns="" xmlns:a16="http://schemas.microsoft.com/office/drawing/2014/main" id="{1D5E39FD-1924-443C-964C-CC5A392A61E4}"/>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Schedule 1 description">
              <a:extLst>
                <a:ext uri="{FF2B5EF4-FFF2-40B4-BE49-F238E27FC236}">
                  <a16:creationId xmlns="" xmlns:a16="http://schemas.microsoft.com/office/drawing/2014/main" id="{250FEE1C-26BF-4A2E-A4C7-4C36058F2A85}"/>
                </a:ext>
              </a:extLst>
            </p:cNvPr>
            <p:cNvSpPr txBox="1">
              <a:spLocks/>
            </p:cNvSpPr>
            <p:nvPr/>
          </p:nvSpPr>
          <p:spPr>
            <a:xfrm>
              <a:off x="5351547" y="1999653"/>
              <a:ext cx="6495891" cy="4537075"/>
            </a:xfrm>
            <a:prstGeom prst="rect">
              <a:avLst/>
            </a:prstGeom>
          </p:spPr>
          <p:txBody>
            <a:bodyPr>
              <a:normAutofit fontScale="92500" lnSpcReduction="2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600" b="1" dirty="0" smtClean="0">
                  <a:solidFill>
                    <a:schemeClr val="accent3"/>
                  </a:solidFill>
                </a:rPr>
                <a:t>Schedules 4 to 11 </a:t>
              </a:r>
              <a:r>
                <a:rPr lang="en-AU" sz="2600" b="1" dirty="0">
                  <a:solidFill>
                    <a:schemeClr val="accent3"/>
                  </a:solidFill>
                </a:rPr>
                <a:t>State and Territory </a:t>
              </a:r>
              <a:br>
                <a:rPr lang="en-AU" sz="2600" b="1" dirty="0">
                  <a:solidFill>
                    <a:schemeClr val="accent3"/>
                  </a:solidFill>
                </a:rPr>
              </a:br>
              <a:r>
                <a:rPr lang="en-AU" sz="2600" b="1" dirty="0">
                  <a:solidFill>
                    <a:schemeClr val="accent3"/>
                  </a:solidFill>
                </a:rPr>
                <a:t>Additions and Variations</a:t>
              </a:r>
            </a:p>
            <a:p>
              <a:pPr>
                <a:lnSpc>
                  <a:spcPct val="120000"/>
                </a:lnSpc>
                <a:spcBef>
                  <a:spcPts val="600"/>
                </a:spcBef>
              </a:pPr>
              <a:r>
                <a:rPr lang="en-AU" sz="2200" dirty="0" smtClean="0"/>
                <a:t>These Schedules contains </a:t>
              </a:r>
              <a:r>
                <a:rPr lang="en-AU" sz="2200" dirty="0"/>
                <a:t>the details of additions and variations to the provisions within the NCC.</a:t>
              </a:r>
            </a:p>
            <a:p>
              <a:pPr>
                <a:lnSpc>
                  <a:spcPct val="120000"/>
                </a:lnSpc>
                <a:spcBef>
                  <a:spcPts val="600"/>
                </a:spcBef>
              </a:pPr>
              <a:r>
                <a:rPr lang="en-AU" sz="2200" dirty="0"/>
                <a:t>There is a </a:t>
              </a:r>
              <a:r>
                <a:rPr lang="en-AU" sz="2200" dirty="0" smtClean="0"/>
                <a:t>schedule </a:t>
              </a:r>
              <a:r>
                <a:rPr lang="en-AU" sz="2200" dirty="0"/>
                <a:t>for each State or Territory.</a:t>
              </a:r>
            </a:p>
            <a:p>
              <a:pPr>
                <a:lnSpc>
                  <a:spcPct val="120000"/>
                </a:lnSpc>
                <a:spcBef>
                  <a:spcPts val="600"/>
                </a:spcBef>
              </a:pPr>
              <a:r>
                <a:rPr lang="en-AU" sz="2200" dirty="0"/>
                <a:t>Details of changes are given, including additions, deletions, and changes to wording.</a:t>
              </a:r>
            </a:p>
            <a:p>
              <a:pPr>
                <a:lnSpc>
                  <a:spcPct val="120000"/>
                </a:lnSpc>
                <a:spcBef>
                  <a:spcPts val="600"/>
                </a:spcBef>
              </a:pPr>
              <a:r>
                <a:rPr lang="en-AU" sz="2200" dirty="0" smtClean="0"/>
                <a:t>In all volumes, the </a:t>
              </a:r>
              <a:r>
                <a:rPr lang="en-AU" sz="2200" dirty="0"/>
                <a:t>body of the document provides a reference to the </a:t>
              </a:r>
              <a:r>
                <a:rPr lang="en-AU" sz="2200" dirty="0" smtClean="0"/>
                <a:t>variations or additions, </a:t>
              </a:r>
              <a:r>
                <a:rPr lang="en-AU" sz="2200" dirty="0"/>
                <a:t>but does not contain the actual text of the </a:t>
              </a:r>
              <a:r>
                <a:rPr lang="en-AU" sz="2200" dirty="0" smtClean="0"/>
                <a:t>variation or addition.</a:t>
              </a:r>
              <a:endParaRPr lang="en-AU" sz="2200" dirty="0"/>
            </a:p>
            <a:p>
              <a:pPr>
                <a:lnSpc>
                  <a:spcPct val="120000"/>
                </a:lnSpc>
                <a:spcBef>
                  <a:spcPts val="600"/>
                </a:spcBef>
              </a:pPr>
              <a:r>
                <a:rPr lang="en-AU" sz="2200" dirty="0"/>
                <a:t>In </a:t>
              </a:r>
              <a:r>
                <a:rPr lang="en-AU" sz="2200" dirty="0" smtClean="0"/>
                <a:t>the ABCB Housing Provisions Standard, the above also applies.</a:t>
              </a:r>
              <a:endParaRPr lang="en-AU" sz="2200" dirty="0"/>
            </a:p>
          </p:txBody>
        </p:sp>
      </p:grpSp>
      <p:sp>
        <p:nvSpPr>
          <p:cNvPr id="9" name="Schedule 1">
            <a:extLst>
              <a:ext uri="{FF2B5EF4-FFF2-40B4-BE49-F238E27FC236}">
                <a16:creationId xmlns="" xmlns:a16="http://schemas.microsoft.com/office/drawing/2014/main" id="{7A284E0F-C0F6-43AE-9AD6-EF75CAE4CE9D}"/>
              </a:ext>
            </a:extLst>
          </p:cNvPr>
          <p:cNvSpPr txBox="1"/>
          <p:nvPr/>
        </p:nvSpPr>
        <p:spPr>
          <a:xfrm>
            <a:off x="278292" y="2209911"/>
            <a:ext cx="4337998" cy="369332"/>
          </a:xfrm>
          <a:prstGeom prst="rect">
            <a:avLst/>
          </a:prstGeom>
          <a:noFill/>
        </p:spPr>
        <p:txBody>
          <a:bodyPr wrap="square" rtlCol="0">
            <a:spAutoFit/>
          </a:bodyPr>
          <a:lstStyle/>
          <a:p>
            <a:pPr>
              <a:tabLst>
                <a:tab pos="357188" algn="l"/>
              </a:tabLst>
            </a:pPr>
            <a:r>
              <a:rPr lang="en-AU" b="1" dirty="0">
                <a:sym typeface="Wingdings" panose="05000000000000000000" pitchFamily="2" charset="2"/>
              </a:rPr>
              <a:t> 	</a:t>
            </a:r>
            <a:r>
              <a:rPr lang="en-AU" b="1" dirty="0"/>
              <a:t>Schedule </a:t>
            </a:r>
            <a:r>
              <a:rPr lang="en-AU" b="1" dirty="0" smtClean="0"/>
              <a:t>1 </a:t>
            </a:r>
            <a:r>
              <a:rPr lang="en-AU" b="1" dirty="0"/>
              <a:t>Definitions</a:t>
            </a:r>
          </a:p>
        </p:txBody>
      </p:sp>
      <p:sp>
        <p:nvSpPr>
          <p:cNvPr id="6" name="Schedule 2">
            <a:extLst>
              <a:ext uri="{FF2B5EF4-FFF2-40B4-BE49-F238E27FC236}">
                <a16:creationId xmlns="" xmlns:a16="http://schemas.microsoft.com/office/drawing/2014/main" id="{03C7C6FF-D6A6-41ED-BBF2-05114ABF2B3D}"/>
              </a:ext>
            </a:extLst>
          </p:cNvPr>
          <p:cNvSpPr txBox="1"/>
          <p:nvPr/>
        </p:nvSpPr>
        <p:spPr>
          <a:xfrm>
            <a:off x="242242" y="2981943"/>
            <a:ext cx="4410086" cy="369332"/>
          </a:xfrm>
          <a:prstGeom prst="rect">
            <a:avLst/>
          </a:prstGeom>
          <a:noFill/>
        </p:spPr>
        <p:txBody>
          <a:bodyPr wrap="square" rtlCol="0">
            <a:spAutoFit/>
          </a:bodyPr>
          <a:lstStyle/>
          <a:p>
            <a:pPr>
              <a:tabLst>
                <a:tab pos="357188" algn="l"/>
              </a:tabLst>
            </a:pPr>
            <a:r>
              <a:rPr lang="en-AU" b="1" dirty="0">
                <a:sym typeface="Wingdings" panose="05000000000000000000" pitchFamily="2" charset="2"/>
              </a:rPr>
              <a:t>	</a:t>
            </a:r>
            <a:r>
              <a:rPr lang="en-AU" b="1" dirty="0"/>
              <a:t>Schedule </a:t>
            </a:r>
            <a:r>
              <a:rPr lang="en-AU" b="1" dirty="0" smtClean="0"/>
              <a:t>2 </a:t>
            </a:r>
            <a:r>
              <a:rPr lang="en-AU" b="1" dirty="0"/>
              <a:t>Referenced documents</a:t>
            </a:r>
          </a:p>
        </p:txBody>
      </p:sp>
      <p:sp>
        <p:nvSpPr>
          <p:cNvPr id="10" name="Schedule 3">
            <a:extLst>
              <a:ext uri="{FF2B5EF4-FFF2-40B4-BE49-F238E27FC236}">
                <a16:creationId xmlns="" xmlns:a16="http://schemas.microsoft.com/office/drawing/2014/main" id="{26AB85C6-7F42-4308-868C-3D59AFB3468E}"/>
              </a:ext>
            </a:extLst>
          </p:cNvPr>
          <p:cNvSpPr txBox="1"/>
          <p:nvPr/>
        </p:nvSpPr>
        <p:spPr>
          <a:xfrm>
            <a:off x="278291" y="3753976"/>
            <a:ext cx="4337987" cy="646331"/>
          </a:xfrm>
          <a:prstGeom prst="rect">
            <a:avLst/>
          </a:prstGeom>
          <a:noFill/>
        </p:spPr>
        <p:txBody>
          <a:bodyPr wrap="square" rtlCol="0">
            <a:spAutoFit/>
          </a:bodyPr>
          <a:lstStyle/>
          <a:p>
            <a:pPr>
              <a:tabLst>
                <a:tab pos="357188" algn="l"/>
              </a:tabLst>
            </a:pPr>
            <a:r>
              <a:rPr lang="en-AU" b="1" dirty="0">
                <a:sym typeface="Wingdings" panose="05000000000000000000" pitchFamily="2" charset="2"/>
              </a:rPr>
              <a:t> 	</a:t>
            </a:r>
            <a:r>
              <a:rPr lang="en-AU" b="1" dirty="0"/>
              <a:t>Schedule </a:t>
            </a:r>
            <a:r>
              <a:rPr lang="en-AU" b="1" dirty="0" smtClean="0"/>
              <a:t>3 Commonwealth of   	Australia</a:t>
            </a:r>
            <a:endParaRPr lang="en-AU" b="1" dirty="0"/>
          </a:p>
        </p:txBody>
      </p:sp>
      <p:sp>
        <p:nvSpPr>
          <p:cNvPr id="3" name="Schedule 4 to 11">
            <a:extLst>
              <a:ext uri="{FF2B5EF4-FFF2-40B4-BE49-F238E27FC236}">
                <a16:creationId xmlns="" xmlns:a16="http://schemas.microsoft.com/office/drawing/2014/main" id="{C26CCFF1-D279-4825-899F-63DDBF922D27}"/>
              </a:ext>
            </a:extLst>
          </p:cNvPr>
          <p:cNvSpPr txBox="1"/>
          <p:nvPr/>
        </p:nvSpPr>
        <p:spPr>
          <a:xfrm>
            <a:off x="314328" y="4803008"/>
            <a:ext cx="4338000" cy="646331"/>
          </a:xfrm>
          <a:prstGeom prst="rect">
            <a:avLst/>
          </a:prstGeom>
          <a:noFill/>
        </p:spPr>
        <p:txBody>
          <a:bodyPr wrap="square" rtlCol="0">
            <a:spAutoFit/>
          </a:bodyPr>
          <a:lstStyle/>
          <a:p>
            <a:pPr>
              <a:tabLst>
                <a:tab pos="357188" algn="l"/>
              </a:tabLst>
            </a:pPr>
            <a:r>
              <a:rPr lang="en-AU" b="1" dirty="0">
                <a:sym typeface="Wingdings" panose="05000000000000000000" pitchFamily="2" charset="2"/>
              </a:rPr>
              <a:t> 	</a:t>
            </a:r>
            <a:r>
              <a:rPr lang="en-AU" b="1" dirty="0" smtClean="0"/>
              <a:t>Schedules 4 to 11 </a:t>
            </a:r>
            <a:r>
              <a:rPr lang="en-AU" b="1" dirty="0"/>
              <a:t>State and </a:t>
            </a:r>
            <a:r>
              <a:rPr lang="en-AU" b="1" dirty="0" smtClean="0"/>
              <a:t>	Territory Additions </a:t>
            </a:r>
            <a:r>
              <a:rPr lang="en-AU" b="1" dirty="0"/>
              <a:t>and Variations</a:t>
            </a:r>
          </a:p>
        </p:txBody>
      </p:sp>
      <p:pic>
        <p:nvPicPr>
          <p:cNvPr id="33"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7625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nodeType="clickEffect">
                                  <p:stCondLst>
                                    <p:cond delay="0"/>
                                  </p:stCondLst>
                                  <p:childTnLst>
                                    <p:animEffect transition="out" filter="dissolv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9" grpId="0"/>
      <p:bldP spid="6" grpId="0"/>
      <p:bldP spid="10"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the NCC Schedules</a:t>
            </a:r>
          </a:p>
        </p:txBody>
      </p:sp>
      <p:sp>
        <p:nvSpPr>
          <p:cNvPr id="3" name="Button 1" descr="Question 1 button&#10;">
            <a:extLst>
              <a:ext uri="{FF2B5EF4-FFF2-40B4-BE49-F238E27FC236}">
                <a16:creationId xmlns="" xmlns:a16="http://schemas.microsoft.com/office/drawing/2014/main" id="{89759366-EB36-486A-97E0-DC067D207F54}"/>
              </a:ext>
            </a:extLst>
          </p:cNvPr>
          <p:cNvSpPr/>
          <p:nvPr/>
        </p:nvSpPr>
        <p:spPr>
          <a:xfrm>
            <a:off x="376524" y="2136519"/>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1</a:t>
            </a:r>
          </a:p>
        </p:txBody>
      </p:sp>
      <p:sp>
        <p:nvSpPr>
          <p:cNvPr id="18" name="Button 2" descr="Question 2 button">
            <a:extLst>
              <a:ext uri="{FF2B5EF4-FFF2-40B4-BE49-F238E27FC236}">
                <a16:creationId xmlns="" xmlns:a16="http://schemas.microsoft.com/office/drawing/2014/main" id="{8F31F86D-F0BB-4B5F-9B82-439DEAA2F63A}"/>
              </a:ext>
            </a:extLst>
          </p:cNvPr>
          <p:cNvSpPr/>
          <p:nvPr/>
        </p:nvSpPr>
        <p:spPr>
          <a:xfrm>
            <a:off x="375150" y="3005063"/>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2</a:t>
            </a:r>
          </a:p>
        </p:txBody>
      </p:sp>
      <p:sp>
        <p:nvSpPr>
          <p:cNvPr id="17" name="Button 3" descr="Question 3 button">
            <a:extLst>
              <a:ext uri="{FF2B5EF4-FFF2-40B4-BE49-F238E27FC236}">
                <a16:creationId xmlns="" xmlns:a16="http://schemas.microsoft.com/office/drawing/2014/main" id="{C07DCAFD-6709-4693-A880-D9A088331945}"/>
              </a:ext>
            </a:extLst>
          </p:cNvPr>
          <p:cNvSpPr/>
          <p:nvPr/>
        </p:nvSpPr>
        <p:spPr>
          <a:xfrm>
            <a:off x="375150" y="3882235"/>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3</a:t>
            </a:r>
          </a:p>
        </p:txBody>
      </p:sp>
      <p:sp>
        <p:nvSpPr>
          <p:cNvPr id="19" name="Button 4" descr="Question 4 button">
            <a:extLst>
              <a:ext uri="{FF2B5EF4-FFF2-40B4-BE49-F238E27FC236}">
                <a16:creationId xmlns="" xmlns:a16="http://schemas.microsoft.com/office/drawing/2014/main" id="{F7E31B9B-CEBD-4E37-83DC-A6DD98E1DD80}"/>
              </a:ext>
            </a:extLst>
          </p:cNvPr>
          <p:cNvSpPr/>
          <p:nvPr/>
        </p:nvSpPr>
        <p:spPr>
          <a:xfrm>
            <a:off x="375150" y="4778696"/>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4</a:t>
            </a:r>
          </a:p>
        </p:txBody>
      </p:sp>
      <p:sp>
        <p:nvSpPr>
          <p:cNvPr id="41" name="Button 5" descr="Question 5 button">
            <a:extLst>
              <a:ext uri="{FF2B5EF4-FFF2-40B4-BE49-F238E27FC236}">
                <a16:creationId xmlns="" xmlns:a16="http://schemas.microsoft.com/office/drawing/2014/main" id="{6A04EF56-640C-4F7A-8A35-AB8220BD704A}"/>
              </a:ext>
            </a:extLst>
          </p:cNvPr>
          <p:cNvSpPr/>
          <p:nvPr/>
        </p:nvSpPr>
        <p:spPr>
          <a:xfrm>
            <a:off x="376524" y="5675157"/>
            <a:ext cx="2380529"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5</a:t>
            </a:r>
          </a:p>
        </p:txBody>
      </p:sp>
      <p:cxnSp>
        <p:nvCxnSpPr>
          <p:cNvPr id="22" name="Dividing Line">
            <a:extLst>
              <a:ext uri="{FF2B5EF4-FFF2-40B4-BE49-F238E27FC236}">
                <a16:creationId xmlns="" xmlns:a16="http://schemas.microsoft.com/office/drawing/2014/main" id="{3D5F78F4-2402-47A0-840B-C41AAF0A538F}"/>
              </a:ext>
            </a:extLst>
          </p:cNvPr>
          <p:cNvCxnSpPr>
            <a:cxnSpLocks/>
          </p:cNvCxnSpPr>
          <p:nvPr/>
        </p:nvCxnSpPr>
        <p:spPr>
          <a:xfrm>
            <a:off x="3079812" y="203650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3" name="Question 1">
            <a:extLst>
              <a:ext uri="{FF2B5EF4-FFF2-40B4-BE49-F238E27FC236}">
                <a16:creationId xmlns="" xmlns:a16="http://schemas.microsoft.com/office/drawing/2014/main" id="{D8535521-2852-42E5-97A4-A3FA00E5A1C5}"/>
              </a:ext>
            </a:extLst>
          </p:cNvPr>
          <p:cNvSpPr txBox="1"/>
          <p:nvPr/>
        </p:nvSpPr>
        <p:spPr>
          <a:xfrm>
            <a:off x="3589200" y="1896920"/>
            <a:ext cx="8233200" cy="2410916"/>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1</a:t>
            </a:r>
          </a:p>
          <a:p>
            <a:pPr lvl="0">
              <a:spcBef>
                <a:spcPts val="200"/>
              </a:spcBef>
              <a:spcAft>
                <a:spcPts val="200"/>
              </a:spcAft>
              <a:defRPr/>
            </a:pPr>
            <a:r>
              <a:rPr lang="en-AU" sz="2400" dirty="0"/>
              <a:t>In NCC Volume One, </a:t>
            </a:r>
            <a:r>
              <a:rPr lang="en-AU" sz="2400" dirty="0" smtClean="0"/>
              <a:t>clause C2D2 </a:t>
            </a:r>
            <a:r>
              <a:rPr lang="en-AU" sz="2400" dirty="0"/>
              <a:t>Type of construction </a:t>
            </a:r>
            <a:r>
              <a:rPr lang="en-AU" sz="2400" dirty="0" smtClean="0"/>
              <a:t>required, </a:t>
            </a:r>
            <a:r>
              <a:rPr lang="en-AU" sz="2400" dirty="0"/>
              <a:t>describes the type of construction required in different types of buildings. </a:t>
            </a:r>
          </a:p>
          <a:p>
            <a:pPr lvl="0">
              <a:spcBef>
                <a:spcPts val="200"/>
              </a:spcBef>
              <a:spcAft>
                <a:spcPts val="200"/>
              </a:spcAft>
              <a:defRPr/>
            </a:pPr>
            <a:r>
              <a:rPr lang="en-AU" sz="2400" dirty="0"/>
              <a:t>In which State or Territory are there variations to this clause, and where will you find the details of the variations?</a:t>
            </a:r>
          </a:p>
        </p:txBody>
      </p:sp>
      <p:sp>
        <p:nvSpPr>
          <p:cNvPr id="16" name="Question 2">
            <a:extLst>
              <a:ext uri="{FF2B5EF4-FFF2-40B4-BE49-F238E27FC236}">
                <a16:creationId xmlns="" xmlns:a16="http://schemas.microsoft.com/office/drawing/2014/main" id="{681B8707-9536-4BF0-AE7D-99A4B3A17AB9}"/>
              </a:ext>
            </a:extLst>
          </p:cNvPr>
          <p:cNvSpPr txBox="1"/>
          <p:nvPr/>
        </p:nvSpPr>
        <p:spPr>
          <a:xfrm>
            <a:off x="3589201" y="1896920"/>
            <a:ext cx="8226276" cy="268791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400" b="1" dirty="0">
                <a:solidFill>
                  <a:schemeClr val="accent3"/>
                </a:solidFill>
              </a:rPr>
              <a:t>Question 2</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2400" dirty="0"/>
              <a:t>What do the following abbreviations mean, when they are used within the NCC:</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2000" dirty="0"/>
              <a:t>AS?</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2000" dirty="0"/>
              <a:t>HS?</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2000" dirty="0"/>
              <a:t>RSET?</a:t>
            </a:r>
          </a:p>
          <a:p>
            <a:pPr marL="342900" marR="0" lvl="0" indent="-3429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360363" algn="l"/>
              </a:tabLst>
              <a:defRPr/>
            </a:pPr>
            <a:r>
              <a:rPr lang="en-AU" sz="2000" dirty="0"/>
              <a:t>SHGC?</a:t>
            </a:r>
          </a:p>
        </p:txBody>
      </p:sp>
      <p:sp>
        <p:nvSpPr>
          <p:cNvPr id="40" name="Question 3">
            <a:extLst>
              <a:ext uri="{FF2B5EF4-FFF2-40B4-BE49-F238E27FC236}">
                <a16:creationId xmlns="" xmlns:a16="http://schemas.microsoft.com/office/drawing/2014/main" id="{6A73086C-B75B-458B-B7D6-0B05CC15B635}"/>
              </a:ext>
            </a:extLst>
          </p:cNvPr>
          <p:cNvSpPr txBox="1"/>
          <p:nvPr/>
        </p:nvSpPr>
        <p:spPr>
          <a:xfrm>
            <a:off x="3589201" y="1896920"/>
            <a:ext cx="8226276" cy="1302921"/>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3</a:t>
            </a:r>
            <a:r>
              <a:rPr lang="en-AU" sz="2400" dirty="0">
                <a:solidFill>
                  <a:schemeClr val="accent3"/>
                </a:solidFill>
              </a:rPr>
              <a:t> </a:t>
            </a:r>
            <a:r>
              <a:rPr lang="en-AU" sz="2400" dirty="0"/>
              <a:t> </a:t>
            </a:r>
          </a:p>
          <a:p>
            <a:pPr lvl="0">
              <a:spcBef>
                <a:spcPts val="600"/>
              </a:spcBef>
              <a:spcAft>
                <a:spcPts val="600"/>
              </a:spcAft>
              <a:defRPr/>
            </a:pPr>
            <a:r>
              <a:rPr lang="en-AU" sz="2400" dirty="0"/>
              <a:t>In which States or Territories can you find areas designated as </a:t>
            </a:r>
            <a:r>
              <a:rPr lang="en-AU" sz="2400" i="1" dirty="0"/>
              <a:t>alpine area</a:t>
            </a:r>
            <a:r>
              <a:rPr lang="en-AU" sz="2400" dirty="0"/>
              <a:t>s according to the NCC?</a:t>
            </a:r>
          </a:p>
        </p:txBody>
      </p:sp>
      <p:sp>
        <p:nvSpPr>
          <p:cNvPr id="85" name="Question 4">
            <a:extLst>
              <a:ext uri="{FF2B5EF4-FFF2-40B4-BE49-F238E27FC236}">
                <a16:creationId xmlns="" xmlns:a16="http://schemas.microsoft.com/office/drawing/2014/main" id="{BA489ED2-4087-4315-A303-D2FB6A35971D}"/>
              </a:ext>
            </a:extLst>
          </p:cNvPr>
          <p:cNvSpPr txBox="1"/>
          <p:nvPr/>
        </p:nvSpPr>
        <p:spPr>
          <a:xfrm>
            <a:off x="3589200" y="1896920"/>
            <a:ext cx="8233199" cy="125162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4</a:t>
            </a:r>
            <a:r>
              <a:rPr lang="en-AU" sz="2400" dirty="0"/>
              <a:t>  </a:t>
            </a:r>
          </a:p>
          <a:p>
            <a:pPr marR="0" lvl="0" algn="l" defTabSz="914400" rtl="0" eaLnBrk="1" fontAlgn="auto" latinLnBrk="0" hangingPunct="1">
              <a:lnSpc>
                <a:spcPct val="100000"/>
              </a:lnSpc>
              <a:spcBef>
                <a:spcPts val="200"/>
              </a:spcBef>
              <a:spcAft>
                <a:spcPts val="200"/>
              </a:spcAft>
              <a:buClrTx/>
              <a:buSzTx/>
              <a:tabLst/>
              <a:defRPr/>
            </a:pPr>
            <a:r>
              <a:rPr lang="en-AU" sz="2400" dirty="0"/>
              <a:t>What is the difference between the terms </a:t>
            </a:r>
            <a:r>
              <a:rPr lang="en-AU" sz="2400" i="1" dirty="0"/>
              <a:t>waterproof </a:t>
            </a:r>
            <a:r>
              <a:rPr lang="en-AU" sz="2400" dirty="0"/>
              <a:t>and</a:t>
            </a:r>
            <a:r>
              <a:rPr lang="en-AU" sz="2400" i="1" dirty="0"/>
              <a:t> </a:t>
            </a:r>
            <a:r>
              <a:rPr lang="en-AU" sz="2400" dirty="0"/>
              <a:t> </a:t>
            </a:r>
            <a:r>
              <a:rPr lang="en-AU" sz="2400" i="1" dirty="0"/>
              <a:t>water resistant</a:t>
            </a:r>
            <a:r>
              <a:rPr lang="en-AU" sz="2400" dirty="0"/>
              <a:t>, as they are used within the NCC?</a:t>
            </a:r>
          </a:p>
        </p:txBody>
      </p:sp>
      <p:sp>
        <p:nvSpPr>
          <p:cNvPr id="91" name="Question 5">
            <a:extLst>
              <a:ext uri="{FF2B5EF4-FFF2-40B4-BE49-F238E27FC236}">
                <a16:creationId xmlns="" xmlns:a16="http://schemas.microsoft.com/office/drawing/2014/main" id="{CD8861B5-7C9A-4146-9D83-58455A12127A}"/>
              </a:ext>
            </a:extLst>
          </p:cNvPr>
          <p:cNvSpPr txBox="1"/>
          <p:nvPr/>
        </p:nvSpPr>
        <p:spPr>
          <a:xfrm>
            <a:off x="3318301" y="1885899"/>
            <a:ext cx="8585311" cy="2333972"/>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1200"/>
              </a:spcAft>
              <a:buClrTx/>
              <a:buSzTx/>
              <a:tabLst/>
              <a:defRPr/>
            </a:pPr>
            <a:r>
              <a:rPr lang="en-AU" sz="2400" b="1" dirty="0">
                <a:solidFill>
                  <a:schemeClr val="accent3"/>
                </a:solidFill>
              </a:rPr>
              <a:t>Question 5</a:t>
            </a:r>
            <a:r>
              <a:rPr lang="en-AU" sz="2400" dirty="0">
                <a:solidFill>
                  <a:schemeClr val="accent3"/>
                </a:solidFill>
              </a:rPr>
              <a:t> </a:t>
            </a:r>
            <a:r>
              <a:rPr lang="en-AU" sz="2400" dirty="0"/>
              <a:t> </a:t>
            </a:r>
          </a:p>
          <a:p>
            <a:pPr lvl="0">
              <a:spcBef>
                <a:spcPts val="200"/>
              </a:spcBef>
              <a:spcAft>
                <a:spcPts val="200"/>
              </a:spcAft>
              <a:defRPr/>
            </a:pPr>
            <a:r>
              <a:rPr lang="en-AU" sz="2000" dirty="0"/>
              <a:t>In which Volumes of the NCC are the following Australian Standards referenced:</a:t>
            </a:r>
          </a:p>
          <a:p>
            <a:pPr marL="342900" lvl="0" indent="-342900">
              <a:spcBef>
                <a:spcPts val="200"/>
              </a:spcBef>
              <a:spcAft>
                <a:spcPts val="200"/>
              </a:spcAft>
              <a:buFont typeface="Arial" panose="020B0604020202020204" pitchFamily="34" charset="0"/>
              <a:buChar char="•"/>
              <a:defRPr/>
            </a:pPr>
            <a:r>
              <a:rPr lang="en-AU" sz="2000" dirty="0"/>
              <a:t>AS/NZS 4600 Cold-formed steel structures?</a:t>
            </a:r>
          </a:p>
          <a:p>
            <a:pPr marL="342900" lvl="0" indent="-342900">
              <a:spcBef>
                <a:spcPts val="200"/>
              </a:spcBef>
              <a:spcAft>
                <a:spcPts val="200"/>
              </a:spcAft>
              <a:buFont typeface="Arial" panose="020B0604020202020204" pitchFamily="34" charset="0"/>
              <a:buChar char="•"/>
              <a:defRPr/>
            </a:pPr>
            <a:r>
              <a:rPr lang="en-AU" sz="2000" dirty="0"/>
              <a:t>AS 2049 Roof tiles?</a:t>
            </a:r>
          </a:p>
          <a:p>
            <a:pPr marL="342900" lvl="0" indent="-342900">
              <a:spcBef>
                <a:spcPts val="200"/>
              </a:spcBef>
              <a:spcAft>
                <a:spcPts val="200"/>
              </a:spcAft>
              <a:buFont typeface="Arial" panose="020B0604020202020204" pitchFamily="34" charset="0"/>
              <a:buChar char="•"/>
              <a:defRPr/>
            </a:pPr>
            <a:r>
              <a:rPr lang="en-AU" sz="2000" dirty="0"/>
              <a:t>AS/NZS 3500 Part 4 Plumbing and drainage – Heated water services?</a:t>
            </a:r>
          </a:p>
        </p:txBody>
      </p:sp>
      <p:sp>
        <p:nvSpPr>
          <p:cNvPr id="4" name="Answer 1">
            <a:extLst>
              <a:ext uri="{FF2B5EF4-FFF2-40B4-BE49-F238E27FC236}">
                <a16:creationId xmlns="" xmlns:a16="http://schemas.microsoft.com/office/drawing/2014/main" id="{5F4D6E97-5544-4873-9068-B78F469FEBFA}"/>
              </a:ext>
            </a:extLst>
          </p:cNvPr>
          <p:cNvSpPr txBox="1">
            <a:spLocks/>
          </p:cNvSpPr>
          <p:nvPr/>
        </p:nvSpPr>
        <p:spPr>
          <a:xfrm>
            <a:off x="3589200" y="4805082"/>
            <a:ext cx="8233200" cy="1760365"/>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defRPr/>
            </a:pPr>
            <a:r>
              <a:rPr lang="en-AU" sz="2400" dirty="0"/>
              <a:t>Schedule </a:t>
            </a:r>
            <a:r>
              <a:rPr lang="en-AU" sz="2400" dirty="0" smtClean="0"/>
              <a:t>8 South Australia</a:t>
            </a:r>
            <a:endParaRPr lang="en-AU" sz="2400" dirty="0"/>
          </a:p>
          <a:p>
            <a:pPr marL="171450" indent="-171450">
              <a:buFont typeface="Arial" panose="020B0604020202020204" pitchFamily="34" charset="0"/>
              <a:buChar char="•"/>
              <a:defRPr/>
            </a:pPr>
            <a:r>
              <a:rPr lang="en-AU" sz="2400" dirty="0"/>
              <a:t>Section C Fire resistance</a:t>
            </a:r>
          </a:p>
          <a:p>
            <a:pPr marL="171450" indent="-171450">
              <a:buFont typeface="Arial" panose="020B0604020202020204" pitchFamily="34" charset="0"/>
              <a:buChar char="•"/>
              <a:defRPr/>
            </a:pPr>
            <a:r>
              <a:rPr lang="en-AU" sz="2400" dirty="0"/>
              <a:t>Clause SA </a:t>
            </a:r>
            <a:r>
              <a:rPr lang="en-AU" sz="2400" dirty="0" smtClean="0"/>
              <a:t>C2D2(1), (3) </a:t>
            </a:r>
            <a:r>
              <a:rPr lang="en-AU" sz="2400" dirty="0"/>
              <a:t>and </a:t>
            </a:r>
            <a:r>
              <a:rPr lang="en-AU" sz="2400" dirty="0" smtClean="0"/>
              <a:t>(4)</a:t>
            </a:r>
            <a:endParaRPr lang="en-AU" sz="2400" dirty="0"/>
          </a:p>
        </p:txBody>
      </p:sp>
      <p:sp>
        <p:nvSpPr>
          <p:cNvPr id="5" name="Answer 2">
            <a:extLst>
              <a:ext uri="{FF2B5EF4-FFF2-40B4-BE49-F238E27FC236}">
                <a16:creationId xmlns="" xmlns:a16="http://schemas.microsoft.com/office/drawing/2014/main" id="{DC741717-180C-48A1-9BE6-59344A186DE8}"/>
              </a:ext>
            </a:extLst>
          </p:cNvPr>
          <p:cNvSpPr txBox="1">
            <a:spLocks/>
          </p:cNvSpPr>
          <p:nvPr/>
        </p:nvSpPr>
        <p:spPr>
          <a:xfrm>
            <a:off x="3589201" y="4584835"/>
            <a:ext cx="8270290" cy="1980612"/>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1800" dirty="0"/>
              <a:t>Schedule </a:t>
            </a:r>
            <a:r>
              <a:rPr lang="en-AU" sz="1800" dirty="0" smtClean="0"/>
              <a:t>1 Definitions</a:t>
            </a:r>
            <a:endParaRPr lang="en-AU" sz="1800" dirty="0"/>
          </a:p>
          <a:p>
            <a:pPr marL="171450" lvl="0" indent="-171450">
              <a:buFont typeface="Arial" panose="020B0604020202020204" pitchFamily="34" charset="0"/>
              <a:buChar char="•"/>
              <a:defRPr/>
            </a:pPr>
            <a:r>
              <a:rPr lang="en-AU" sz="1800" dirty="0"/>
              <a:t>AS = Australian Standard</a:t>
            </a:r>
          </a:p>
          <a:p>
            <a:pPr marL="171450" lvl="0" indent="-171450">
              <a:buFont typeface="Arial" panose="020B0604020202020204" pitchFamily="34" charset="0"/>
              <a:buChar char="•"/>
              <a:defRPr/>
            </a:pPr>
            <a:r>
              <a:rPr lang="en-AU" sz="1800" dirty="0"/>
              <a:t>HS =  Horizontal fire spread</a:t>
            </a:r>
          </a:p>
          <a:p>
            <a:pPr marL="171450" lvl="0" indent="-171450">
              <a:buFont typeface="Arial" panose="020B0604020202020204" pitchFamily="34" charset="0"/>
              <a:buChar char="•"/>
              <a:defRPr/>
            </a:pPr>
            <a:r>
              <a:rPr lang="en-AU" sz="1800" dirty="0"/>
              <a:t>RSET = Required Safe Egress Time </a:t>
            </a:r>
          </a:p>
          <a:p>
            <a:pPr marL="171450" lvl="0" indent="-171450">
              <a:buFont typeface="Arial" panose="020B0604020202020204" pitchFamily="34" charset="0"/>
              <a:buChar char="•"/>
              <a:defRPr/>
            </a:pPr>
            <a:r>
              <a:rPr lang="en-AU" sz="1800" dirty="0"/>
              <a:t>SHGC = Solar Heat Gain Coefficient</a:t>
            </a:r>
          </a:p>
        </p:txBody>
      </p:sp>
      <p:sp>
        <p:nvSpPr>
          <p:cNvPr id="6" name="Answer 3">
            <a:extLst>
              <a:ext uri="{FF2B5EF4-FFF2-40B4-BE49-F238E27FC236}">
                <a16:creationId xmlns="" xmlns:a16="http://schemas.microsoft.com/office/drawing/2014/main" id="{CFBF3111-FA5D-4EFF-B6FD-DCCD0FB44ECA}"/>
              </a:ext>
            </a:extLst>
          </p:cNvPr>
          <p:cNvSpPr txBox="1">
            <a:spLocks/>
          </p:cNvSpPr>
          <p:nvPr/>
        </p:nvSpPr>
        <p:spPr>
          <a:xfrm>
            <a:off x="3589201" y="4602480"/>
            <a:ext cx="8226275" cy="1964780"/>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Schedule </a:t>
            </a:r>
            <a:r>
              <a:rPr lang="en-AU" sz="2000" dirty="0" smtClean="0"/>
              <a:t>1 </a:t>
            </a:r>
            <a:r>
              <a:rPr lang="en-AU" sz="2000" dirty="0"/>
              <a:t>Definitions</a:t>
            </a:r>
          </a:p>
          <a:p>
            <a:pPr marL="171450" lvl="0" indent="-171450">
              <a:buFont typeface="Arial" panose="020B0604020202020204" pitchFamily="34" charset="0"/>
              <a:buChar char="•"/>
              <a:defRPr/>
            </a:pPr>
            <a:r>
              <a:rPr lang="en-AU" sz="2000" dirty="0"/>
              <a:t>Alpine area</a:t>
            </a:r>
          </a:p>
          <a:p>
            <a:pPr marL="171450" lvl="0" indent="-171450">
              <a:buFont typeface="Arial" panose="020B0604020202020204" pitchFamily="34" charset="0"/>
              <a:buChar char="•"/>
              <a:defRPr/>
            </a:pPr>
            <a:r>
              <a:rPr lang="en-AU" sz="2000" dirty="0"/>
              <a:t>Figure 1 Alpine areas</a:t>
            </a:r>
          </a:p>
          <a:p>
            <a:pPr marL="171450" lvl="0" indent="-171450">
              <a:buFont typeface="Arial" panose="020B0604020202020204" pitchFamily="34" charset="0"/>
              <a:buChar char="•"/>
              <a:defRPr/>
            </a:pPr>
            <a:r>
              <a:rPr lang="en-AU" sz="2000" dirty="0"/>
              <a:t>Table 1 Alpine areas where snow loads are significant</a:t>
            </a:r>
          </a:p>
          <a:p>
            <a:pPr marL="171450" lvl="0" indent="-171450">
              <a:buFont typeface="Arial" panose="020B0604020202020204" pitchFamily="34" charset="0"/>
              <a:buChar char="•"/>
              <a:defRPr/>
            </a:pPr>
            <a:r>
              <a:rPr lang="en-AU" sz="2000" dirty="0"/>
              <a:t>New South Wales, Victoria and Tasmania </a:t>
            </a:r>
          </a:p>
        </p:txBody>
      </p:sp>
      <p:sp>
        <p:nvSpPr>
          <p:cNvPr id="86" name="Answer 4">
            <a:extLst>
              <a:ext uri="{FF2B5EF4-FFF2-40B4-BE49-F238E27FC236}">
                <a16:creationId xmlns="" xmlns:a16="http://schemas.microsoft.com/office/drawing/2014/main" id="{3C7A3B59-17F3-4279-909F-3280A1F853CB}"/>
              </a:ext>
            </a:extLst>
          </p:cNvPr>
          <p:cNvSpPr txBox="1">
            <a:spLocks/>
          </p:cNvSpPr>
          <p:nvPr/>
        </p:nvSpPr>
        <p:spPr>
          <a:xfrm>
            <a:off x="3589200" y="4338918"/>
            <a:ext cx="8233199" cy="2231276"/>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Schedule </a:t>
            </a:r>
            <a:r>
              <a:rPr lang="en-AU" sz="2000" dirty="0" smtClean="0"/>
              <a:t>1 </a:t>
            </a:r>
            <a:r>
              <a:rPr lang="en-AU" sz="2000" dirty="0"/>
              <a:t>Definitions</a:t>
            </a:r>
          </a:p>
          <a:p>
            <a:pPr marL="171450" lvl="0" indent="-171450">
              <a:buFont typeface="Arial" panose="020B0604020202020204" pitchFamily="34" charset="0"/>
              <a:buChar char="•"/>
              <a:defRPr/>
            </a:pPr>
            <a:r>
              <a:rPr lang="en-AU" sz="2000" i="1" dirty="0"/>
              <a:t>Waterproof </a:t>
            </a:r>
            <a:r>
              <a:rPr lang="en-AU" sz="2000" dirty="0"/>
              <a:t>means the property of a material that does not allow </a:t>
            </a:r>
            <a:r>
              <a:rPr lang="en-AU" sz="2000" dirty="0" smtClean="0"/>
              <a:t>water </a:t>
            </a:r>
            <a:r>
              <a:rPr lang="en-AU" sz="2000" dirty="0"/>
              <a:t>to penetrate through it</a:t>
            </a:r>
          </a:p>
          <a:p>
            <a:pPr marL="171450" lvl="0" indent="-171450">
              <a:buFont typeface="Arial" panose="020B0604020202020204" pitchFamily="34" charset="0"/>
              <a:buChar char="•"/>
              <a:defRPr/>
            </a:pPr>
            <a:r>
              <a:rPr lang="en-AU" sz="2000" i="1" dirty="0"/>
              <a:t>Water resistant</a:t>
            </a:r>
            <a:r>
              <a:rPr lang="en-AU" sz="2000" dirty="0"/>
              <a:t> means the property of a system or material that restricts </a:t>
            </a:r>
            <a:r>
              <a:rPr lang="en-AU" sz="2000" dirty="0" smtClean="0"/>
              <a:t>water </a:t>
            </a:r>
            <a:r>
              <a:rPr lang="en-AU" sz="2000" dirty="0"/>
              <a:t>movement and will not degrade under conditions of </a:t>
            </a:r>
            <a:r>
              <a:rPr lang="en-AU" sz="2000" dirty="0" smtClean="0"/>
              <a:t>water</a:t>
            </a:r>
            <a:endParaRPr lang="en-AU" sz="2000" dirty="0"/>
          </a:p>
        </p:txBody>
      </p:sp>
      <p:sp>
        <p:nvSpPr>
          <p:cNvPr id="87" name="Answer 5">
            <a:extLst>
              <a:ext uri="{FF2B5EF4-FFF2-40B4-BE49-F238E27FC236}">
                <a16:creationId xmlns="" xmlns:a16="http://schemas.microsoft.com/office/drawing/2014/main" id="{5B0BEC95-4D3B-4346-A025-EB03F045468E}"/>
              </a:ext>
            </a:extLst>
          </p:cNvPr>
          <p:cNvSpPr txBox="1">
            <a:spLocks/>
          </p:cNvSpPr>
          <p:nvPr/>
        </p:nvSpPr>
        <p:spPr>
          <a:xfrm>
            <a:off x="3307284" y="4384714"/>
            <a:ext cx="8585311" cy="2194132"/>
          </a:xfrm>
          <a:prstGeom prst="rect">
            <a:avLst/>
          </a:prstGeom>
          <a:solidFill>
            <a:schemeClr val="accent2">
              <a:lumMod val="20000"/>
              <a:lumOff val="8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Schedule </a:t>
            </a:r>
            <a:r>
              <a:rPr lang="en-AU" sz="2000" dirty="0" smtClean="0"/>
              <a:t>2 Referenced </a:t>
            </a:r>
            <a:r>
              <a:rPr lang="en-AU" sz="2000" dirty="0"/>
              <a:t>documents</a:t>
            </a:r>
          </a:p>
          <a:p>
            <a:pPr marL="171450" lvl="0" indent="-171450">
              <a:buFont typeface="Arial" panose="020B0604020202020204" pitchFamily="34" charset="0"/>
              <a:buChar char="•"/>
              <a:defRPr/>
            </a:pPr>
            <a:r>
              <a:rPr lang="en-AU" sz="2000" dirty="0"/>
              <a:t>AS/NZS 4600 = Volume One, </a:t>
            </a:r>
            <a:r>
              <a:rPr lang="en-AU" sz="2000" dirty="0" smtClean="0"/>
              <a:t>B1D4</a:t>
            </a:r>
            <a:r>
              <a:rPr lang="en-AU" sz="2000" dirty="0"/>
              <a:t>; Volume Two, </a:t>
            </a:r>
            <a:r>
              <a:rPr lang="en-AU" sz="2000" dirty="0" smtClean="0"/>
              <a:t>H1D6; Housing Provisions, 5.3.3, 6.3.6</a:t>
            </a:r>
          </a:p>
          <a:p>
            <a:pPr marL="171450" lvl="0" indent="-171450">
              <a:buFont typeface="Arial" panose="020B0604020202020204" pitchFamily="34" charset="0"/>
              <a:buChar char="•"/>
              <a:defRPr/>
            </a:pPr>
            <a:r>
              <a:rPr lang="en-AU" sz="2000" dirty="0" smtClean="0"/>
              <a:t>AS </a:t>
            </a:r>
            <a:r>
              <a:rPr lang="en-AU" sz="2000" dirty="0"/>
              <a:t>2049 = Volume One, </a:t>
            </a:r>
            <a:r>
              <a:rPr lang="en-AU" sz="2000" dirty="0" smtClean="0"/>
              <a:t>F3D2; </a:t>
            </a:r>
            <a:r>
              <a:rPr lang="en-AU" sz="2000" dirty="0"/>
              <a:t>Volume Two, </a:t>
            </a:r>
            <a:r>
              <a:rPr lang="en-AU" sz="2000" dirty="0" smtClean="0"/>
              <a:t>H1D7</a:t>
            </a:r>
            <a:endParaRPr lang="en-AU" sz="2000" dirty="0"/>
          </a:p>
          <a:p>
            <a:pPr marL="171450" lvl="0" indent="-171450">
              <a:buFont typeface="Arial" panose="020B0604020202020204" pitchFamily="34" charset="0"/>
              <a:buChar char="•"/>
              <a:defRPr/>
            </a:pPr>
            <a:r>
              <a:rPr lang="en-AU" sz="2000" dirty="0" smtClean="0"/>
              <a:t>AS/NZS 3500 Part 4 = Volume Three, B2D2, B2D6, B2D7, B2D8, B2D9, B2D11</a:t>
            </a:r>
            <a:endParaRPr lang="en-AU" sz="2000" dirty="0"/>
          </a:p>
        </p:txBody>
      </p:sp>
      <p:pic>
        <p:nvPicPr>
          <p:cNvPr id="23"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6626421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dissolve">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87"/>
                                        </p:tgtEl>
                                      </p:cBhvr>
                                    </p:animEffect>
                                    <p:set>
                                      <p:cBhvr>
                                        <p:cTn id="9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91" grpId="0" animBg="1"/>
      <p:bldP spid="91"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P spid="87" grpId="0" animBg="1"/>
      <p:bldP spid="8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8C73A408-7757-4441-A7EC-BAD4588DCDB4}"/>
              </a:ext>
            </a:extLst>
          </p:cNvPr>
          <p:cNvSpPr>
            <a:spLocks noGrp="1"/>
          </p:cNvSpPr>
          <p:nvPr>
            <p:ph type="body" sz="quarter" idx="11"/>
          </p:nvPr>
        </p:nvSpPr>
        <p:spPr/>
        <p:txBody>
          <a:bodyPr/>
          <a:lstStyle/>
          <a:p>
            <a:r>
              <a:rPr lang="en-AU" dirty="0"/>
              <a:t>Where would you look for information about…</a:t>
            </a:r>
          </a:p>
        </p:txBody>
      </p:sp>
      <p:sp>
        <p:nvSpPr>
          <p:cNvPr id="3" name="Question textbox">
            <a:extLst>
              <a:ext uri="{FF2B5EF4-FFF2-40B4-BE49-F238E27FC236}">
                <a16:creationId xmlns="" xmlns:a16="http://schemas.microsoft.com/office/drawing/2014/main" id="{C5739B95-6FD5-4C68-BC45-577FEF15D984}"/>
              </a:ext>
            </a:extLst>
          </p:cNvPr>
          <p:cNvSpPr txBox="1"/>
          <p:nvPr/>
        </p:nvSpPr>
        <p:spPr>
          <a:xfrm>
            <a:off x="359346" y="2007996"/>
            <a:ext cx="11299254" cy="954107"/>
          </a:xfrm>
          <a:prstGeom prst="rect">
            <a:avLst/>
          </a:prstGeom>
          <a:noFill/>
        </p:spPr>
        <p:txBody>
          <a:bodyPr wrap="square" rtlCol="0">
            <a:spAutoFit/>
          </a:bodyPr>
          <a:lstStyle/>
          <a:p>
            <a:pPr marR="0" lvl="0" algn="l" defTabSz="914400" rtl="0" eaLnBrk="1" fontAlgn="auto" latinLnBrk="0" hangingPunct="1">
              <a:lnSpc>
                <a:spcPct val="100000"/>
              </a:lnSpc>
              <a:spcBef>
                <a:spcPts val="200"/>
              </a:spcBef>
              <a:spcAft>
                <a:spcPts val="200"/>
              </a:spcAft>
              <a:buClrTx/>
              <a:buSzTx/>
              <a:tabLst>
                <a:tab pos="360363" algn="l"/>
              </a:tabLst>
              <a:defRPr/>
            </a:pPr>
            <a:r>
              <a:rPr lang="en-AU" sz="2800" dirty="0"/>
              <a:t>…what the acronym FRL means and how you can work out the FRL of a building element?</a:t>
            </a:r>
          </a:p>
        </p:txBody>
      </p:sp>
      <p:sp>
        <p:nvSpPr>
          <p:cNvPr id="4" name="Answer textbox">
            <a:extLst>
              <a:ext uri="{FF2B5EF4-FFF2-40B4-BE49-F238E27FC236}">
                <a16:creationId xmlns="" xmlns:a16="http://schemas.microsoft.com/office/drawing/2014/main" id="{A0DA71BD-2C2B-48DA-8C40-A78677C8343D}"/>
              </a:ext>
            </a:extLst>
          </p:cNvPr>
          <p:cNvSpPr txBox="1"/>
          <p:nvPr/>
        </p:nvSpPr>
        <p:spPr>
          <a:xfrm>
            <a:off x="359346" y="3984683"/>
            <a:ext cx="11477728" cy="2144177"/>
          </a:xfrm>
          <a:prstGeom prst="rect">
            <a:avLst/>
          </a:prstGeom>
          <a:solidFill>
            <a:schemeClr val="accent2">
              <a:lumMod val="20000"/>
              <a:lumOff val="80000"/>
            </a:schemeClr>
          </a:solidFill>
        </p:spPr>
        <p:txBody>
          <a:bodyPr wrap="square" rtlCol="0">
            <a:spAutoFit/>
          </a:bodyPr>
          <a:lstStyle/>
          <a:p>
            <a:pPr marL="171450" indent="-171450">
              <a:spcBef>
                <a:spcPts val="200"/>
              </a:spcBef>
              <a:spcAft>
                <a:spcPts val="200"/>
              </a:spcAft>
              <a:buFont typeface="Arial" panose="020B0604020202020204" pitchFamily="34" charset="0"/>
              <a:buChar char="•"/>
              <a:defRPr/>
            </a:pPr>
            <a:endParaRPr lang="en-AU" sz="2000" dirty="0"/>
          </a:p>
          <a:p>
            <a:pPr marL="171450" indent="-171450">
              <a:spcBef>
                <a:spcPts val="200"/>
              </a:spcBef>
              <a:spcAft>
                <a:spcPts val="600"/>
              </a:spcAft>
              <a:buFont typeface="Arial" panose="020B0604020202020204" pitchFamily="34" charset="0"/>
              <a:buChar char="•"/>
              <a:defRPr/>
            </a:pPr>
            <a:r>
              <a:rPr lang="en-AU" sz="2000" b="1" dirty="0"/>
              <a:t>Schedule </a:t>
            </a:r>
            <a:r>
              <a:rPr lang="en-AU" sz="2000" b="1" dirty="0" smtClean="0"/>
              <a:t>1 Definitions </a:t>
            </a:r>
            <a:r>
              <a:rPr lang="en-AU" sz="2000" b="1" dirty="0"/>
              <a:t>explains that the acronym FRL stands for fire-resistance </a:t>
            </a:r>
            <a:r>
              <a:rPr lang="en-AU" sz="2000" b="1" dirty="0" smtClean="0"/>
              <a:t>level and provides </a:t>
            </a:r>
            <a:r>
              <a:rPr lang="en-AU" sz="2000" b="1" dirty="0"/>
              <a:t>the definition of fire-resistance level (FRL)</a:t>
            </a:r>
          </a:p>
          <a:p>
            <a:pPr marL="171450" lvl="0" indent="-171450">
              <a:spcBef>
                <a:spcPts val="200"/>
              </a:spcBef>
              <a:spcAft>
                <a:spcPts val="200"/>
              </a:spcAft>
              <a:buFont typeface="Arial" panose="020B0604020202020204" pitchFamily="34" charset="0"/>
              <a:buChar char="•"/>
              <a:defRPr/>
            </a:pPr>
            <a:r>
              <a:rPr lang="en-AU" sz="2000" b="1" dirty="0" smtClean="0"/>
              <a:t>Specification 1 Fire-resistance </a:t>
            </a:r>
            <a:r>
              <a:rPr lang="en-AU" sz="2000" b="1" dirty="0"/>
              <a:t>of building </a:t>
            </a:r>
            <a:r>
              <a:rPr lang="en-AU" sz="2000" b="1" dirty="0" smtClean="0"/>
              <a:t>elements, Governing Requirements, </a:t>
            </a:r>
            <a:r>
              <a:rPr lang="en-AU" sz="2000" b="1" dirty="0"/>
              <a:t>explains the procedures for determining the FRL of building elements</a:t>
            </a:r>
          </a:p>
          <a:p>
            <a:pPr algn="ctr">
              <a:spcBef>
                <a:spcPts val="200"/>
              </a:spcBef>
              <a:spcAft>
                <a:spcPts val="200"/>
              </a:spcAft>
            </a:pPr>
            <a:endParaRPr lang="en-AU" sz="2000" b="1" dirty="0"/>
          </a:p>
        </p:txBody>
      </p:sp>
      <p:pic>
        <p:nvPicPr>
          <p:cNvPr id="7"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09659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CB849A-0339-4662-A9B3-D555116483AC}"/>
              </a:ext>
            </a:extLst>
          </p:cNvPr>
          <p:cNvSpPr>
            <a:spLocks noGrp="1"/>
          </p:cNvSpPr>
          <p:nvPr>
            <p:ph type="body" sz="quarter" idx="11"/>
          </p:nvPr>
        </p:nvSpPr>
        <p:spPr/>
        <p:txBody>
          <a:bodyPr>
            <a:noAutofit/>
          </a:bodyPr>
          <a:lstStyle/>
          <a:p>
            <a:r>
              <a:rPr lang="en-AU" dirty="0"/>
              <a:t>Match the Part in the Governing Requirements to its contents…</a:t>
            </a:r>
          </a:p>
        </p:txBody>
      </p:sp>
      <p:sp>
        <p:nvSpPr>
          <p:cNvPr id="13" name="Answer Option 4">
            <a:extLst>
              <a:ext uri="{FF2B5EF4-FFF2-40B4-BE49-F238E27FC236}">
                <a16:creationId xmlns="" xmlns:a16="http://schemas.microsoft.com/office/drawing/2014/main" id="{D9A2087C-0522-47AB-A619-6E9864848853}"/>
              </a:ext>
            </a:extLst>
          </p:cNvPr>
          <p:cNvSpPr/>
          <p:nvPr/>
        </p:nvSpPr>
        <p:spPr>
          <a:xfrm flipH="1">
            <a:off x="7829229" y="5931511"/>
            <a:ext cx="3651571" cy="612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 Referenced Documents</a:t>
            </a:r>
          </a:p>
        </p:txBody>
      </p:sp>
      <p:sp>
        <p:nvSpPr>
          <p:cNvPr id="12" name="Answer Option 5">
            <a:extLst>
              <a:ext uri="{FF2B5EF4-FFF2-40B4-BE49-F238E27FC236}">
                <a16:creationId xmlns="" xmlns:a16="http://schemas.microsoft.com/office/drawing/2014/main" id="{0D561426-6351-4F9B-8987-479459BECD64}"/>
              </a:ext>
            </a:extLst>
          </p:cNvPr>
          <p:cNvSpPr/>
          <p:nvPr/>
        </p:nvSpPr>
        <p:spPr>
          <a:xfrm flipH="1">
            <a:off x="7829229" y="4324808"/>
            <a:ext cx="3651571" cy="612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Documentation of </a:t>
            </a:r>
            <a:r>
              <a:rPr lang="en-AU" dirty="0" smtClean="0"/>
              <a:t/>
            </a:r>
            <a:br>
              <a:rPr lang="en-AU" dirty="0" smtClean="0"/>
            </a:br>
            <a:r>
              <a:rPr lang="en-AU" dirty="0" smtClean="0"/>
              <a:t>Design </a:t>
            </a:r>
            <a:r>
              <a:rPr lang="en-AU" dirty="0"/>
              <a:t>and Construction</a:t>
            </a:r>
          </a:p>
        </p:txBody>
      </p:sp>
      <p:sp>
        <p:nvSpPr>
          <p:cNvPr id="20" name="Answer Option 6">
            <a:extLst>
              <a:ext uri="{FF2B5EF4-FFF2-40B4-BE49-F238E27FC236}">
                <a16:creationId xmlns="" xmlns:a16="http://schemas.microsoft.com/office/drawing/2014/main" id="{E3D60CDC-CE85-4AE7-8743-4B3ACC103A4F}"/>
              </a:ext>
            </a:extLst>
          </p:cNvPr>
          <p:cNvSpPr/>
          <p:nvPr/>
        </p:nvSpPr>
        <p:spPr>
          <a:xfrm flipH="1">
            <a:off x="7829228" y="1923057"/>
            <a:ext cx="3651571" cy="612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    Building Classification</a:t>
            </a:r>
          </a:p>
        </p:txBody>
      </p:sp>
      <p:sp>
        <p:nvSpPr>
          <p:cNvPr id="21" name="Answer Option 3">
            <a:extLst>
              <a:ext uri="{FF2B5EF4-FFF2-40B4-BE49-F238E27FC236}">
                <a16:creationId xmlns="" xmlns:a16="http://schemas.microsoft.com/office/drawing/2014/main" id="{CA8C8862-4010-4B81-8332-AF48A7A2BFC3}"/>
              </a:ext>
            </a:extLst>
          </p:cNvPr>
          <p:cNvSpPr/>
          <p:nvPr/>
        </p:nvSpPr>
        <p:spPr>
          <a:xfrm flipH="1">
            <a:off x="7829229" y="2718104"/>
            <a:ext cx="3651571" cy="612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      </a:t>
            </a:r>
            <a:r>
              <a:rPr lang="en-AU" dirty="0" smtClean="0"/>
              <a:t>Application of the NCC in States and Territories</a:t>
            </a:r>
            <a:endParaRPr lang="en-AU" dirty="0"/>
          </a:p>
        </p:txBody>
      </p:sp>
      <p:sp>
        <p:nvSpPr>
          <p:cNvPr id="22" name="Answer Option 2">
            <a:extLst>
              <a:ext uri="{FF2B5EF4-FFF2-40B4-BE49-F238E27FC236}">
                <a16:creationId xmlns="" xmlns:a16="http://schemas.microsoft.com/office/drawing/2014/main" id="{852500D9-CF4D-47E0-B837-BE0575022635}"/>
              </a:ext>
            </a:extLst>
          </p:cNvPr>
          <p:cNvSpPr/>
          <p:nvPr/>
        </p:nvSpPr>
        <p:spPr>
          <a:xfrm flipH="1">
            <a:off x="7829229" y="5128160"/>
            <a:ext cx="3651571" cy="612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Compliance with the NCC</a:t>
            </a:r>
          </a:p>
        </p:txBody>
      </p:sp>
      <p:sp>
        <p:nvSpPr>
          <p:cNvPr id="23" name="Answer Option 1">
            <a:extLst>
              <a:ext uri="{FF2B5EF4-FFF2-40B4-BE49-F238E27FC236}">
                <a16:creationId xmlns="" xmlns:a16="http://schemas.microsoft.com/office/drawing/2014/main" id="{AFABB218-4074-4F4D-B9E7-44C234492307}"/>
              </a:ext>
            </a:extLst>
          </p:cNvPr>
          <p:cNvSpPr/>
          <p:nvPr/>
        </p:nvSpPr>
        <p:spPr>
          <a:xfrm flipH="1">
            <a:off x="7829229" y="3521456"/>
            <a:ext cx="3651571" cy="612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dirty="0"/>
              <a:t> Interpreting the NCC</a:t>
            </a:r>
          </a:p>
        </p:txBody>
      </p:sp>
      <p:sp>
        <p:nvSpPr>
          <p:cNvPr id="18" name="Option 1 Part A1">
            <a:extLst>
              <a:ext uri="{FF2B5EF4-FFF2-40B4-BE49-F238E27FC236}">
                <a16:creationId xmlns="" xmlns:a16="http://schemas.microsoft.com/office/drawing/2014/main" id="{4A12CA4C-11DB-4EDB-8CDD-8E2BC879079E}"/>
              </a:ext>
            </a:extLst>
          </p:cNvPr>
          <p:cNvSpPr/>
          <p:nvPr/>
        </p:nvSpPr>
        <p:spPr>
          <a:xfrm>
            <a:off x="688960" y="1923059"/>
            <a:ext cx="3395360" cy="612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A1</a:t>
            </a:r>
          </a:p>
        </p:txBody>
      </p:sp>
      <p:sp>
        <p:nvSpPr>
          <p:cNvPr id="17" name="Option 2 Part A2">
            <a:extLst>
              <a:ext uri="{FF2B5EF4-FFF2-40B4-BE49-F238E27FC236}">
                <a16:creationId xmlns="" xmlns:a16="http://schemas.microsoft.com/office/drawing/2014/main" id="{4F297B1D-0374-436F-9517-313C6E475DED}"/>
              </a:ext>
            </a:extLst>
          </p:cNvPr>
          <p:cNvSpPr/>
          <p:nvPr/>
        </p:nvSpPr>
        <p:spPr>
          <a:xfrm>
            <a:off x="688960" y="2726411"/>
            <a:ext cx="3395360" cy="612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A2</a:t>
            </a:r>
          </a:p>
        </p:txBody>
      </p:sp>
      <p:sp>
        <p:nvSpPr>
          <p:cNvPr id="16" name="Option 3 Part A3">
            <a:extLst>
              <a:ext uri="{FF2B5EF4-FFF2-40B4-BE49-F238E27FC236}">
                <a16:creationId xmlns="" xmlns:a16="http://schemas.microsoft.com/office/drawing/2014/main" id="{C00250C7-FB02-454D-ADC7-A48C935638D0}"/>
              </a:ext>
            </a:extLst>
          </p:cNvPr>
          <p:cNvSpPr/>
          <p:nvPr/>
        </p:nvSpPr>
        <p:spPr>
          <a:xfrm>
            <a:off x="688960" y="3529763"/>
            <a:ext cx="3395360" cy="612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A3</a:t>
            </a:r>
          </a:p>
        </p:txBody>
      </p:sp>
      <p:sp>
        <p:nvSpPr>
          <p:cNvPr id="19" name="Option 4 Part A4">
            <a:extLst>
              <a:ext uri="{FF2B5EF4-FFF2-40B4-BE49-F238E27FC236}">
                <a16:creationId xmlns="" xmlns:a16="http://schemas.microsoft.com/office/drawing/2014/main" id="{F277CC82-D24E-4CA0-9B4F-9F6319CE94FE}"/>
              </a:ext>
            </a:extLst>
          </p:cNvPr>
          <p:cNvSpPr/>
          <p:nvPr/>
        </p:nvSpPr>
        <p:spPr>
          <a:xfrm>
            <a:off x="688960" y="4333116"/>
            <a:ext cx="3395360" cy="612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A4</a:t>
            </a:r>
          </a:p>
        </p:txBody>
      </p:sp>
      <p:sp>
        <p:nvSpPr>
          <p:cNvPr id="15" name="Option 5 Part A5">
            <a:extLst>
              <a:ext uri="{FF2B5EF4-FFF2-40B4-BE49-F238E27FC236}">
                <a16:creationId xmlns="" xmlns:a16="http://schemas.microsoft.com/office/drawing/2014/main" id="{F6B38621-B266-4FFB-9461-FE6014A39687}"/>
              </a:ext>
            </a:extLst>
          </p:cNvPr>
          <p:cNvSpPr/>
          <p:nvPr/>
        </p:nvSpPr>
        <p:spPr>
          <a:xfrm>
            <a:off x="688960" y="5136467"/>
            <a:ext cx="3395360" cy="612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A5</a:t>
            </a:r>
          </a:p>
        </p:txBody>
      </p:sp>
      <p:sp>
        <p:nvSpPr>
          <p:cNvPr id="14" name="Option 6 Part A6">
            <a:extLst>
              <a:ext uri="{FF2B5EF4-FFF2-40B4-BE49-F238E27FC236}">
                <a16:creationId xmlns="" xmlns:a16="http://schemas.microsoft.com/office/drawing/2014/main" id="{F943840C-7AA7-42F1-A2D9-C69B7E43E376}"/>
              </a:ext>
            </a:extLst>
          </p:cNvPr>
          <p:cNvSpPr/>
          <p:nvPr/>
        </p:nvSpPr>
        <p:spPr>
          <a:xfrm>
            <a:off x="688960" y="5939819"/>
            <a:ext cx="3395360" cy="612000"/>
          </a:xfrm>
          <a:prstGeom prst="homePlate">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Part A6</a:t>
            </a:r>
          </a:p>
        </p:txBody>
      </p:sp>
      <p:pic>
        <p:nvPicPr>
          <p:cNvPr id="25"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85662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172 -0.00555 L -0.34662 -0.23426 " pathEditMode="relative" rAng="0" ptsTypes="AA">
                                      <p:cBhvr>
                                        <p:cTn id="6" dur="2000" fill="hold"/>
                                        <p:tgtEl>
                                          <p:spTgt spid="23"/>
                                        </p:tgtEl>
                                        <p:attrNameLst>
                                          <p:attrName>ppt_x</p:attrName>
                                          <p:attrName>ppt_y</p:attrName>
                                        </p:attrNameLst>
                                      </p:cBhvr>
                                      <p:rCtr x="-16745" y="-1143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1446 -0.00023 L -0.34623 -0.35208 " pathEditMode="relative" rAng="0" ptsTypes="AA">
                                      <p:cBhvr>
                                        <p:cTn id="10" dur="2000" fill="hold"/>
                                        <p:tgtEl>
                                          <p:spTgt spid="22"/>
                                        </p:tgtEl>
                                        <p:attrNameLst>
                                          <p:attrName>ppt_x</p:attrName>
                                          <p:attrName>ppt_y</p:attrName>
                                        </p:attrNameLst>
                                      </p:cBhvr>
                                      <p:rCtr x="-16589" y="-175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938 -0.0037 L -0.34662 0.11713 " pathEditMode="relative" rAng="0" ptsTypes="AA">
                                      <p:cBhvr>
                                        <p:cTn id="14" dur="2000" fill="hold"/>
                                        <p:tgtEl>
                                          <p:spTgt spid="21"/>
                                        </p:tgtEl>
                                        <p:attrNameLst>
                                          <p:attrName>ppt_x</p:attrName>
                                          <p:attrName>ppt_y</p:attrName>
                                        </p:attrNameLst>
                                      </p:cBhvr>
                                      <p:rCtr x="-16862" y="604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808 -7.40741E-7 L -0.34662 -0.23449 " pathEditMode="relative" rAng="0" ptsTypes="AA">
                                      <p:cBhvr>
                                        <p:cTn id="18" dur="2000" fill="hold"/>
                                        <p:tgtEl>
                                          <p:spTgt spid="13"/>
                                        </p:tgtEl>
                                        <p:attrNameLst>
                                          <p:attrName>ppt_x</p:attrName>
                                          <p:attrName>ppt_y</p:attrName>
                                        </p:attrNameLst>
                                      </p:cBhvr>
                                      <p:rCtr x="-16927" y="-1173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755 -0.0037 L -0.34662 0.11713 " pathEditMode="relative" rAng="0" ptsTypes="AA">
                                      <p:cBhvr>
                                        <p:cTn id="22" dur="2000" fill="hold"/>
                                        <p:tgtEl>
                                          <p:spTgt spid="12"/>
                                        </p:tgtEl>
                                        <p:attrNameLst>
                                          <p:attrName>ppt_x</p:attrName>
                                          <p:attrName>ppt_y</p:attrName>
                                        </p:attrNameLst>
                                      </p:cBhvr>
                                      <p:rCtr x="-16953" y="6042"/>
                                    </p:animMotion>
                                  </p:childTnLst>
                                </p:cTn>
                              </p:par>
                            </p:childTnLst>
                          </p:cTn>
                        </p:par>
                        <p:par>
                          <p:cTn id="23" fill="hold">
                            <p:stCondLst>
                              <p:cond delay="2000"/>
                            </p:stCondLst>
                            <p:childTnLst>
                              <p:par>
                                <p:cTn id="24" presetID="42" presetClass="path" presetSubtype="0" accel="50000" decel="50000" fill="hold" grpId="0" nodeType="afterEffect">
                                  <p:stCondLst>
                                    <p:cond delay="0"/>
                                  </p:stCondLst>
                                  <p:childTnLst>
                                    <p:animMotion origin="layout" path="M 2.91667E-6 -0.00208 L -0.34662 0.58403 " pathEditMode="relative" rAng="0" ptsTypes="AA">
                                      <p:cBhvr>
                                        <p:cTn id="25" dur="2000" fill="hold"/>
                                        <p:tgtEl>
                                          <p:spTgt spid="20"/>
                                        </p:tgtEl>
                                        <p:attrNameLst>
                                          <p:attrName>ppt_x</p:attrName>
                                          <p:attrName>ppt_y</p:attrName>
                                        </p:attrNameLst>
                                      </p:cBhvr>
                                      <p:rCtr x="-17331" y="2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8BF6CC-69B3-481B-9E2B-5D07E725365F}"/>
              </a:ext>
            </a:extLst>
          </p:cNvPr>
          <p:cNvSpPr>
            <a:spLocks noGrp="1"/>
          </p:cNvSpPr>
          <p:nvPr>
            <p:ph type="body" sz="quarter" idx="11"/>
          </p:nvPr>
        </p:nvSpPr>
        <p:spPr/>
        <p:txBody>
          <a:bodyPr/>
          <a:lstStyle/>
          <a:p>
            <a:r>
              <a:rPr lang="en-AU" dirty="0"/>
              <a:t>True or False?</a:t>
            </a:r>
          </a:p>
        </p:txBody>
      </p:sp>
      <p:sp>
        <p:nvSpPr>
          <p:cNvPr id="3" name="Statement">
            <a:extLst>
              <a:ext uri="{FF2B5EF4-FFF2-40B4-BE49-F238E27FC236}">
                <a16:creationId xmlns="" xmlns:a16="http://schemas.microsoft.com/office/drawing/2014/main" id="{3EE33743-DCA2-4CEB-A9FC-7A370E68E64A}"/>
              </a:ext>
            </a:extLst>
          </p:cNvPr>
          <p:cNvSpPr txBox="1"/>
          <p:nvPr/>
        </p:nvSpPr>
        <p:spPr>
          <a:xfrm>
            <a:off x="373062" y="2141499"/>
            <a:ext cx="3448311" cy="2092881"/>
          </a:xfrm>
          <a:prstGeom prst="rect">
            <a:avLst/>
          </a:prstGeom>
          <a:noFill/>
        </p:spPr>
        <p:txBody>
          <a:bodyPr wrap="square" rtlCol="0">
            <a:spAutoFit/>
          </a:bodyPr>
          <a:lstStyle/>
          <a:p>
            <a:pPr>
              <a:spcBef>
                <a:spcPts val="200"/>
              </a:spcBef>
              <a:spcAft>
                <a:spcPts val="200"/>
              </a:spcAft>
            </a:pPr>
            <a:r>
              <a:rPr lang="en-AU" sz="2600" dirty="0"/>
              <a:t>Compliance with </a:t>
            </a:r>
            <a:br>
              <a:rPr lang="en-AU" sz="2600" dirty="0"/>
            </a:br>
            <a:r>
              <a:rPr lang="en-AU" sz="2600" dirty="0"/>
              <a:t>the provisions within the Governing Requirements is mandatory.</a:t>
            </a:r>
          </a:p>
        </p:txBody>
      </p:sp>
      <p:grpSp>
        <p:nvGrpSpPr>
          <p:cNvPr id="4" name="False button">
            <a:extLst>
              <a:ext uri="{FF2B5EF4-FFF2-40B4-BE49-F238E27FC236}">
                <a16:creationId xmlns="" xmlns:a16="http://schemas.microsoft.com/office/drawing/2014/main" id="{DD3C4A91-DFB7-4B67-BBAD-2D6F8C05BA13}"/>
              </a:ext>
            </a:extLst>
          </p:cNvPr>
          <p:cNvGrpSpPr/>
          <p:nvPr/>
        </p:nvGrpSpPr>
        <p:grpSpPr>
          <a:xfrm>
            <a:off x="9619483" y="4531748"/>
            <a:ext cx="2042829" cy="523220"/>
            <a:chOff x="8552285" y="4732652"/>
            <a:chExt cx="2042829" cy="523220"/>
          </a:xfrm>
        </p:grpSpPr>
        <p:sp>
          <p:nvSpPr>
            <p:cNvPr id="5" name="TextBox 4">
              <a:extLst>
                <a:ext uri="{FF2B5EF4-FFF2-40B4-BE49-F238E27FC236}">
                  <a16:creationId xmlns=""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 xmlns:a16="http://schemas.microsoft.com/office/drawing/2014/main" id="{8A3051C6-C517-4F2D-8B7F-8FB437748CD4}"/>
                </a:ext>
              </a:extLst>
            </p:cNvPr>
            <p:cNvSpPr/>
            <p:nvPr/>
          </p:nvSpPr>
          <p:spPr>
            <a:xfrm>
              <a:off x="8552285" y="4743459"/>
              <a:ext cx="549364" cy="501606"/>
            </a:xfrm>
            <a:prstGeom prst="diamond">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 xmlns:a16="http://schemas.microsoft.com/office/drawing/2014/main" id="{9CA497A8-D91F-41D0-9C94-4CBDB1647B96}"/>
              </a:ext>
            </a:extLst>
          </p:cNvPr>
          <p:cNvGrpSpPr/>
          <p:nvPr/>
        </p:nvGrpSpPr>
        <p:grpSpPr>
          <a:xfrm>
            <a:off x="9619483" y="3413643"/>
            <a:ext cx="1883802" cy="523220"/>
            <a:chOff x="8552285" y="3853083"/>
            <a:chExt cx="1883802" cy="523220"/>
          </a:xfrm>
        </p:grpSpPr>
        <p:sp>
          <p:nvSpPr>
            <p:cNvPr id="8" name="Diamond 7">
              <a:extLst>
                <a:ext uri="{FF2B5EF4-FFF2-40B4-BE49-F238E27FC236}">
                  <a16:creationId xmlns="" xmlns:a16="http://schemas.microsoft.com/office/drawing/2014/main" id="{B5DC944E-E305-4611-B0E6-505DB7EB2FCE}"/>
                </a:ext>
              </a:extLst>
            </p:cNvPr>
            <p:cNvSpPr/>
            <p:nvPr/>
          </p:nvSpPr>
          <p:spPr>
            <a:xfrm>
              <a:off x="8552285" y="3863890"/>
              <a:ext cx="549364" cy="501606"/>
            </a:xfrm>
            <a:prstGeom prst="diamond">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 xmlns:a16="http://schemas.microsoft.com/office/drawing/2014/main" id="{99D6481B-532F-4A2B-9193-5732694A6B50}"/>
              </a:ext>
            </a:extLst>
          </p:cNvPr>
          <p:cNvSpPr/>
          <p:nvPr/>
        </p:nvSpPr>
        <p:spPr>
          <a:xfrm>
            <a:off x="4106062" y="2093810"/>
            <a:ext cx="4942468" cy="2111099"/>
          </a:xfrm>
          <a:prstGeom prst="wedgeRoundRectCallout">
            <a:avLst>
              <a:gd name="adj1" fmla="val 59958"/>
              <a:gd name="adj2" fmla="val 24451"/>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Yes, that’s right.</a:t>
            </a:r>
          </a:p>
          <a:p>
            <a:pPr>
              <a:spcBef>
                <a:spcPts val="200"/>
              </a:spcBef>
              <a:spcAft>
                <a:spcPts val="200"/>
              </a:spcAft>
            </a:pPr>
            <a:r>
              <a:rPr lang="en-AU" b="1" dirty="0">
                <a:solidFill>
                  <a:schemeClr val="tx1"/>
                </a:solidFill>
              </a:rPr>
              <a:t>All buildings must comply with both the:</a:t>
            </a:r>
          </a:p>
          <a:p>
            <a:pPr marL="285750" indent="-285750">
              <a:spcBef>
                <a:spcPts val="200"/>
              </a:spcBef>
              <a:spcAft>
                <a:spcPts val="200"/>
              </a:spcAft>
              <a:buFont typeface="Arial" panose="020B0604020202020204" pitchFamily="34" charset="0"/>
              <a:buChar char="•"/>
            </a:pPr>
            <a:r>
              <a:rPr lang="en-AU" b="1" dirty="0">
                <a:solidFill>
                  <a:schemeClr val="tx1"/>
                </a:solidFill>
              </a:rPr>
              <a:t>Governing Requirements, and</a:t>
            </a:r>
          </a:p>
          <a:p>
            <a:pPr marL="285750" indent="-285750">
              <a:spcBef>
                <a:spcPts val="200"/>
              </a:spcBef>
              <a:spcAft>
                <a:spcPts val="200"/>
              </a:spcAft>
              <a:buFont typeface="Arial" panose="020B0604020202020204" pitchFamily="34" charset="0"/>
              <a:buChar char="•"/>
            </a:pPr>
            <a:r>
              <a:rPr lang="en-AU" b="1" dirty="0">
                <a:solidFill>
                  <a:schemeClr val="tx1"/>
                </a:solidFill>
              </a:rPr>
              <a:t>Relevant Performance Requirements from other Sections of the NCC. </a:t>
            </a:r>
          </a:p>
        </p:txBody>
      </p:sp>
      <p:sp>
        <p:nvSpPr>
          <p:cNvPr id="11" name="False Speech Bubble">
            <a:extLst>
              <a:ext uri="{FF2B5EF4-FFF2-40B4-BE49-F238E27FC236}">
                <a16:creationId xmlns="" xmlns:a16="http://schemas.microsoft.com/office/drawing/2014/main" id="{9200A625-C2E4-4BD7-AAAC-8DAC9707263F}"/>
              </a:ext>
            </a:extLst>
          </p:cNvPr>
          <p:cNvSpPr/>
          <p:nvPr/>
        </p:nvSpPr>
        <p:spPr>
          <a:xfrm>
            <a:off x="4107976" y="4313379"/>
            <a:ext cx="4940490" cy="2111099"/>
          </a:xfrm>
          <a:prstGeom prst="wedgeRoundRectCallout">
            <a:avLst>
              <a:gd name="adj1" fmla="val 60001"/>
              <a:gd name="adj2" fmla="val -27431"/>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Sorry, that’s not right.</a:t>
            </a:r>
          </a:p>
          <a:p>
            <a:pPr>
              <a:spcBef>
                <a:spcPts val="200"/>
              </a:spcBef>
              <a:spcAft>
                <a:spcPts val="200"/>
              </a:spcAft>
            </a:pPr>
            <a:r>
              <a:rPr lang="en-AU" b="1" dirty="0">
                <a:solidFill>
                  <a:schemeClr val="tx1"/>
                </a:solidFill>
              </a:rPr>
              <a:t>All buildings must comply with both the:</a:t>
            </a:r>
          </a:p>
          <a:p>
            <a:pPr marL="285750" indent="-285750">
              <a:spcBef>
                <a:spcPts val="200"/>
              </a:spcBef>
              <a:spcAft>
                <a:spcPts val="200"/>
              </a:spcAft>
              <a:buFont typeface="Arial" panose="020B0604020202020204" pitchFamily="34" charset="0"/>
              <a:buChar char="•"/>
            </a:pPr>
            <a:r>
              <a:rPr lang="en-AU" b="1" dirty="0">
                <a:solidFill>
                  <a:schemeClr val="tx1"/>
                </a:solidFill>
              </a:rPr>
              <a:t>Governing Requirements, and</a:t>
            </a:r>
          </a:p>
          <a:p>
            <a:pPr marL="285750" indent="-285750">
              <a:spcBef>
                <a:spcPts val="200"/>
              </a:spcBef>
              <a:spcAft>
                <a:spcPts val="200"/>
              </a:spcAft>
              <a:buFont typeface="Arial" panose="020B0604020202020204" pitchFamily="34" charset="0"/>
              <a:buChar char="•"/>
            </a:pPr>
            <a:r>
              <a:rPr lang="en-AU" b="1" dirty="0">
                <a:solidFill>
                  <a:schemeClr val="tx1"/>
                </a:solidFill>
              </a:rPr>
              <a:t>Relevant Performance Requirements from other Sections of the NCC. </a:t>
            </a:r>
          </a:p>
        </p:txBody>
      </p:sp>
      <p:pic>
        <p:nvPicPr>
          <p:cNvPr id="13"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661984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CB849A-0339-4662-A9B3-D555116483AC}"/>
              </a:ext>
            </a:extLst>
          </p:cNvPr>
          <p:cNvSpPr>
            <a:spLocks noGrp="1"/>
          </p:cNvSpPr>
          <p:nvPr>
            <p:ph type="body" sz="quarter" idx="11"/>
          </p:nvPr>
        </p:nvSpPr>
        <p:spPr/>
        <p:txBody>
          <a:bodyPr>
            <a:normAutofit/>
          </a:bodyPr>
          <a:lstStyle/>
          <a:p>
            <a:r>
              <a:rPr lang="en-AU" dirty="0"/>
              <a:t>Match the Schedules to their contents…</a:t>
            </a:r>
          </a:p>
        </p:txBody>
      </p:sp>
      <p:sp>
        <p:nvSpPr>
          <p:cNvPr id="22" name="Answer: Schedule 6">
            <a:extLst>
              <a:ext uri="{FF2B5EF4-FFF2-40B4-BE49-F238E27FC236}">
                <a16:creationId xmlns="" xmlns:a16="http://schemas.microsoft.com/office/drawing/2014/main" id="{852500D9-CF4D-47E0-B837-BE0575022635}"/>
              </a:ext>
            </a:extLst>
          </p:cNvPr>
          <p:cNvSpPr/>
          <p:nvPr/>
        </p:nvSpPr>
        <p:spPr>
          <a:xfrm flipH="1">
            <a:off x="8898339" y="4841617"/>
            <a:ext cx="2582460" cy="72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Schedule </a:t>
            </a:r>
            <a:r>
              <a:rPr lang="en-AU" sz="2400" dirty="0" smtClean="0"/>
              <a:t>8</a:t>
            </a:r>
            <a:endParaRPr lang="en-AU" sz="2400" dirty="0"/>
          </a:p>
        </p:txBody>
      </p:sp>
      <p:sp>
        <p:nvSpPr>
          <p:cNvPr id="21" name="Answer: Schedule 3">
            <a:extLst>
              <a:ext uri="{FF2B5EF4-FFF2-40B4-BE49-F238E27FC236}">
                <a16:creationId xmlns="" xmlns:a16="http://schemas.microsoft.com/office/drawing/2014/main" id="{CA8C8862-4010-4B81-8332-AF48A7A2BFC3}"/>
              </a:ext>
            </a:extLst>
          </p:cNvPr>
          <p:cNvSpPr/>
          <p:nvPr/>
        </p:nvSpPr>
        <p:spPr>
          <a:xfrm flipH="1">
            <a:off x="8898339" y="2979207"/>
            <a:ext cx="2582460" cy="72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Schedule </a:t>
            </a:r>
            <a:r>
              <a:rPr lang="en-AU" sz="2400" dirty="0" smtClean="0"/>
              <a:t>1</a:t>
            </a:r>
            <a:endParaRPr lang="en-AU" sz="2400" dirty="0"/>
          </a:p>
        </p:txBody>
      </p:sp>
      <p:sp>
        <p:nvSpPr>
          <p:cNvPr id="20" name="Answer: Schedule 7">
            <a:extLst>
              <a:ext uri="{FF2B5EF4-FFF2-40B4-BE49-F238E27FC236}">
                <a16:creationId xmlns="" xmlns:a16="http://schemas.microsoft.com/office/drawing/2014/main" id="{E3D60CDC-CE85-4AE7-8743-4B3ACC103A4F}"/>
              </a:ext>
            </a:extLst>
          </p:cNvPr>
          <p:cNvSpPr/>
          <p:nvPr/>
        </p:nvSpPr>
        <p:spPr>
          <a:xfrm flipH="1">
            <a:off x="8898339" y="2048002"/>
            <a:ext cx="2582460" cy="72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Schedule </a:t>
            </a:r>
            <a:r>
              <a:rPr lang="en-AU" sz="2400" dirty="0" smtClean="0"/>
              <a:t>4</a:t>
            </a:r>
            <a:endParaRPr lang="en-AU" sz="2400" dirty="0"/>
          </a:p>
        </p:txBody>
      </p:sp>
      <p:sp>
        <p:nvSpPr>
          <p:cNvPr id="12" name="Answer: Schedule 4">
            <a:extLst>
              <a:ext uri="{FF2B5EF4-FFF2-40B4-BE49-F238E27FC236}">
                <a16:creationId xmlns="" xmlns:a16="http://schemas.microsoft.com/office/drawing/2014/main" id="{33773A82-E668-4204-924C-49FA8FC0BA4A}"/>
              </a:ext>
            </a:extLst>
          </p:cNvPr>
          <p:cNvSpPr/>
          <p:nvPr/>
        </p:nvSpPr>
        <p:spPr>
          <a:xfrm flipH="1">
            <a:off x="8885849" y="5772820"/>
            <a:ext cx="2582460" cy="72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Schedule </a:t>
            </a:r>
            <a:r>
              <a:rPr lang="en-AU" sz="2400" dirty="0" smtClean="0"/>
              <a:t>2</a:t>
            </a:r>
            <a:endParaRPr lang="en-AU" sz="2400" dirty="0"/>
          </a:p>
        </p:txBody>
      </p:sp>
      <p:sp>
        <p:nvSpPr>
          <p:cNvPr id="23" name="Answer: Schedule 1">
            <a:extLst>
              <a:ext uri="{FF2B5EF4-FFF2-40B4-BE49-F238E27FC236}">
                <a16:creationId xmlns="" xmlns:a16="http://schemas.microsoft.com/office/drawing/2014/main" id="{AFABB218-4074-4F4D-B9E7-44C234492307}"/>
              </a:ext>
            </a:extLst>
          </p:cNvPr>
          <p:cNvSpPr/>
          <p:nvPr/>
        </p:nvSpPr>
        <p:spPr>
          <a:xfrm flipH="1">
            <a:off x="8885849" y="3910410"/>
            <a:ext cx="2582460" cy="720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chemeClr val="accent3"/>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dirty="0"/>
              <a:t>Schedule </a:t>
            </a:r>
            <a:r>
              <a:rPr lang="en-AU" sz="2400" dirty="0" smtClean="0"/>
              <a:t>9</a:t>
            </a:r>
            <a:endParaRPr lang="en-AU" sz="2400" dirty="0"/>
          </a:p>
        </p:txBody>
      </p:sp>
      <p:sp>
        <p:nvSpPr>
          <p:cNvPr id="18" name="Option 1">
            <a:extLst>
              <a:ext uri="{FF2B5EF4-FFF2-40B4-BE49-F238E27FC236}">
                <a16:creationId xmlns="" xmlns:a16="http://schemas.microsoft.com/office/drawing/2014/main" id="{4A12CA4C-11DB-4EDB-8CDD-8E2BC879079E}"/>
              </a:ext>
            </a:extLst>
          </p:cNvPr>
          <p:cNvSpPr/>
          <p:nvPr/>
        </p:nvSpPr>
        <p:spPr>
          <a:xfrm>
            <a:off x="688960" y="2056309"/>
            <a:ext cx="4392706" cy="72000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smtClean="0"/>
              <a:t>Tasmania</a:t>
            </a:r>
            <a:endParaRPr lang="en-AU" sz="2000" b="1" dirty="0"/>
          </a:p>
        </p:txBody>
      </p:sp>
      <p:sp>
        <p:nvSpPr>
          <p:cNvPr id="17" name="Option 2">
            <a:extLst>
              <a:ext uri="{FF2B5EF4-FFF2-40B4-BE49-F238E27FC236}">
                <a16:creationId xmlns="" xmlns:a16="http://schemas.microsoft.com/office/drawing/2014/main" id="{4F297B1D-0374-436F-9517-313C6E475DED}"/>
              </a:ext>
            </a:extLst>
          </p:cNvPr>
          <p:cNvSpPr/>
          <p:nvPr/>
        </p:nvSpPr>
        <p:spPr>
          <a:xfrm>
            <a:off x="688960" y="2987514"/>
            <a:ext cx="4392706" cy="72000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Referenced Documents</a:t>
            </a:r>
          </a:p>
        </p:txBody>
      </p:sp>
      <p:sp>
        <p:nvSpPr>
          <p:cNvPr id="16" name="Option 3">
            <a:extLst>
              <a:ext uri="{FF2B5EF4-FFF2-40B4-BE49-F238E27FC236}">
                <a16:creationId xmlns="" xmlns:a16="http://schemas.microsoft.com/office/drawing/2014/main" id="{C00250C7-FB02-454D-ADC7-A48C935638D0}"/>
              </a:ext>
            </a:extLst>
          </p:cNvPr>
          <p:cNvSpPr/>
          <p:nvPr/>
        </p:nvSpPr>
        <p:spPr>
          <a:xfrm>
            <a:off x="688960" y="3918720"/>
            <a:ext cx="4392706" cy="72000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smtClean="0"/>
              <a:t>Australian Capital Territory</a:t>
            </a:r>
            <a:endParaRPr lang="en-AU" sz="2000" b="1" dirty="0"/>
          </a:p>
        </p:txBody>
      </p:sp>
      <p:sp>
        <p:nvSpPr>
          <p:cNvPr id="15" name="Option 4">
            <a:extLst>
              <a:ext uri="{FF2B5EF4-FFF2-40B4-BE49-F238E27FC236}">
                <a16:creationId xmlns="" xmlns:a16="http://schemas.microsoft.com/office/drawing/2014/main" id="{F6B38621-B266-4FFB-9461-FE6014A39687}"/>
              </a:ext>
            </a:extLst>
          </p:cNvPr>
          <p:cNvSpPr/>
          <p:nvPr/>
        </p:nvSpPr>
        <p:spPr>
          <a:xfrm>
            <a:off x="688960" y="4849925"/>
            <a:ext cx="4392706" cy="72000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Definitions</a:t>
            </a:r>
          </a:p>
        </p:txBody>
      </p:sp>
      <p:sp>
        <p:nvSpPr>
          <p:cNvPr id="13" name="Option 5">
            <a:extLst>
              <a:ext uri="{FF2B5EF4-FFF2-40B4-BE49-F238E27FC236}">
                <a16:creationId xmlns="" xmlns:a16="http://schemas.microsoft.com/office/drawing/2014/main" id="{5B8681DB-9BE3-4273-9BAC-BAC3BE6022B6}"/>
              </a:ext>
            </a:extLst>
          </p:cNvPr>
          <p:cNvSpPr/>
          <p:nvPr/>
        </p:nvSpPr>
        <p:spPr>
          <a:xfrm>
            <a:off x="676470" y="5781127"/>
            <a:ext cx="4392706" cy="720000"/>
          </a:xfrm>
          <a:prstGeom prst="homePlate">
            <a:avLst/>
          </a:prstGeom>
          <a:solidFill>
            <a:schemeClr val="accent2"/>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smtClean="0"/>
              <a:t>South Australia</a:t>
            </a:r>
            <a:endParaRPr lang="en-AU" sz="2000" b="1" dirty="0"/>
          </a:p>
        </p:txBody>
      </p:sp>
      <p:pic>
        <p:nvPicPr>
          <p:cNvPr id="14"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6802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78 -0.00417 L -0.34427 -0.26922 " pathEditMode="relative" rAng="0" ptsTypes="AA">
                                      <p:cBhvr>
                                        <p:cTn id="6" dur="2000" fill="hold"/>
                                        <p:tgtEl>
                                          <p:spTgt spid="23"/>
                                        </p:tgtEl>
                                        <p:attrNameLst>
                                          <p:attrName>ppt_x</p:attrName>
                                          <p:attrName>ppt_y</p:attrName>
                                        </p:attrNameLst>
                                      </p:cBhvr>
                                      <p:rCtr x="-17253" y="-132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507 -0.00208 L -0.3431 -0.40648 " pathEditMode="relative" rAng="0" ptsTypes="AA">
                                      <p:cBhvr>
                                        <p:cTn id="10" dur="2000" fill="hold"/>
                                        <p:tgtEl>
                                          <p:spTgt spid="12"/>
                                        </p:tgtEl>
                                        <p:attrNameLst>
                                          <p:attrName>ppt_x</p:attrName>
                                          <p:attrName>ppt_y</p:attrName>
                                        </p:attrNameLst>
                                      </p:cBhvr>
                                      <p:rCtr x="-17409" y="-2023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17 -0.00417 L -0.34427 0.27361 " pathEditMode="relative" rAng="0" ptsTypes="AA">
                                      <p:cBhvr>
                                        <p:cTn id="14" dur="2000" fill="hold"/>
                                        <p:tgtEl>
                                          <p:spTgt spid="20"/>
                                        </p:tgtEl>
                                        <p:attrNameLst>
                                          <p:attrName>ppt_x</p:attrName>
                                          <p:attrName>ppt_y</p:attrName>
                                        </p:attrNameLst>
                                      </p:cBhvr>
                                      <p:rCtr x="-17279" y="1388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039 -0.00209 L -0.34427 0.27338 " pathEditMode="relative" rAng="0" ptsTypes="AA">
                                      <p:cBhvr>
                                        <p:cTn id="18" dur="2000" fill="hold"/>
                                        <p:tgtEl>
                                          <p:spTgt spid="21"/>
                                        </p:tgtEl>
                                        <p:attrNameLst>
                                          <p:attrName>ppt_x</p:attrName>
                                          <p:attrName>ppt_y</p:attrName>
                                        </p:attrNameLst>
                                      </p:cBhvr>
                                      <p:rCtr x="-17201" y="13773"/>
                                    </p:animMotion>
                                  </p:childTnLst>
                                </p:cTn>
                              </p:par>
                            </p:childTnLst>
                          </p:cTn>
                        </p:par>
                        <p:par>
                          <p:cTn id="19" fill="hold">
                            <p:stCondLst>
                              <p:cond delay="2000"/>
                            </p:stCondLst>
                            <p:childTnLst>
                              <p:par>
                                <p:cTn id="20" presetID="42" presetClass="path" presetSubtype="0" accel="50000" decel="50000" fill="hold" grpId="0" nodeType="afterEffect">
                                  <p:stCondLst>
                                    <p:cond delay="0"/>
                                  </p:stCondLst>
                                  <p:childTnLst>
                                    <p:animMotion origin="layout" path="M -0.00391 -0.00625 L -0.34532 0.13681 " pathEditMode="relative" rAng="0" ptsTypes="AA">
                                      <p:cBhvr>
                                        <p:cTn id="21" dur="2000" fill="hold"/>
                                        <p:tgtEl>
                                          <p:spTgt spid="22"/>
                                        </p:tgtEl>
                                        <p:attrNameLst>
                                          <p:attrName>ppt_x</p:attrName>
                                          <p:attrName>ppt_y</p:attrName>
                                        </p:attrNameLst>
                                      </p:cBhvr>
                                      <p:rCtr x="-17070" y="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1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 xmlns:a16="http://schemas.microsoft.com/office/drawing/2014/main" id="{5BBC8272-C499-474B-B560-3E48ECED6CEA}"/>
              </a:ext>
            </a:extLst>
          </p:cNvPr>
          <p:cNvSpPr>
            <a:spLocks noGrp="1"/>
          </p:cNvSpPr>
          <p:nvPr>
            <p:ph type="body" sz="quarter" idx="10"/>
          </p:nvPr>
        </p:nvSpPr>
        <p:spPr/>
        <p:txBody>
          <a:bodyPr/>
          <a:lstStyle/>
          <a:p>
            <a:r>
              <a:rPr lang="en-AU" dirty="0"/>
              <a:t>Understanding </a:t>
            </a:r>
            <a:br>
              <a:rPr lang="en-AU" dirty="0"/>
            </a:br>
            <a:r>
              <a:rPr lang="en-AU" dirty="0"/>
              <a:t>the NCC</a:t>
            </a:r>
          </a:p>
        </p:txBody>
      </p:sp>
    </p:spTree>
    <p:custDataLst>
      <p:tags r:id="rId1"/>
    </p:custDataLst>
    <p:extLst>
      <p:ext uri="{BB962C8B-B14F-4D97-AF65-F5344CB8AC3E}">
        <p14:creationId xmlns:p14="http://schemas.microsoft.com/office/powerpoint/2010/main" val="355274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4D3D3B8A-27F5-44C8-A7C4-0A3F563E86C8}"/>
              </a:ext>
            </a:extLst>
          </p:cNvPr>
          <p:cNvSpPr>
            <a:spLocks noGrp="1"/>
          </p:cNvSpPr>
          <p:nvPr>
            <p:ph type="body" sz="quarter" idx="11"/>
          </p:nvPr>
        </p:nvSpPr>
        <p:spPr/>
        <p:txBody>
          <a:bodyPr/>
          <a:lstStyle/>
          <a:p>
            <a:r>
              <a:rPr lang="en-AU" dirty="0"/>
              <a:t>How is the NCC maintained?</a:t>
            </a:r>
          </a:p>
        </p:txBody>
      </p:sp>
      <p:sp>
        <p:nvSpPr>
          <p:cNvPr id="3" name="Right hand block">
            <a:extLst>
              <a:ext uri="{FF2B5EF4-FFF2-40B4-BE49-F238E27FC236}">
                <a16:creationId xmlns="" xmlns:a16="http://schemas.microsoft.com/office/drawing/2014/main" id="{47ACF2F0-B660-42E5-98DB-903E33E8445F}"/>
              </a:ext>
            </a:extLst>
          </p:cNvPr>
          <p:cNvSpPr>
            <a:spLocks noGrp="1"/>
          </p:cNvSpPr>
          <p:nvPr>
            <p:ph type="body" sz="quarter" idx="10"/>
          </p:nvPr>
        </p:nvSpPr>
        <p:spPr/>
        <p:txBody>
          <a:bodyPr>
            <a:normAutofit/>
          </a:bodyPr>
          <a:lstStyle/>
          <a:p>
            <a:pPr>
              <a:spcBef>
                <a:spcPts val="300"/>
              </a:spcBef>
              <a:spcAft>
                <a:spcPts val="300"/>
              </a:spcAft>
            </a:pPr>
            <a:r>
              <a:rPr lang="en-US" sz="2400" dirty="0"/>
              <a:t>The ABCB authors and maintains the NCC</a:t>
            </a:r>
          </a:p>
          <a:p>
            <a:pPr>
              <a:spcBef>
                <a:spcPts val="300"/>
              </a:spcBef>
              <a:spcAft>
                <a:spcPts val="300"/>
              </a:spcAft>
            </a:pPr>
            <a:r>
              <a:rPr lang="en-US" sz="2400" dirty="0"/>
              <a:t>The Board and its technical committees consist of Government </a:t>
            </a:r>
            <a:br>
              <a:rPr lang="en-US" sz="2400" dirty="0"/>
            </a:br>
            <a:r>
              <a:rPr lang="en-US" sz="2400" dirty="0"/>
              <a:t>and industry representatives</a:t>
            </a:r>
          </a:p>
          <a:p>
            <a:pPr>
              <a:spcBef>
                <a:spcPts val="300"/>
              </a:spcBef>
              <a:spcAft>
                <a:spcPts val="300"/>
              </a:spcAft>
            </a:pPr>
            <a:r>
              <a:rPr lang="en-US" sz="2400" dirty="0"/>
              <a:t>Administers the CodeMark and WaterMark Product Certification Schemes</a:t>
            </a:r>
          </a:p>
        </p:txBody>
      </p:sp>
      <p:sp>
        <p:nvSpPr>
          <p:cNvPr id="4" name="Left hand block">
            <a:extLst>
              <a:ext uri="{FF2B5EF4-FFF2-40B4-BE49-F238E27FC236}">
                <a16:creationId xmlns="" xmlns:a16="http://schemas.microsoft.com/office/drawing/2014/main" id="{1509E105-85E2-4440-ACD8-DDE4A58CED1B}"/>
              </a:ext>
            </a:extLst>
          </p:cNvPr>
          <p:cNvSpPr>
            <a:spLocks noGrp="1"/>
          </p:cNvSpPr>
          <p:nvPr>
            <p:ph type="body" sz="quarter" idx="12"/>
          </p:nvPr>
        </p:nvSpPr>
        <p:spPr/>
        <p:txBody>
          <a:bodyPr>
            <a:normAutofit/>
          </a:bodyPr>
          <a:lstStyle/>
          <a:p>
            <a:r>
              <a:rPr lang="en-AU" sz="2400" dirty="0"/>
              <a:t>Amended and reissued on a </a:t>
            </a:r>
            <a:r>
              <a:rPr lang="en-AU" sz="2400" dirty="0" smtClean="0"/>
              <a:t>three year cycle by </a:t>
            </a:r>
            <a:r>
              <a:rPr lang="en-AU" sz="2400" dirty="0"/>
              <a:t>the Australian Building Codes Board (ABCB)</a:t>
            </a:r>
          </a:p>
          <a:p>
            <a:r>
              <a:rPr lang="en-AU" sz="2400" dirty="0"/>
              <a:t>Occasionally amended ‘</a:t>
            </a:r>
            <a:r>
              <a:rPr lang="en-AU" sz="2400" dirty="0" smtClean="0"/>
              <a:t>out-of-cycle</a:t>
            </a:r>
            <a:r>
              <a:rPr lang="en-AU" sz="2400" dirty="0"/>
              <a:t>’</a:t>
            </a:r>
          </a:p>
          <a:p>
            <a:r>
              <a:rPr lang="en-AU" sz="2400" dirty="0" smtClean="0"/>
              <a:t>Last major edition = NCC 2019 Amendment 1</a:t>
            </a:r>
          </a:p>
          <a:p>
            <a:r>
              <a:rPr lang="en-AU" sz="2400" dirty="0" smtClean="0"/>
              <a:t>New NCC edition due in Sep 2022.</a:t>
            </a:r>
          </a:p>
          <a:p>
            <a:r>
              <a:rPr lang="en-AU" sz="2400" dirty="0" smtClean="0"/>
              <a:t>Next </a:t>
            </a:r>
            <a:r>
              <a:rPr lang="en-AU" sz="2400" dirty="0"/>
              <a:t>major NCC edition is due in </a:t>
            </a:r>
            <a:r>
              <a:rPr lang="en-AU" sz="2400" dirty="0" smtClean="0"/>
              <a:t>2025</a:t>
            </a:r>
            <a:endParaRPr lang="en-AU" sz="2400" dirty="0"/>
          </a:p>
        </p:txBody>
      </p:sp>
      <p:pic>
        <p:nvPicPr>
          <p:cNvPr id="6"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4314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DEA7554-24B0-4C68-8264-FCCA6D2F2DC2}"/>
              </a:ext>
            </a:extLst>
          </p:cNvPr>
          <p:cNvSpPr>
            <a:spLocks noGrp="1"/>
          </p:cNvSpPr>
          <p:nvPr>
            <p:ph type="body" sz="quarter" idx="11"/>
          </p:nvPr>
        </p:nvSpPr>
        <p:spPr/>
        <p:txBody>
          <a:bodyPr/>
          <a:lstStyle/>
          <a:p>
            <a:r>
              <a:rPr lang="en-AU" dirty="0"/>
              <a:t>Other useful resources</a:t>
            </a:r>
          </a:p>
        </p:txBody>
      </p:sp>
      <p:sp>
        <p:nvSpPr>
          <p:cNvPr id="3" name="Text Placeholder 2">
            <a:extLst>
              <a:ext uri="{FF2B5EF4-FFF2-40B4-BE49-F238E27FC236}">
                <a16:creationId xmlns="" xmlns:a16="http://schemas.microsoft.com/office/drawing/2014/main" id="{3317C271-2C09-4132-A32E-8CCAEB7A59B3}"/>
              </a:ext>
            </a:extLst>
          </p:cNvPr>
          <p:cNvSpPr>
            <a:spLocks noGrp="1"/>
          </p:cNvSpPr>
          <p:nvPr>
            <p:ph type="body" sz="quarter" idx="12"/>
          </p:nvPr>
        </p:nvSpPr>
        <p:spPr/>
        <p:txBody>
          <a:bodyPr>
            <a:normAutofit fontScale="85000" lnSpcReduction="20000"/>
          </a:bodyPr>
          <a:lstStyle/>
          <a:p>
            <a:pPr marL="0" indent="0" algn="ctr">
              <a:lnSpc>
                <a:spcPct val="120000"/>
              </a:lnSpc>
              <a:buNone/>
            </a:pPr>
            <a:r>
              <a:rPr lang="en-AU" b="1" dirty="0">
                <a:solidFill>
                  <a:schemeClr val="accent1"/>
                </a:solidFill>
              </a:rPr>
              <a:t>ABCB Standards</a:t>
            </a:r>
          </a:p>
          <a:p>
            <a:pPr>
              <a:lnSpc>
                <a:spcPct val="120000"/>
              </a:lnSpc>
            </a:pPr>
            <a:r>
              <a:rPr lang="en-AU" dirty="0"/>
              <a:t>Are referenced documents</a:t>
            </a:r>
          </a:p>
          <a:p>
            <a:pPr>
              <a:lnSpc>
                <a:spcPct val="120000"/>
              </a:lnSpc>
            </a:pPr>
            <a:r>
              <a:rPr lang="en-AU" dirty="0"/>
              <a:t>Contain additional requirements that are consistent with the objectives of the NCC</a:t>
            </a:r>
          </a:p>
          <a:p>
            <a:pPr>
              <a:lnSpc>
                <a:spcPct val="120000"/>
              </a:lnSpc>
            </a:pPr>
            <a:r>
              <a:rPr lang="en-AU" dirty="0"/>
              <a:t>E.g. ABCB Standard for </a:t>
            </a:r>
            <a:r>
              <a:rPr lang="en-AU" dirty="0">
                <a:hlinkClick r:id="rId4"/>
              </a:rPr>
              <a:t>Construction of buildings in flood hazard areas</a:t>
            </a:r>
            <a:endParaRPr lang="en-AU" dirty="0"/>
          </a:p>
        </p:txBody>
      </p:sp>
      <p:sp>
        <p:nvSpPr>
          <p:cNvPr id="4" name="Text Placeholder 3">
            <a:extLst>
              <a:ext uri="{FF2B5EF4-FFF2-40B4-BE49-F238E27FC236}">
                <a16:creationId xmlns="" xmlns:a16="http://schemas.microsoft.com/office/drawing/2014/main" id="{A6B3540E-2532-42A1-8E8E-E5FFD0F53D8D}"/>
              </a:ext>
            </a:extLst>
          </p:cNvPr>
          <p:cNvSpPr>
            <a:spLocks noGrp="1"/>
          </p:cNvSpPr>
          <p:nvPr>
            <p:ph type="body" sz="quarter" idx="13"/>
          </p:nvPr>
        </p:nvSpPr>
        <p:spPr/>
        <p:txBody>
          <a:bodyPr>
            <a:normAutofit/>
          </a:bodyPr>
          <a:lstStyle/>
          <a:p>
            <a:pPr marL="0" indent="0" algn="ctr">
              <a:buNone/>
            </a:pPr>
            <a:r>
              <a:rPr lang="en-AU" sz="2400" b="1" dirty="0">
                <a:solidFill>
                  <a:schemeClr val="accent1"/>
                </a:solidFill>
              </a:rPr>
              <a:t>Handbooks</a:t>
            </a:r>
          </a:p>
          <a:p>
            <a:r>
              <a:rPr lang="en-AU" sz="2400" dirty="0"/>
              <a:t>Non-mandatory</a:t>
            </a:r>
          </a:p>
          <a:p>
            <a:r>
              <a:rPr lang="en-AU" sz="2400" dirty="0"/>
              <a:t>Provide guidance on specific topics where regulation is not appropriate or to further support NCC provisions</a:t>
            </a:r>
          </a:p>
          <a:p>
            <a:r>
              <a:rPr lang="en-AU" sz="2400" dirty="0"/>
              <a:t>E.g. </a:t>
            </a:r>
            <a:r>
              <a:rPr lang="en-AU" sz="2400" dirty="0">
                <a:hlinkClick r:id="rId5"/>
              </a:rPr>
              <a:t>Warm water systems handbook</a:t>
            </a:r>
            <a:endParaRPr lang="en-AU" sz="2400" dirty="0"/>
          </a:p>
          <a:p>
            <a:endParaRPr lang="en-AU" dirty="0"/>
          </a:p>
        </p:txBody>
      </p:sp>
      <p:sp>
        <p:nvSpPr>
          <p:cNvPr id="5" name="Text Placeholder 4">
            <a:extLst>
              <a:ext uri="{FF2B5EF4-FFF2-40B4-BE49-F238E27FC236}">
                <a16:creationId xmlns="" xmlns:a16="http://schemas.microsoft.com/office/drawing/2014/main" id="{EE46AE77-9C01-43F7-BC8B-55929BB1CC1D}"/>
              </a:ext>
            </a:extLst>
          </p:cNvPr>
          <p:cNvSpPr>
            <a:spLocks noGrp="1"/>
          </p:cNvSpPr>
          <p:nvPr>
            <p:ph type="body" sz="quarter" idx="14"/>
          </p:nvPr>
        </p:nvSpPr>
        <p:spPr/>
        <p:txBody>
          <a:bodyPr/>
          <a:lstStyle/>
          <a:p>
            <a:pPr marL="0" indent="0" algn="ctr">
              <a:buNone/>
            </a:pPr>
            <a:r>
              <a:rPr lang="en-US" sz="2400" b="1" dirty="0">
                <a:solidFill>
                  <a:schemeClr val="accent1"/>
                </a:solidFill>
              </a:rPr>
              <a:t>Supporting materials</a:t>
            </a:r>
          </a:p>
          <a:p>
            <a:r>
              <a:rPr lang="en-US" sz="2400" dirty="0"/>
              <a:t>Non-mandatory</a:t>
            </a:r>
          </a:p>
          <a:p>
            <a:r>
              <a:rPr lang="en-US" sz="2400" dirty="0"/>
              <a:t>Provide guidance, examples and tools</a:t>
            </a:r>
          </a:p>
          <a:p>
            <a:r>
              <a:rPr lang="en-US" sz="2400" dirty="0"/>
              <a:t>Case studies</a:t>
            </a:r>
          </a:p>
          <a:p>
            <a:r>
              <a:rPr lang="en-US" sz="2400" dirty="0"/>
              <a:t>Calculators</a:t>
            </a:r>
          </a:p>
          <a:p>
            <a:r>
              <a:rPr lang="en-US" sz="2400" dirty="0"/>
              <a:t>Training materials</a:t>
            </a:r>
          </a:p>
          <a:p>
            <a:r>
              <a:rPr lang="en-US" sz="2400" dirty="0"/>
              <a:t>YouTube videos</a:t>
            </a:r>
            <a:endParaRPr lang="en-AU" sz="2400" dirty="0"/>
          </a:p>
          <a:p>
            <a:endParaRPr lang="en-AU" dirty="0"/>
          </a:p>
        </p:txBody>
      </p:sp>
      <p:pic>
        <p:nvPicPr>
          <p:cNvPr id="7" name="Logo">
            <a:extLst>
              <a:ext uri="{FF2B5EF4-FFF2-40B4-BE49-F238E27FC236}">
                <a16:creationId xmlns="" xmlns:a16="http://schemas.microsoft.com/office/drawing/2014/main" id="{2B5E5CB9-ACE2-44C9-A0CA-6C27F714DC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8025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F2CA606-F938-4E7B-80BE-C97252226D46}"/>
              </a:ext>
            </a:extLst>
          </p:cNvPr>
          <p:cNvSpPr>
            <a:spLocks noGrp="1"/>
          </p:cNvSpPr>
          <p:nvPr>
            <p:ph type="body" sz="quarter" idx="11"/>
          </p:nvPr>
        </p:nvSpPr>
        <p:spPr/>
        <p:txBody>
          <a:bodyPr/>
          <a:lstStyle/>
          <a:p>
            <a:r>
              <a:rPr lang="en-AU" dirty="0"/>
              <a:t>Summary</a:t>
            </a:r>
          </a:p>
        </p:txBody>
      </p:sp>
      <p:sp>
        <p:nvSpPr>
          <p:cNvPr id="3" name="Left hand box">
            <a:extLst>
              <a:ext uri="{FF2B5EF4-FFF2-40B4-BE49-F238E27FC236}">
                <a16:creationId xmlns="" xmlns:a16="http://schemas.microsoft.com/office/drawing/2014/main" id="{504311BB-A6ED-45EA-9AC9-97659640A83A}"/>
              </a:ext>
            </a:extLst>
          </p:cNvPr>
          <p:cNvSpPr>
            <a:spLocks noGrp="1"/>
          </p:cNvSpPr>
          <p:nvPr>
            <p:ph type="body" sz="quarter" idx="12"/>
          </p:nvPr>
        </p:nvSpPr>
        <p:spPr/>
        <p:txBody>
          <a:bodyPr>
            <a:normAutofit/>
          </a:bodyPr>
          <a:lstStyle/>
          <a:p>
            <a:pPr marL="0" indent="0" algn="ctr">
              <a:spcAft>
                <a:spcPts val="1200"/>
              </a:spcAft>
              <a:buNone/>
            </a:pPr>
            <a:r>
              <a:rPr lang="en-AU" sz="2600" b="1" dirty="0">
                <a:solidFill>
                  <a:srgbClr val="004C97"/>
                </a:solidFill>
              </a:rPr>
              <a:t>NCC Volume One</a:t>
            </a:r>
          </a:p>
          <a:p>
            <a:pPr marL="342900" indent="-342900">
              <a:spcBef>
                <a:spcPts val="200"/>
              </a:spcBef>
              <a:spcAft>
                <a:spcPts val="200"/>
              </a:spcAft>
              <a:buFont typeface="Arial" panose="020B0604020202020204" pitchFamily="34" charset="0"/>
              <a:buChar char="•"/>
            </a:pPr>
            <a:r>
              <a:rPr lang="en-AU" sz="2600" dirty="0"/>
              <a:t>Section A Governing Requirements</a:t>
            </a:r>
          </a:p>
          <a:p>
            <a:pPr marL="342900" indent="-342900">
              <a:spcBef>
                <a:spcPts val="200"/>
              </a:spcBef>
              <a:spcAft>
                <a:spcPts val="200"/>
              </a:spcAft>
              <a:buFont typeface="Arial" panose="020B0604020202020204" pitchFamily="34" charset="0"/>
              <a:buChar char="•"/>
            </a:pPr>
            <a:r>
              <a:rPr lang="en-AU" sz="2600" dirty="0"/>
              <a:t>Other Sections –provisions for Class 2-9 buildings</a:t>
            </a:r>
          </a:p>
          <a:p>
            <a:pPr marL="342900" indent="-342900">
              <a:spcBef>
                <a:spcPts val="200"/>
              </a:spcBef>
              <a:spcAft>
                <a:spcPts val="200"/>
              </a:spcAft>
              <a:buFont typeface="Arial" panose="020B0604020202020204" pitchFamily="34" charset="0"/>
              <a:buChar char="•"/>
            </a:pPr>
            <a:r>
              <a:rPr lang="en-AU" sz="2600" dirty="0"/>
              <a:t>Schedules</a:t>
            </a:r>
          </a:p>
        </p:txBody>
      </p:sp>
      <p:sp>
        <p:nvSpPr>
          <p:cNvPr id="4" name="Centre box">
            <a:extLst>
              <a:ext uri="{FF2B5EF4-FFF2-40B4-BE49-F238E27FC236}">
                <a16:creationId xmlns="" xmlns:a16="http://schemas.microsoft.com/office/drawing/2014/main" id="{F5CDEDA1-FD8C-40C0-AB0B-B10DFB769768}"/>
              </a:ext>
            </a:extLst>
          </p:cNvPr>
          <p:cNvSpPr>
            <a:spLocks noGrp="1"/>
          </p:cNvSpPr>
          <p:nvPr>
            <p:ph type="body" sz="quarter" idx="13"/>
          </p:nvPr>
        </p:nvSpPr>
        <p:spPr/>
        <p:txBody>
          <a:bodyPr>
            <a:normAutofit/>
          </a:bodyPr>
          <a:lstStyle/>
          <a:p>
            <a:pPr marL="0" indent="0" algn="ctr">
              <a:spcAft>
                <a:spcPts val="1200"/>
              </a:spcAft>
              <a:buNone/>
            </a:pPr>
            <a:r>
              <a:rPr lang="en-AU" sz="2600" b="1" dirty="0">
                <a:solidFill>
                  <a:srgbClr val="9E2A2B"/>
                </a:solidFill>
              </a:rPr>
              <a:t>NCC Volume Two</a:t>
            </a:r>
          </a:p>
          <a:p>
            <a:pPr marL="342900" indent="-342900"/>
            <a:r>
              <a:rPr lang="en-AU" sz="2600" dirty="0"/>
              <a:t>Section </a:t>
            </a:r>
            <a:r>
              <a:rPr lang="en-AU" sz="2600" dirty="0" smtClean="0"/>
              <a:t>A </a:t>
            </a:r>
            <a:r>
              <a:rPr lang="en-AU" sz="2600" dirty="0"/>
              <a:t>Governing </a:t>
            </a:r>
            <a:r>
              <a:rPr lang="en-AU" sz="2600" dirty="0" smtClean="0"/>
              <a:t>Requirements</a:t>
            </a:r>
          </a:p>
          <a:p>
            <a:pPr marL="342900" indent="-342900"/>
            <a:r>
              <a:rPr lang="en-AU" sz="2600" dirty="0" smtClean="0"/>
              <a:t>Section H – Class 1 and 10 buildings</a:t>
            </a:r>
            <a:endParaRPr lang="en-AU" sz="2600" dirty="0"/>
          </a:p>
          <a:p>
            <a:pPr marL="342900" indent="-342900">
              <a:spcBef>
                <a:spcPts val="200"/>
              </a:spcBef>
              <a:spcAft>
                <a:spcPts val="200"/>
              </a:spcAft>
              <a:buFont typeface="Arial" panose="020B0604020202020204" pitchFamily="34" charset="0"/>
              <a:buChar char="•"/>
            </a:pPr>
            <a:r>
              <a:rPr lang="en-AU" sz="2600" dirty="0" smtClean="0"/>
              <a:t>ABCB Housing Provisions Standard </a:t>
            </a:r>
          </a:p>
          <a:p>
            <a:pPr marL="342900" indent="-342900">
              <a:spcBef>
                <a:spcPts val="200"/>
              </a:spcBef>
              <a:spcAft>
                <a:spcPts val="200"/>
              </a:spcAft>
              <a:buFont typeface="Arial" panose="020B0604020202020204" pitchFamily="34" charset="0"/>
              <a:buChar char="•"/>
            </a:pPr>
            <a:r>
              <a:rPr lang="en-AU" sz="2600" dirty="0" smtClean="0"/>
              <a:t>Schedules</a:t>
            </a:r>
            <a:endParaRPr lang="en-AU" sz="2600" dirty="0"/>
          </a:p>
        </p:txBody>
      </p:sp>
      <p:sp>
        <p:nvSpPr>
          <p:cNvPr id="5" name="Right hand box">
            <a:extLst>
              <a:ext uri="{FF2B5EF4-FFF2-40B4-BE49-F238E27FC236}">
                <a16:creationId xmlns="" xmlns:a16="http://schemas.microsoft.com/office/drawing/2014/main" id="{2AF418BC-3848-4995-B0FA-BE24A4A128CD}"/>
              </a:ext>
            </a:extLst>
          </p:cNvPr>
          <p:cNvSpPr>
            <a:spLocks noGrp="1"/>
          </p:cNvSpPr>
          <p:nvPr>
            <p:ph type="body" sz="quarter" idx="14"/>
          </p:nvPr>
        </p:nvSpPr>
        <p:spPr/>
        <p:txBody>
          <a:bodyPr>
            <a:normAutofit/>
          </a:bodyPr>
          <a:lstStyle/>
          <a:p>
            <a:pPr marL="0" indent="0" algn="ctr">
              <a:spcAft>
                <a:spcPts val="1200"/>
              </a:spcAft>
              <a:buNone/>
            </a:pPr>
            <a:r>
              <a:rPr lang="en-AU" sz="2600" b="1" dirty="0">
                <a:solidFill>
                  <a:srgbClr val="034638"/>
                </a:solidFill>
              </a:rPr>
              <a:t>NCC Volume Three</a:t>
            </a:r>
          </a:p>
          <a:p>
            <a:pPr marL="342900" indent="-342900"/>
            <a:r>
              <a:rPr lang="en-AU" sz="2600" dirty="0"/>
              <a:t>Section A Governing Requirements</a:t>
            </a:r>
          </a:p>
          <a:p>
            <a:pPr marL="342900" indent="-342900">
              <a:spcBef>
                <a:spcPts val="200"/>
              </a:spcBef>
              <a:spcAft>
                <a:spcPts val="200"/>
              </a:spcAft>
              <a:buFont typeface="Arial" panose="020B0604020202020204" pitchFamily="34" charset="0"/>
              <a:buChar char="•"/>
            </a:pPr>
            <a:r>
              <a:rPr lang="en-AU" sz="2600" dirty="0"/>
              <a:t>Other Sections - </a:t>
            </a:r>
            <a:r>
              <a:rPr lang="en-AU" sz="2600" dirty="0" smtClean="0"/>
              <a:t>plumbing </a:t>
            </a:r>
            <a:r>
              <a:rPr lang="en-AU" sz="2600" dirty="0"/>
              <a:t>and drainage provisions for all building classes</a:t>
            </a:r>
          </a:p>
          <a:p>
            <a:pPr marL="342900" indent="-342900">
              <a:spcBef>
                <a:spcPts val="200"/>
              </a:spcBef>
              <a:spcAft>
                <a:spcPts val="200"/>
              </a:spcAft>
              <a:buFont typeface="Arial" panose="020B0604020202020204" pitchFamily="34" charset="0"/>
              <a:buChar char="•"/>
            </a:pPr>
            <a:r>
              <a:rPr lang="en-AU" sz="2600" dirty="0"/>
              <a:t>Schedules</a:t>
            </a:r>
          </a:p>
          <a:p>
            <a:pPr marL="0" indent="0">
              <a:buNone/>
            </a:pPr>
            <a:endParaRPr lang="en-AU" sz="2600" dirty="0"/>
          </a:p>
        </p:txBody>
      </p:sp>
      <p:pic>
        <p:nvPicPr>
          <p:cNvPr id="10"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342699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EEAECB6-C920-46CB-9643-0E10DF7F8927}"/>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 xmlns:a16="http://schemas.microsoft.com/office/drawing/2014/main" id="{5B0B20ED-728C-43ED-9B47-71C681B44E84}"/>
              </a:ext>
            </a:extLst>
          </p:cNvPr>
          <p:cNvSpPr>
            <a:spLocks noGrp="1"/>
          </p:cNvSpPr>
          <p:nvPr>
            <p:ph type="body" sz="quarter" idx="12"/>
          </p:nvPr>
        </p:nvSpPr>
        <p:spPr/>
        <p:txBody>
          <a:bodyPr>
            <a:normAutofit/>
          </a:bodyPr>
          <a:lstStyle/>
          <a:p>
            <a:pPr indent="0"/>
            <a:r>
              <a:rPr lang="en-AU" sz="2400" b="1" dirty="0">
                <a:solidFill>
                  <a:schemeClr val="accent1"/>
                </a:solidFill>
              </a:rPr>
              <a:t>Governing Requirements:</a:t>
            </a:r>
          </a:p>
          <a:p>
            <a:pPr marL="685800" indent="-457200">
              <a:buFont typeface="Arial" panose="020B0604020202020204" pitchFamily="34" charset="0"/>
              <a:buChar char="•"/>
            </a:pPr>
            <a:r>
              <a:rPr lang="en-AU" sz="2400" dirty="0"/>
              <a:t>A</a:t>
            </a:r>
            <a:r>
              <a:rPr lang="en-AU" sz="2400" dirty="0">
                <a:solidFill>
                  <a:schemeClr val="accent1"/>
                </a:solidFill>
              </a:rPr>
              <a:t>r</a:t>
            </a:r>
            <a:r>
              <a:rPr lang="en-AU" sz="2400" dirty="0"/>
              <a:t>e mandatory</a:t>
            </a:r>
          </a:p>
          <a:p>
            <a:pPr marL="685800" indent="-457200">
              <a:buFont typeface="Arial" panose="020B0604020202020204" pitchFamily="34" charset="0"/>
              <a:buChar char="•"/>
            </a:pPr>
            <a:r>
              <a:rPr lang="en-AU" sz="2400" dirty="0"/>
              <a:t>Same content across all three Volumes</a:t>
            </a:r>
          </a:p>
        </p:txBody>
      </p:sp>
      <p:sp>
        <p:nvSpPr>
          <p:cNvPr id="4" name="Top Right block">
            <a:extLst>
              <a:ext uri="{FF2B5EF4-FFF2-40B4-BE49-F238E27FC236}">
                <a16:creationId xmlns="" xmlns:a16="http://schemas.microsoft.com/office/drawing/2014/main" id="{44BBD972-7408-4D7D-8EFF-385A7653E467}"/>
              </a:ext>
            </a:extLst>
          </p:cNvPr>
          <p:cNvSpPr>
            <a:spLocks noGrp="1"/>
          </p:cNvSpPr>
          <p:nvPr>
            <p:ph type="body" sz="quarter" idx="13"/>
          </p:nvPr>
        </p:nvSpPr>
        <p:spPr>
          <a:xfrm>
            <a:off x="6630820" y="2006808"/>
            <a:ext cx="5219700" cy="2219052"/>
          </a:xfrm>
        </p:spPr>
        <p:txBody>
          <a:bodyPr>
            <a:normAutofit fontScale="77500" lnSpcReduction="20000"/>
          </a:bodyPr>
          <a:lstStyle/>
          <a:p>
            <a:pPr indent="0">
              <a:lnSpc>
                <a:spcPct val="120000"/>
              </a:lnSpc>
            </a:pPr>
            <a:r>
              <a:rPr lang="en-AU" sz="3100" b="1" dirty="0">
                <a:solidFill>
                  <a:schemeClr val="accent1"/>
                </a:solidFill>
              </a:rPr>
              <a:t>Other Sections</a:t>
            </a:r>
            <a:r>
              <a:rPr lang="en-AU" sz="3100" dirty="0"/>
              <a:t>:</a:t>
            </a:r>
          </a:p>
          <a:p>
            <a:pPr marL="685800" indent="-457200">
              <a:lnSpc>
                <a:spcPct val="120000"/>
              </a:lnSpc>
              <a:buFont typeface="Arial" panose="020B0604020202020204" pitchFamily="34" charset="0"/>
              <a:buChar char="•"/>
            </a:pPr>
            <a:r>
              <a:rPr lang="en-AU" sz="3100" dirty="0"/>
              <a:t>Mandatory Performance Requirements</a:t>
            </a:r>
          </a:p>
          <a:p>
            <a:pPr marL="685800" indent="-457200">
              <a:lnSpc>
                <a:spcPct val="120000"/>
              </a:lnSpc>
              <a:buFont typeface="Arial" panose="020B0604020202020204" pitchFamily="34" charset="0"/>
              <a:buChar char="•"/>
            </a:pPr>
            <a:r>
              <a:rPr lang="en-AU" sz="3100" dirty="0"/>
              <a:t>Verification Methods</a:t>
            </a:r>
          </a:p>
          <a:p>
            <a:pPr marL="685800" indent="-457200">
              <a:lnSpc>
                <a:spcPct val="120000"/>
              </a:lnSpc>
              <a:buFont typeface="Arial" panose="020B0604020202020204" pitchFamily="34" charset="0"/>
              <a:buChar char="•"/>
            </a:pPr>
            <a:r>
              <a:rPr lang="en-AU" sz="3100" dirty="0"/>
              <a:t>DTS Provisions</a:t>
            </a:r>
          </a:p>
          <a:p>
            <a:pPr>
              <a:lnSpc>
                <a:spcPct val="120000"/>
              </a:lnSpc>
            </a:pPr>
            <a:endParaRPr lang="en-AU" dirty="0"/>
          </a:p>
        </p:txBody>
      </p:sp>
      <p:sp>
        <p:nvSpPr>
          <p:cNvPr id="5" name="Bottom left block">
            <a:extLst>
              <a:ext uri="{FF2B5EF4-FFF2-40B4-BE49-F238E27FC236}">
                <a16:creationId xmlns="" xmlns:a16="http://schemas.microsoft.com/office/drawing/2014/main" id="{C7FACF30-DE6C-454D-8072-742A81CF3997}"/>
              </a:ext>
            </a:extLst>
          </p:cNvPr>
          <p:cNvSpPr>
            <a:spLocks noGrp="1"/>
          </p:cNvSpPr>
          <p:nvPr>
            <p:ph type="body" sz="quarter" idx="14"/>
          </p:nvPr>
        </p:nvSpPr>
        <p:spPr>
          <a:xfrm>
            <a:off x="341479" y="4542081"/>
            <a:ext cx="5359233" cy="2130182"/>
          </a:xfrm>
        </p:spPr>
        <p:txBody>
          <a:bodyPr>
            <a:normAutofit lnSpcReduction="10000"/>
          </a:bodyPr>
          <a:lstStyle/>
          <a:p>
            <a:pPr indent="0">
              <a:spcBef>
                <a:spcPts val="600"/>
              </a:spcBef>
            </a:pPr>
            <a:r>
              <a:rPr lang="en-AU" sz="2400" b="1" dirty="0">
                <a:solidFill>
                  <a:schemeClr val="accent1"/>
                </a:solidFill>
              </a:rPr>
              <a:t>Schedules:</a:t>
            </a:r>
          </a:p>
          <a:p>
            <a:pPr marL="685800" indent="-457200">
              <a:spcBef>
                <a:spcPts val="600"/>
              </a:spcBef>
              <a:buFont typeface="Arial" panose="020B0604020202020204" pitchFamily="34" charset="0"/>
              <a:buChar char="•"/>
            </a:pPr>
            <a:r>
              <a:rPr lang="en-AU" sz="2400" dirty="0"/>
              <a:t>Same across all three Volumes</a:t>
            </a:r>
          </a:p>
          <a:p>
            <a:pPr marL="685800" indent="-457200">
              <a:spcBef>
                <a:spcPts val="600"/>
              </a:spcBef>
              <a:buFont typeface="Arial" panose="020B0604020202020204" pitchFamily="34" charset="0"/>
              <a:buChar char="•"/>
            </a:pPr>
            <a:r>
              <a:rPr lang="en-AU" sz="2400" dirty="0"/>
              <a:t>State and Territory appendices, definitions, referenced documents</a:t>
            </a:r>
          </a:p>
          <a:p>
            <a:pPr indent="0"/>
            <a:endParaRPr lang="en-AU" sz="2400" dirty="0"/>
          </a:p>
        </p:txBody>
      </p:sp>
      <p:sp>
        <p:nvSpPr>
          <p:cNvPr id="6" name="Bottom right block">
            <a:extLst>
              <a:ext uri="{FF2B5EF4-FFF2-40B4-BE49-F238E27FC236}">
                <a16:creationId xmlns="" xmlns:a16="http://schemas.microsoft.com/office/drawing/2014/main" id="{BC8E7DF6-9F32-4A81-8AD7-E05CC419D0BF}"/>
              </a:ext>
            </a:extLst>
          </p:cNvPr>
          <p:cNvSpPr>
            <a:spLocks noGrp="1"/>
          </p:cNvSpPr>
          <p:nvPr>
            <p:ph type="body" sz="quarter" idx="15"/>
          </p:nvPr>
        </p:nvSpPr>
        <p:spPr/>
        <p:txBody>
          <a:bodyPr>
            <a:normAutofit/>
          </a:bodyPr>
          <a:lstStyle/>
          <a:p>
            <a:pPr marL="685800" indent="-457200">
              <a:buFont typeface="Arial" panose="020B0604020202020204" pitchFamily="34" charset="0"/>
              <a:buChar char="•"/>
            </a:pPr>
            <a:r>
              <a:rPr lang="en-AU" sz="2400" dirty="0"/>
              <a:t>Maintained by the ABCB</a:t>
            </a:r>
          </a:p>
          <a:p>
            <a:pPr marL="685800" indent="-457200">
              <a:buFont typeface="Arial" panose="020B0604020202020204" pitchFamily="34" charset="0"/>
              <a:buChar char="•"/>
            </a:pPr>
            <a:r>
              <a:rPr lang="en-AU" sz="2400" dirty="0"/>
              <a:t>Re-issued regularly</a:t>
            </a:r>
          </a:p>
          <a:p>
            <a:pPr marL="685800" indent="-457200">
              <a:buFont typeface="Arial" panose="020B0604020202020204" pitchFamily="34" charset="0"/>
              <a:buChar char="•"/>
            </a:pPr>
            <a:r>
              <a:rPr lang="en-AU" sz="2400" dirty="0"/>
              <a:t>Access or download from the ABCB website</a:t>
            </a:r>
          </a:p>
          <a:p>
            <a:endParaRPr lang="en-AU" sz="2400" dirty="0"/>
          </a:p>
        </p:txBody>
      </p:sp>
      <p:pic>
        <p:nvPicPr>
          <p:cNvPr id="8"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516352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6C1CE05F-091F-4C56-AE03-2BD2F8D9BE56}"/>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1881871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a:extLst>
              <a:ext uri="{FF2B5EF4-FFF2-40B4-BE49-F238E27FC236}">
                <a16:creationId xmlns="" xmlns:a16="http://schemas.microsoft.com/office/drawing/2014/main" id="{640674A3-8608-46FE-BB65-6ECDBFCADA59}"/>
              </a:ext>
            </a:extLst>
          </p:cNvPr>
          <p:cNvSpPr>
            <a:spLocks noGrp="1"/>
          </p:cNvSpPr>
          <p:nvPr>
            <p:ph type="body" sz="quarter" idx="10"/>
          </p:nvPr>
        </p:nvSpPr>
        <p:spPr>
          <a:xfrm>
            <a:off x="334963" y="2006600"/>
            <a:ext cx="5761037" cy="4554538"/>
          </a:xfrm>
        </p:spPr>
        <p:txBody>
          <a:bodyPr>
            <a:normAutofit/>
          </a:bodyPr>
          <a:lstStyle/>
          <a:p>
            <a:r>
              <a:rPr lang="en-US" dirty="0"/>
              <a:t>What the NCC is and what it contains</a:t>
            </a:r>
          </a:p>
          <a:p>
            <a:r>
              <a:rPr lang="en-US" dirty="0"/>
              <a:t>How the NCC is organised</a:t>
            </a:r>
          </a:p>
          <a:p>
            <a:r>
              <a:rPr lang="en-US" dirty="0"/>
              <a:t>Important terms used in the NCC</a:t>
            </a:r>
          </a:p>
          <a:p>
            <a:r>
              <a:rPr lang="en-US" dirty="0"/>
              <a:t>Contents of common sections of the NCC’s three volumes</a:t>
            </a:r>
          </a:p>
          <a:p>
            <a:r>
              <a:rPr lang="en-US" dirty="0"/>
              <a:t>How the NCC is maintained and the role of the ABCB</a:t>
            </a:r>
          </a:p>
          <a:p>
            <a:r>
              <a:rPr lang="en-US" dirty="0"/>
              <a:t>Other useful resources</a:t>
            </a:r>
            <a:endParaRPr lang="en-AU" dirty="0"/>
          </a:p>
        </p:txBody>
      </p:sp>
      <p:sp>
        <p:nvSpPr>
          <p:cNvPr id="3" name="Slide Title">
            <a:extLst>
              <a:ext uri="{FF2B5EF4-FFF2-40B4-BE49-F238E27FC236}">
                <a16:creationId xmlns="" xmlns:a16="http://schemas.microsoft.com/office/drawing/2014/main" id="{A2C7585B-6F37-45E7-A6C7-F36E185361D5}"/>
              </a:ext>
            </a:extLst>
          </p:cNvPr>
          <p:cNvSpPr>
            <a:spLocks noGrp="1"/>
          </p:cNvSpPr>
          <p:nvPr>
            <p:ph type="body" sz="quarter" idx="11"/>
          </p:nvPr>
        </p:nvSpPr>
        <p:spPr/>
        <p:txBody>
          <a:bodyPr/>
          <a:lstStyle/>
          <a:p>
            <a:r>
              <a:rPr lang="en-AU" dirty="0"/>
              <a:t>What you will learn</a:t>
            </a:r>
          </a:p>
        </p:txBody>
      </p:sp>
      <p:pic>
        <p:nvPicPr>
          <p:cNvPr id="4"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grpSp>
        <p:nvGrpSpPr>
          <p:cNvPr id="82" name="Leftmost group of pics">
            <a:extLst>
              <a:ext uri="{FF2B5EF4-FFF2-40B4-BE49-F238E27FC236}">
                <a16:creationId xmlns="" xmlns:a16="http://schemas.microsoft.com/office/drawing/2014/main" id="{4EB06F69-A480-449A-80D1-BA3B2A06DF06}"/>
              </a:ext>
              <a:ext uri="{C183D7F6-B498-43B3-948B-1728B52AA6E4}">
                <adec:decorative xmlns="" xmlns:adec="http://schemas.microsoft.com/office/drawing/2017/decorative" val="1"/>
              </a:ext>
            </a:extLst>
          </p:cNvPr>
          <p:cNvGrpSpPr/>
          <p:nvPr/>
        </p:nvGrpSpPr>
        <p:grpSpPr>
          <a:xfrm>
            <a:off x="6740652" y="2246124"/>
            <a:ext cx="829626" cy="4057022"/>
            <a:chOff x="6290084" y="2020840"/>
            <a:chExt cx="829626" cy="4057022"/>
          </a:xfrm>
        </p:grpSpPr>
        <p:pic>
          <p:nvPicPr>
            <p:cNvPr id="16" name="Picture 15" descr="Image of a Class 10a building.">
              <a:extLst>
                <a:ext uri="{FF2B5EF4-FFF2-40B4-BE49-F238E27FC236}">
                  <a16:creationId xmlns="" xmlns:a16="http://schemas.microsoft.com/office/drawing/2014/main" id="{BFD6BA89-E06D-41F7-93F5-D066B121083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91710" y="2020840"/>
              <a:ext cx="828000" cy="828000"/>
            </a:xfrm>
            <a:prstGeom prst="rect">
              <a:avLst/>
            </a:prstGeom>
          </p:spPr>
        </p:pic>
        <p:pic>
          <p:nvPicPr>
            <p:cNvPr id="18" name="Picture 17" descr="Image of a Class 10b pool.">
              <a:extLst>
                <a:ext uri="{FF2B5EF4-FFF2-40B4-BE49-F238E27FC236}">
                  <a16:creationId xmlns="" xmlns:a16="http://schemas.microsoft.com/office/drawing/2014/main" id="{E5A910B3-76FF-4DB2-91D3-D1CEE34B059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290084" y="3097181"/>
              <a:ext cx="828000" cy="828000"/>
            </a:xfrm>
            <a:prstGeom prst="rect">
              <a:avLst/>
            </a:prstGeom>
          </p:spPr>
        </p:pic>
        <p:pic>
          <p:nvPicPr>
            <p:cNvPr id="19" name="Picture 18" descr="Image of a Class 10c building.">
              <a:extLst>
                <a:ext uri="{FF2B5EF4-FFF2-40B4-BE49-F238E27FC236}">
                  <a16:creationId xmlns="" xmlns:a16="http://schemas.microsoft.com/office/drawing/2014/main" id="{063BA412-2016-43B2-9262-C47AC41E6A2F}"/>
                </a:ext>
              </a:extLst>
            </p:cNvPr>
            <p:cNvPicPr/>
            <p:nvPr/>
          </p:nvPicPr>
          <p:blipFill>
            <a:blip r:embed="rId7" cstate="print">
              <a:extLst>
                <a:ext uri="{28A0092B-C50C-407E-A947-70E740481C1C}">
                  <a14:useLocalDpi xmlns:a14="http://schemas.microsoft.com/office/drawing/2010/main" val="0"/>
                </a:ext>
              </a:extLst>
            </a:blip>
            <a:srcRect t="7042"/>
            <a:stretch>
              <a:fillRect/>
            </a:stretch>
          </p:blipFill>
          <p:spPr>
            <a:xfrm>
              <a:off x="6291710" y="4173522"/>
              <a:ext cx="828000" cy="828000"/>
            </a:xfrm>
            <a:prstGeom prst="rect">
              <a:avLst/>
            </a:prstGeom>
          </p:spPr>
        </p:pic>
        <p:pic>
          <p:nvPicPr>
            <p:cNvPr id="20" name="Picture 19" descr="Image of a Class 4 building.">
              <a:extLst>
                <a:ext uri="{FF2B5EF4-FFF2-40B4-BE49-F238E27FC236}">
                  <a16:creationId xmlns="" xmlns:a16="http://schemas.microsoft.com/office/drawing/2014/main" id="{D36A613F-D10D-46A7-8746-5C6F1086216F}"/>
                </a:ext>
              </a:extLst>
            </p:cNvPr>
            <p:cNvPicPr/>
            <p:nvPr/>
          </p:nvPicPr>
          <p:blipFill rotWithShape="1">
            <a:blip r:embed="rId8" cstate="print">
              <a:alphaModFix/>
              <a:extLst>
                <a:ext uri="{28A0092B-C50C-407E-A947-70E740481C1C}">
                  <a14:useLocalDpi xmlns:a14="http://schemas.microsoft.com/office/drawing/2010/main" val="0"/>
                </a:ext>
              </a:extLst>
            </a:blip>
            <a:srcRect t="11017" r="15493"/>
            <a:stretch/>
          </p:blipFill>
          <p:spPr>
            <a:xfrm>
              <a:off x="6291710" y="5249862"/>
              <a:ext cx="828000" cy="828000"/>
            </a:xfrm>
            <a:prstGeom prst="rect">
              <a:avLst/>
            </a:prstGeom>
            <a:ln w="3175" cmpd="sng">
              <a:solidFill>
                <a:srgbClr val="4F81BD">
                  <a:alpha val="50000"/>
                </a:srgbClr>
              </a:solidFill>
            </a:ln>
          </p:spPr>
        </p:pic>
      </p:grpSp>
      <p:grpSp>
        <p:nvGrpSpPr>
          <p:cNvPr id="79" name="Right most group of pics">
            <a:extLst>
              <a:ext uri="{FF2B5EF4-FFF2-40B4-BE49-F238E27FC236}">
                <a16:creationId xmlns="" xmlns:a16="http://schemas.microsoft.com/office/drawing/2014/main" id="{8203E38D-357B-4135-B4A5-1AAEC2C87A18}"/>
              </a:ext>
              <a:ext uri="{C183D7F6-B498-43B3-948B-1728B52AA6E4}">
                <adec:decorative xmlns="" xmlns:adec="http://schemas.microsoft.com/office/drawing/2017/decorative" val="1"/>
              </a:ext>
            </a:extLst>
          </p:cNvPr>
          <p:cNvGrpSpPr/>
          <p:nvPr/>
        </p:nvGrpSpPr>
        <p:grpSpPr>
          <a:xfrm>
            <a:off x="10565341" y="2232872"/>
            <a:ext cx="834232" cy="4070274"/>
            <a:chOff x="10565341" y="2007588"/>
            <a:chExt cx="834232" cy="4070274"/>
          </a:xfrm>
        </p:grpSpPr>
        <p:pic>
          <p:nvPicPr>
            <p:cNvPr id="10" name="Picture 9" descr="Image of a Class 7a building.">
              <a:extLst>
                <a:ext uri="{FF2B5EF4-FFF2-40B4-BE49-F238E27FC236}">
                  <a16:creationId xmlns="" xmlns:a16="http://schemas.microsoft.com/office/drawing/2014/main" id="{FE8583F1-EF9E-4F94-AA2C-D563422A80D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0565341" y="4169104"/>
              <a:ext cx="828000" cy="828000"/>
            </a:xfrm>
            <a:prstGeom prst="rect">
              <a:avLst/>
            </a:prstGeom>
          </p:spPr>
        </p:pic>
        <p:pic>
          <p:nvPicPr>
            <p:cNvPr id="11" name="Picture 10" descr="Image of a Class 7b building.">
              <a:extLst>
                <a:ext uri="{FF2B5EF4-FFF2-40B4-BE49-F238E27FC236}">
                  <a16:creationId xmlns="" xmlns:a16="http://schemas.microsoft.com/office/drawing/2014/main" id="{46743AF7-7C60-4DAA-813A-480403F02CD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569948" y="2007588"/>
              <a:ext cx="828000" cy="828000"/>
            </a:xfrm>
            <a:prstGeom prst="rect">
              <a:avLst/>
            </a:prstGeom>
          </p:spPr>
        </p:pic>
        <p:pic>
          <p:nvPicPr>
            <p:cNvPr id="17" name="Picture 16" descr="Image of a Class 1b building.">
              <a:extLst>
                <a:ext uri="{FF2B5EF4-FFF2-40B4-BE49-F238E27FC236}">
                  <a16:creationId xmlns="" xmlns:a16="http://schemas.microsoft.com/office/drawing/2014/main" id="{141B149A-A3BE-4C16-8A3F-372E150C1AEF}"/>
                </a:ext>
              </a:extLst>
            </p:cNvPr>
            <p:cNvPicPr/>
            <p:nvPr/>
          </p:nvPicPr>
          <p:blipFill>
            <a:blip r:embed="rId11" cstate="print">
              <a:extLst>
                <a:ext uri="{28A0092B-C50C-407E-A947-70E740481C1C}">
                  <a14:useLocalDpi xmlns:a14="http://schemas.microsoft.com/office/drawing/2010/main" val="0"/>
                </a:ext>
              </a:extLst>
            </a:blip>
            <a:srcRect l="14001" t="20194" r="14000" b="6646"/>
            <a:stretch>
              <a:fillRect/>
            </a:stretch>
          </p:blipFill>
          <p:spPr>
            <a:xfrm>
              <a:off x="10571573" y="3088346"/>
              <a:ext cx="828000" cy="828000"/>
            </a:xfrm>
            <a:prstGeom prst="rect">
              <a:avLst/>
            </a:prstGeom>
          </p:spPr>
        </p:pic>
        <p:pic>
          <p:nvPicPr>
            <p:cNvPr id="8" name="Picture 7" descr="Image of a Class 5 building.">
              <a:extLst>
                <a:ext uri="{FF2B5EF4-FFF2-40B4-BE49-F238E27FC236}">
                  <a16:creationId xmlns="" xmlns:a16="http://schemas.microsoft.com/office/drawing/2014/main" id="{A0F200BC-4E62-427E-A4FB-6022C67491BA}"/>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0571573" y="5249862"/>
              <a:ext cx="828000" cy="828000"/>
            </a:xfrm>
            <a:prstGeom prst="rect">
              <a:avLst/>
            </a:prstGeom>
          </p:spPr>
        </p:pic>
      </p:grpSp>
      <p:grpSp>
        <p:nvGrpSpPr>
          <p:cNvPr id="81" name="Left centre group of pics">
            <a:extLst>
              <a:ext uri="{FF2B5EF4-FFF2-40B4-BE49-F238E27FC236}">
                <a16:creationId xmlns="" xmlns:a16="http://schemas.microsoft.com/office/drawing/2014/main" id="{4A710CB4-AF66-4BCA-9142-9C9921942914}"/>
              </a:ext>
              <a:ext uri="{C183D7F6-B498-43B3-948B-1728B52AA6E4}">
                <adec:decorative xmlns="" xmlns:adec="http://schemas.microsoft.com/office/drawing/2017/decorative" val="1"/>
              </a:ext>
            </a:extLst>
          </p:cNvPr>
          <p:cNvGrpSpPr/>
          <p:nvPr/>
        </p:nvGrpSpPr>
        <p:grpSpPr>
          <a:xfrm>
            <a:off x="8014555" y="2246124"/>
            <a:ext cx="832606" cy="4057022"/>
            <a:chOff x="7663151" y="2020840"/>
            <a:chExt cx="832606" cy="4057022"/>
          </a:xfrm>
        </p:grpSpPr>
        <p:pic>
          <p:nvPicPr>
            <p:cNvPr id="7" name="Picture 6" descr="Image of a Class 3 building.">
              <a:extLst>
                <a:ext uri="{FF2B5EF4-FFF2-40B4-BE49-F238E27FC236}">
                  <a16:creationId xmlns="" xmlns:a16="http://schemas.microsoft.com/office/drawing/2014/main" id="{A0DB1C0D-FBD7-40FE-B5BF-6E0167D18A70}"/>
                </a:ext>
              </a:extLst>
            </p:cNvPr>
            <p:cNvPicPr/>
            <p:nvPr/>
          </p:nvPicPr>
          <p:blipFill>
            <a:blip r:embed="rId13" cstate="print">
              <a:extLst>
                <a:ext uri="{28A0092B-C50C-407E-A947-70E740481C1C}">
                  <a14:useLocalDpi xmlns:a14="http://schemas.microsoft.com/office/drawing/2010/main" val="0"/>
                </a:ext>
              </a:extLst>
            </a:blip>
            <a:srcRect r="21951" b="34959"/>
            <a:stretch>
              <a:fillRect/>
            </a:stretch>
          </p:blipFill>
          <p:spPr>
            <a:xfrm>
              <a:off x="7663151" y="3097181"/>
              <a:ext cx="828000" cy="828000"/>
            </a:xfrm>
            <a:prstGeom prst="rect">
              <a:avLst/>
            </a:prstGeom>
          </p:spPr>
        </p:pic>
        <p:pic>
          <p:nvPicPr>
            <p:cNvPr id="12" name="Picture 11" descr="Image of a Class 8 building.">
              <a:extLst>
                <a:ext uri="{FF2B5EF4-FFF2-40B4-BE49-F238E27FC236}">
                  <a16:creationId xmlns="" xmlns:a16="http://schemas.microsoft.com/office/drawing/2014/main" id="{D8229A04-6316-4D11-ABAF-1CBDA2D86E98}"/>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7667757" y="2020840"/>
              <a:ext cx="828000" cy="828000"/>
            </a:xfrm>
            <a:prstGeom prst="rect">
              <a:avLst/>
            </a:prstGeom>
          </p:spPr>
        </p:pic>
        <p:pic>
          <p:nvPicPr>
            <p:cNvPr id="15" name="Picture 14" descr="Image of a Class 9c building.">
              <a:extLst>
                <a:ext uri="{FF2B5EF4-FFF2-40B4-BE49-F238E27FC236}">
                  <a16:creationId xmlns="" xmlns:a16="http://schemas.microsoft.com/office/drawing/2014/main" id="{67015ADA-5EB9-4233-A163-494A45B4FC28}"/>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7667757" y="4173522"/>
              <a:ext cx="828000" cy="828000"/>
            </a:xfrm>
            <a:prstGeom prst="rect">
              <a:avLst/>
            </a:prstGeom>
          </p:spPr>
        </p:pic>
        <p:pic>
          <p:nvPicPr>
            <p:cNvPr id="9" name="Picture 8" descr="Image of a Class 6 building.">
              <a:extLst>
                <a:ext uri="{FF2B5EF4-FFF2-40B4-BE49-F238E27FC236}">
                  <a16:creationId xmlns="" xmlns:a16="http://schemas.microsoft.com/office/drawing/2014/main" id="{E5A61206-4F46-44F4-B6CB-C5DE24885A5D}"/>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7663151" y="5249862"/>
              <a:ext cx="828000" cy="828000"/>
            </a:xfrm>
            <a:prstGeom prst="rect">
              <a:avLst/>
            </a:prstGeom>
          </p:spPr>
        </p:pic>
      </p:grpSp>
      <p:grpSp>
        <p:nvGrpSpPr>
          <p:cNvPr id="80" name="Right centre group of pics">
            <a:extLst>
              <a:ext uri="{FF2B5EF4-FFF2-40B4-BE49-F238E27FC236}">
                <a16:creationId xmlns="" xmlns:a16="http://schemas.microsoft.com/office/drawing/2014/main" id="{BD2BCB8F-6C5A-4C66-AFE8-D8E81E8B0F23}"/>
              </a:ext>
              <a:ext uri="{C183D7F6-B498-43B3-948B-1728B52AA6E4}">
                <adec:decorative xmlns="" xmlns:adec="http://schemas.microsoft.com/office/drawing/2017/decorative" val="1"/>
              </a:ext>
            </a:extLst>
          </p:cNvPr>
          <p:cNvGrpSpPr/>
          <p:nvPr/>
        </p:nvGrpSpPr>
        <p:grpSpPr>
          <a:xfrm>
            <a:off x="9291438" y="2240742"/>
            <a:ext cx="829626" cy="4061843"/>
            <a:chOff x="9139542" y="2015458"/>
            <a:chExt cx="829626" cy="4061843"/>
          </a:xfrm>
        </p:grpSpPr>
        <p:pic>
          <p:nvPicPr>
            <p:cNvPr id="5" name="Picture 4" descr="Image of a Class 1a building.">
              <a:extLst>
                <a:ext uri="{FF2B5EF4-FFF2-40B4-BE49-F238E27FC236}">
                  <a16:creationId xmlns="" xmlns:a16="http://schemas.microsoft.com/office/drawing/2014/main" id="{F6798940-8B93-4584-B941-F6E791D79C08}"/>
                </a:ext>
              </a:extLst>
            </p:cNvPr>
            <p:cNvPicPr/>
            <p:nvPr/>
          </p:nvPicPr>
          <p:blipFill>
            <a:blip r:embed="rId17" cstate="print">
              <a:extLst>
                <a:ext uri="{28A0092B-C50C-407E-A947-70E740481C1C}">
                  <a14:useLocalDpi xmlns:a14="http://schemas.microsoft.com/office/drawing/2010/main" val="0"/>
                </a:ext>
              </a:extLst>
            </a:blip>
            <a:stretch>
              <a:fillRect/>
            </a:stretch>
          </p:blipFill>
          <p:spPr>
            <a:xfrm>
              <a:off x="9141168" y="2015458"/>
              <a:ext cx="828000" cy="828000"/>
            </a:xfrm>
            <a:prstGeom prst="rect">
              <a:avLst/>
            </a:prstGeom>
          </p:spPr>
        </p:pic>
        <p:pic>
          <p:nvPicPr>
            <p:cNvPr id="6" name="Picture 5" descr="Image of a Class 2 building.">
              <a:extLst>
                <a:ext uri="{FF2B5EF4-FFF2-40B4-BE49-F238E27FC236}">
                  <a16:creationId xmlns="" xmlns:a16="http://schemas.microsoft.com/office/drawing/2014/main" id="{7A022639-4342-4365-8C4F-7A3721946142}"/>
                </a:ext>
              </a:extLst>
            </p:cNvPr>
            <p:cNvPicPr/>
            <p:nvPr/>
          </p:nvPicPr>
          <p:blipFill>
            <a:blip r:embed="rId18" cstate="print">
              <a:extLst>
                <a:ext uri="{28A0092B-C50C-407E-A947-70E740481C1C}">
                  <a14:useLocalDpi xmlns:a14="http://schemas.microsoft.com/office/drawing/2010/main" val="0"/>
                </a:ext>
              </a:extLst>
            </a:blip>
            <a:srcRect l="8657" r="8657" b="18944"/>
            <a:stretch>
              <a:fillRect/>
            </a:stretch>
          </p:blipFill>
          <p:spPr>
            <a:xfrm>
              <a:off x="9141168" y="3093406"/>
              <a:ext cx="828000" cy="828000"/>
            </a:xfrm>
            <a:prstGeom prst="rect">
              <a:avLst/>
            </a:prstGeom>
          </p:spPr>
        </p:pic>
        <p:pic>
          <p:nvPicPr>
            <p:cNvPr id="13" name="Picture 12" descr="Image of a Class 9a building.">
              <a:extLst>
                <a:ext uri="{FF2B5EF4-FFF2-40B4-BE49-F238E27FC236}">
                  <a16:creationId xmlns="" xmlns:a16="http://schemas.microsoft.com/office/drawing/2014/main" id="{107B59D1-17FF-46DA-B56A-AEADA6F93CDE}"/>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9139542" y="4171354"/>
              <a:ext cx="828000" cy="828000"/>
            </a:xfrm>
            <a:prstGeom prst="rect">
              <a:avLst/>
            </a:prstGeom>
          </p:spPr>
        </p:pic>
        <p:pic>
          <p:nvPicPr>
            <p:cNvPr id="14" name="Picture 13" descr="Image of a Class 9b building.">
              <a:extLst>
                <a:ext uri="{FF2B5EF4-FFF2-40B4-BE49-F238E27FC236}">
                  <a16:creationId xmlns="" xmlns:a16="http://schemas.microsoft.com/office/drawing/2014/main" id="{7B79A07D-1CD9-4499-AB74-3332FF0DC5A7}"/>
                </a:ext>
              </a:extLst>
            </p:cNvPr>
            <p:cNvPicPr/>
            <p:nvPr/>
          </p:nvPicPr>
          <p:blipFill>
            <a:blip r:embed="rId20" cstate="print">
              <a:extLst>
                <a:ext uri="{28A0092B-C50C-407E-A947-70E740481C1C}">
                  <a14:useLocalDpi xmlns:a14="http://schemas.microsoft.com/office/drawing/2010/main" val="0"/>
                </a:ext>
              </a:extLst>
            </a:blip>
            <a:stretch>
              <a:fillRect/>
            </a:stretch>
          </p:blipFill>
          <p:spPr>
            <a:xfrm>
              <a:off x="9139542" y="5249301"/>
              <a:ext cx="828000" cy="828000"/>
            </a:xfrm>
            <a:prstGeom prst="rect">
              <a:avLst/>
            </a:prstGeom>
          </p:spPr>
        </p:pic>
      </p:grpSp>
    </p:spTree>
    <p:custDataLst>
      <p:tags r:id="rId1"/>
    </p:custDataLst>
    <p:extLst>
      <p:ext uri="{BB962C8B-B14F-4D97-AF65-F5344CB8AC3E}">
        <p14:creationId xmlns:p14="http://schemas.microsoft.com/office/powerpoint/2010/main" val="28207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
                                  </p:stCondLst>
                                  <p:childTnLst>
                                    <p:set>
                                      <p:cBhvr>
                                        <p:cTn id="6" dur="1" fill="hold">
                                          <p:stCondLst>
                                            <p:cond delay="0"/>
                                          </p:stCondLst>
                                        </p:cTn>
                                        <p:tgtEl>
                                          <p:spTgt spid="82"/>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900"/>
                                  </p:stCondLst>
                                  <p:childTnLst>
                                    <p:set>
                                      <p:cBhvr>
                                        <p:cTn id="9" dur="1" fill="hold">
                                          <p:stCondLst>
                                            <p:cond delay="0"/>
                                          </p:stCondLst>
                                        </p:cTn>
                                        <p:tgtEl>
                                          <p:spTgt spid="81"/>
                                        </p:tgtEl>
                                        <p:attrNameLst>
                                          <p:attrName>style.visibility</p:attrName>
                                        </p:attrNameLst>
                                      </p:cBhvr>
                                      <p:to>
                                        <p:strVal val="visible"/>
                                      </p:to>
                                    </p:set>
                                  </p:childTnLst>
                                </p:cTn>
                              </p:par>
                            </p:childTnLst>
                          </p:cTn>
                        </p:par>
                        <p:par>
                          <p:cTn id="10" fill="hold">
                            <p:stCondLst>
                              <p:cond delay="1600"/>
                            </p:stCondLst>
                            <p:childTnLst>
                              <p:par>
                                <p:cTn id="11" presetID="1" presetClass="entr" presetSubtype="0" fill="hold" nodeType="afterEffect">
                                  <p:stCondLst>
                                    <p:cond delay="900"/>
                                  </p:stCondLst>
                                  <p:childTnLst>
                                    <p:set>
                                      <p:cBhvr>
                                        <p:cTn id="12" dur="1" fill="hold">
                                          <p:stCondLst>
                                            <p:cond delay="0"/>
                                          </p:stCondLst>
                                        </p:cTn>
                                        <p:tgtEl>
                                          <p:spTgt spid="80"/>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1000"/>
                                  </p:stCondLst>
                                  <p:childTnLst>
                                    <p:set>
                                      <p:cBhvr>
                                        <p:cTn id="15"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109684-7418-4B87-94F1-6257B0143243}"/>
              </a:ext>
            </a:extLst>
          </p:cNvPr>
          <p:cNvSpPr>
            <a:spLocks noGrp="1"/>
          </p:cNvSpPr>
          <p:nvPr>
            <p:ph type="body" sz="quarter" idx="11"/>
          </p:nvPr>
        </p:nvSpPr>
        <p:spPr/>
        <p:txBody>
          <a:bodyPr/>
          <a:lstStyle/>
          <a:p>
            <a:r>
              <a:rPr lang="en-AU" dirty="0"/>
              <a:t>What is the National Construction Code (NCC)?</a:t>
            </a:r>
          </a:p>
        </p:txBody>
      </p:sp>
      <p:sp>
        <p:nvSpPr>
          <p:cNvPr id="3" name="Right hand block">
            <a:extLst>
              <a:ext uri="{FF2B5EF4-FFF2-40B4-BE49-F238E27FC236}">
                <a16:creationId xmlns="" xmlns:a16="http://schemas.microsoft.com/office/drawing/2014/main" id="{CF629ECB-52F5-4588-A215-F787C12F9FBE}"/>
              </a:ext>
            </a:extLst>
          </p:cNvPr>
          <p:cNvSpPr>
            <a:spLocks noGrp="1"/>
          </p:cNvSpPr>
          <p:nvPr>
            <p:ph type="body" sz="quarter" idx="10"/>
          </p:nvPr>
        </p:nvSpPr>
        <p:spPr/>
        <p:txBody>
          <a:bodyPr>
            <a:noAutofit/>
          </a:bodyPr>
          <a:lstStyle/>
          <a:p>
            <a:pPr marL="284400" indent="-284400"/>
            <a:r>
              <a:rPr lang="en-AU" sz="2600" dirty="0"/>
              <a:t>Establishes </a:t>
            </a:r>
            <a:r>
              <a:rPr lang="en-AU" sz="2600" b="1" dirty="0"/>
              <a:t>minimum necessary standards</a:t>
            </a:r>
            <a:r>
              <a:rPr lang="en-AU" sz="2600" dirty="0"/>
              <a:t> for:</a:t>
            </a:r>
          </a:p>
          <a:p>
            <a:pPr lvl="1" indent="-284400"/>
            <a:r>
              <a:rPr lang="en-AU" sz="2600" dirty="0"/>
              <a:t>Safety, including structural safety and safety from fire</a:t>
            </a:r>
          </a:p>
          <a:p>
            <a:pPr lvl="1" indent="-284400"/>
            <a:r>
              <a:rPr lang="en-AU" sz="2600" dirty="0"/>
              <a:t>Health</a:t>
            </a:r>
          </a:p>
          <a:p>
            <a:pPr lvl="1" indent="-284400"/>
            <a:r>
              <a:rPr lang="en-AU" sz="2600" dirty="0"/>
              <a:t>Amenity</a:t>
            </a:r>
          </a:p>
          <a:p>
            <a:pPr lvl="1" indent="-284400"/>
            <a:r>
              <a:rPr lang="en-AU" sz="2600" dirty="0"/>
              <a:t>Accessibility</a:t>
            </a:r>
          </a:p>
          <a:p>
            <a:pPr lvl="1" indent="-284400"/>
            <a:r>
              <a:rPr lang="en-AU" sz="2600" dirty="0"/>
              <a:t>Sustainability</a:t>
            </a:r>
          </a:p>
          <a:p>
            <a:pPr indent="-284400"/>
            <a:r>
              <a:rPr lang="en-AU" sz="2600" dirty="0"/>
              <a:t>Can be accessed or downloaded from the </a:t>
            </a:r>
            <a:r>
              <a:rPr lang="en-AU" sz="2600" dirty="0">
                <a:hlinkClick r:id="rId4"/>
              </a:rPr>
              <a:t>ABCB website</a:t>
            </a:r>
            <a:endParaRPr lang="en-AU" sz="2600" dirty="0"/>
          </a:p>
        </p:txBody>
      </p:sp>
      <p:sp>
        <p:nvSpPr>
          <p:cNvPr id="4" name="Left hand block">
            <a:extLst>
              <a:ext uri="{FF2B5EF4-FFF2-40B4-BE49-F238E27FC236}">
                <a16:creationId xmlns="" xmlns:a16="http://schemas.microsoft.com/office/drawing/2014/main" id="{1018405E-4724-4B16-8D10-97067E020E4F}"/>
              </a:ext>
            </a:extLst>
          </p:cNvPr>
          <p:cNvSpPr>
            <a:spLocks noGrp="1"/>
          </p:cNvSpPr>
          <p:nvPr>
            <p:ph type="body" sz="quarter" idx="12"/>
          </p:nvPr>
        </p:nvSpPr>
        <p:spPr/>
        <p:txBody>
          <a:bodyPr>
            <a:normAutofit/>
          </a:bodyPr>
          <a:lstStyle/>
          <a:p>
            <a:pPr marL="284400" indent="-284400"/>
            <a:r>
              <a:rPr lang="en-AU" sz="2600" dirty="0"/>
              <a:t>A national regulatory code for building and construction throughout Australia</a:t>
            </a:r>
          </a:p>
          <a:p>
            <a:pPr marL="284400" indent="-284400"/>
            <a:r>
              <a:rPr lang="en-AU" sz="2600" dirty="0"/>
              <a:t>Provides:</a:t>
            </a:r>
          </a:p>
          <a:p>
            <a:pPr lvl="1" indent="-284400"/>
            <a:r>
              <a:rPr lang="en-AU" sz="2600" dirty="0"/>
              <a:t>The technical basis for design and construction of most types of buildings </a:t>
            </a:r>
          </a:p>
          <a:p>
            <a:pPr lvl="1" indent="-284400"/>
            <a:r>
              <a:rPr lang="en-AU" sz="2600" dirty="0"/>
              <a:t>A performance-based code</a:t>
            </a:r>
          </a:p>
          <a:p>
            <a:pPr lvl="1" indent="-284400"/>
            <a:r>
              <a:rPr lang="en-AU" sz="2600" dirty="0"/>
              <a:t>A single source for most on-site construction requirements</a:t>
            </a:r>
          </a:p>
          <a:p>
            <a:endParaRPr lang="en-AU" sz="2600" dirty="0"/>
          </a:p>
        </p:txBody>
      </p:sp>
      <p:pic>
        <p:nvPicPr>
          <p:cNvPr id="6" name="Logo">
            <a:extLst>
              <a:ext uri="{FF2B5EF4-FFF2-40B4-BE49-F238E27FC236}">
                <a16:creationId xmlns="" xmlns:a16="http://schemas.microsoft.com/office/drawing/2014/main"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034830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6FF7D2F-632C-45C8-9494-13E2C0D9F10E}"/>
              </a:ext>
            </a:extLst>
          </p:cNvPr>
          <p:cNvSpPr>
            <a:spLocks noGrp="1"/>
          </p:cNvSpPr>
          <p:nvPr>
            <p:ph type="body" sz="quarter" idx="11"/>
          </p:nvPr>
        </p:nvSpPr>
        <p:spPr/>
        <p:txBody>
          <a:bodyPr>
            <a:normAutofit lnSpcReduction="10000"/>
          </a:bodyPr>
          <a:lstStyle/>
          <a:p>
            <a:r>
              <a:rPr lang="en-AU" dirty="0"/>
              <a:t>How does the NCC help to regulate building and construction in Australia?</a:t>
            </a:r>
          </a:p>
        </p:txBody>
      </p:sp>
      <p:grpSp>
        <p:nvGrpSpPr>
          <p:cNvPr id="9" name="Group 8"/>
          <p:cNvGrpSpPr/>
          <p:nvPr/>
        </p:nvGrpSpPr>
        <p:grpSpPr>
          <a:xfrm>
            <a:off x="441972" y="3461255"/>
            <a:ext cx="3069349" cy="1337324"/>
            <a:chOff x="441972" y="3461255"/>
            <a:chExt cx="3069349" cy="1337324"/>
          </a:xfrm>
        </p:grpSpPr>
        <p:sp>
          <p:nvSpPr>
            <p:cNvPr id="5" name="State Territory box">
              <a:extLst>
                <a:ext uri="{FF2B5EF4-FFF2-40B4-BE49-F238E27FC236}">
                  <a16:creationId xmlns="" xmlns:a16="http://schemas.microsoft.com/office/drawing/2014/main" id="{33613A95-638E-484C-A2F4-54A9CA29C0B6}"/>
                </a:ext>
              </a:extLst>
            </p:cNvPr>
            <p:cNvSpPr/>
            <p:nvPr/>
          </p:nvSpPr>
          <p:spPr>
            <a:xfrm>
              <a:off x="679631" y="3817504"/>
              <a:ext cx="2831690" cy="9810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b="1" dirty="0" smtClean="0">
                  <a:solidFill>
                    <a:srgbClr val="002E5D"/>
                  </a:solidFill>
                </a:rPr>
                <a:t>       State/Territory </a:t>
              </a:r>
            </a:p>
            <a:p>
              <a:pPr algn="ctr"/>
              <a:r>
                <a:rPr lang="en-AU" b="1" dirty="0" smtClean="0">
                  <a:solidFill>
                    <a:srgbClr val="002E5D"/>
                  </a:solidFill>
                </a:rPr>
                <a:t>  Acts and Regulations</a:t>
              </a:r>
              <a:endParaRPr lang="en-AU" b="1" dirty="0">
                <a:solidFill>
                  <a:srgbClr val="002E5D"/>
                </a:solidFill>
              </a:endParaRPr>
            </a:p>
          </p:txBody>
        </p:sp>
        <p:sp>
          <p:nvSpPr>
            <p:cNvPr id="34" name="Legal icon box"/>
            <p:cNvSpPr/>
            <p:nvPr/>
          </p:nvSpPr>
          <p:spPr>
            <a:xfrm>
              <a:off x="441972" y="3461255"/>
              <a:ext cx="828000" cy="790686"/>
            </a:xfrm>
            <a:prstGeom prst="rect">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6" name="Administrative 1 box">
            <a:extLst>
              <a:ext uri="{FF2B5EF4-FFF2-40B4-BE49-F238E27FC236}">
                <a16:creationId xmlns="" xmlns:a16="http://schemas.microsoft.com/office/drawing/2014/main" id="{A25DE2C3-BA14-4C93-AF70-C433C468BC9F}"/>
              </a:ext>
            </a:extLst>
          </p:cNvPr>
          <p:cNvSpPr/>
          <p:nvPr/>
        </p:nvSpPr>
        <p:spPr>
          <a:xfrm>
            <a:off x="3939132" y="2031647"/>
            <a:ext cx="5292000" cy="242976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AU" b="1" dirty="0">
                <a:solidFill>
                  <a:srgbClr val="002E5D"/>
                </a:solidFill>
              </a:rPr>
              <a:t>Administrative</a:t>
            </a:r>
          </a:p>
          <a:p>
            <a:pPr marL="540000" indent="-285750">
              <a:spcBef>
                <a:spcPts val="200"/>
              </a:spcBef>
              <a:spcAft>
                <a:spcPts val="200"/>
              </a:spcAft>
              <a:buFont typeface="Arial" panose="020B0604020202020204" pitchFamily="34" charset="0"/>
              <a:buChar char="•"/>
            </a:pPr>
            <a:r>
              <a:rPr lang="en-AU" b="1" dirty="0">
                <a:solidFill>
                  <a:schemeClr val="tx1"/>
                </a:solidFill>
              </a:rPr>
              <a:t>Powers and responsibilities</a:t>
            </a:r>
          </a:p>
          <a:p>
            <a:pPr marL="540000" indent="-285750">
              <a:spcBef>
                <a:spcPts val="200"/>
              </a:spcBef>
              <a:spcAft>
                <a:spcPts val="200"/>
              </a:spcAft>
              <a:buFont typeface="Arial" panose="020B0604020202020204" pitchFamily="34" charset="0"/>
              <a:buChar char="•"/>
            </a:pPr>
            <a:r>
              <a:rPr lang="en-AU" b="1" dirty="0">
                <a:solidFill>
                  <a:schemeClr val="tx1"/>
                </a:solidFill>
              </a:rPr>
              <a:t>Registration and licensing</a:t>
            </a:r>
          </a:p>
          <a:p>
            <a:pPr marL="540000" indent="-285750">
              <a:spcBef>
                <a:spcPts val="200"/>
              </a:spcBef>
              <a:spcAft>
                <a:spcPts val="200"/>
              </a:spcAft>
              <a:buFont typeface="Arial" panose="020B0604020202020204" pitchFamily="34" charset="0"/>
              <a:buChar char="•"/>
            </a:pPr>
            <a:r>
              <a:rPr lang="en-AU" b="1" dirty="0">
                <a:solidFill>
                  <a:schemeClr val="tx1"/>
                </a:solidFill>
              </a:rPr>
              <a:t>Assessment procedures and approvals</a:t>
            </a:r>
          </a:p>
          <a:p>
            <a:pPr marL="540000" indent="-285750">
              <a:spcBef>
                <a:spcPts val="200"/>
              </a:spcBef>
              <a:spcAft>
                <a:spcPts val="200"/>
              </a:spcAft>
              <a:buFont typeface="Arial" panose="020B0604020202020204" pitchFamily="34" charset="0"/>
              <a:buChar char="•"/>
            </a:pPr>
            <a:r>
              <a:rPr lang="en-AU" b="1" dirty="0">
                <a:solidFill>
                  <a:schemeClr val="tx1"/>
                </a:solidFill>
              </a:rPr>
              <a:t>Inspection and certification</a:t>
            </a:r>
          </a:p>
          <a:p>
            <a:pPr marL="540000" indent="-285750">
              <a:spcBef>
                <a:spcPts val="200"/>
              </a:spcBef>
              <a:spcAft>
                <a:spcPts val="200"/>
              </a:spcAft>
              <a:buFont typeface="Arial" panose="020B0604020202020204" pitchFamily="34" charset="0"/>
              <a:buChar char="•"/>
            </a:pPr>
            <a:r>
              <a:rPr lang="en-AU" b="1" dirty="0">
                <a:solidFill>
                  <a:schemeClr val="tx1"/>
                </a:solidFill>
              </a:rPr>
              <a:t>Offences and penalties</a:t>
            </a:r>
          </a:p>
          <a:p>
            <a:pPr marL="540000" indent="-285750">
              <a:spcBef>
                <a:spcPts val="200"/>
              </a:spcBef>
              <a:spcAft>
                <a:spcPts val="200"/>
              </a:spcAft>
              <a:buFont typeface="Arial" panose="020B0604020202020204" pitchFamily="34" charset="0"/>
              <a:buChar char="•"/>
            </a:pPr>
            <a:r>
              <a:rPr lang="en-AU" b="1" dirty="0">
                <a:solidFill>
                  <a:schemeClr val="tx1"/>
                </a:solidFill>
              </a:rPr>
              <a:t>Referrals, objections and appeals</a:t>
            </a:r>
          </a:p>
        </p:txBody>
      </p:sp>
      <p:grpSp>
        <p:nvGrpSpPr>
          <p:cNvPr id="13" name="State to Admin arrow">
            <a:extLst>
              <a:ext uri="{FF2B5EF4-FFF2-40B4-BE49-F238E27FC236}">
                <a16:creationId xmlns="" xmlns:a16="http://schemas.microsoft.com/office/drawing/2014/main" id="{5C79C5C5-FCA9-45E5-AC15-010494F80CA1}"/>
              </a:ext>
            </a:extLst>
          </p:cNvPr>
          <p:cNvGrpSpPr/>
          <p:nvPr/>
        </p:nvGrpSpPr>
        <p:grpSpPr>
          <a:xfrm>
            <a:off x="2068581" y="2945221"/>
            <a:ext cx="1740700" cy="750469"/>
            <a:chOff x="2065620" y="3048457"/>
            <a:chExt cx="2003023" cy="750469"/>
          </a:xfrm>
        </p:grpSpPr>
        <p:sp>
          <p:nvSpPr>
            <p:cNvPr id="7" name="State to Admin arrow bar">
              <a:extLst>
                <a:ext uri="{FF2B5EF4-FFF2-40B4-BE49-F238E27FC236}">
                  <a16:creationId xmlns="" xmlns:a16="http://schemas.microsoft.com/office/drawing/2014/main" id="{F4451D95-9120-4753-A32C-69F4EF75AE81}"/>
                </a:ext>
              </a:extLst>
            </p:cNvPr>
            <p:cNvSpPr/>
            <p:nvPr/>
          </p:nvSpPr>
          <p:spPr>
            <a:xfrm>
              <a:off x="2065620" y="3114926"/>
              <a:ext cx="162000" cy="684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State to Admin arrow" descr="Arrow leading from 'General Requirements' to 'Section 1'.">
              <a:extLst>
                <a:ext uri="{FF2B5EF4-FFF2-40B4-BE49-F238E27FC236}">
                  <a16:creationId xmlns="" xmlns:a16="http://schemas.microsoft.com/office/drawing/2014/main" id="{0BF66DC7-A266-44C5-9B57-6910D603CF00}"/>
                </a:ext>
              </a:extLst>
            </p:cNvPr>
            <p:cNvSpPr/>
            <p:nvPr/>
          </p:nvSpPr>
          <p:spPr>
            <a:xfrm>
              <a:off x="2088643" y="3048457"/>
              <a:ext cx="1980000" cy="27000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grpSp>
      <p:sp>
        <p:nvSpPr>
          <p:cNvPr id="53" name="Technical 1 box">
            <a:extLst>
              <a:ext uri="{FF2B5EF4-FFF2-40B4-BE49-F238E27FC236}">
                <a16:creationId xmlns="" xmlns:a16="http://schemas.microsoft.com/office/drawing/2014/main" id="{AF30B08E-C2F0-4D33-B5C7-27377321BF47}"/>
              </a:ext>
            </a:extLst>
          </p:cNvPr>
          <p:cNvSpPr/>
          <p:nvPr/>
        </p:nvSpPr>
        <p:spPr>
          <a:xfrm>
            <a:off x="3939132" y="4719336"/>
            <a:ext cx="5292000" cy="173623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AU" b="1" dirty="0">
                <a:solidFill>
                  <a:srgbClr val="002E5D"/>
                </a:solidFill>
              </a:rPr>
              <a:t>Technical</a:t>
            </a:r>
          </a:p>
          <a:p>
            <a:pPr marL="540000" indent="-285750">
              <a:spcBef>
                <a:spcPts val="200"/>
              </a:spcBef>
              <a:spcAft>
                <a:spcPts val="200"/>
              </a:spcAft>
              <a:buFont typeface="Arial" panose="020B0604020202020204" pitchFamily="34" charset="0"/>
              <a:buChar char="•"/>
            </a:pPr>
            <a:r>
              <a:rPr lang="en-AU" b="1" dirty="0">
                <a:solidFill>
                  <a:schemeClr val="tx1"/>
                </a:solidFill>
              </a:rPr>
              <a:t>Building site requirements</a:t>
            </a:r>
          </a:p>
          <a:p>
            <a:pPr marL="540000" indent="-285750">
              <a:spcBef>
                <a:spcPts val="200"/>
              </a:spcBef>
              <a:spcAft>
                <a:spcPts val="200"/>
              </a:spcAft>
              <a:buFont typeface="Arial" panose="020B0604020202020204" pitchFamily="34" charset="0"/>
              <a:buChar char="•"/>
            </a:pPr>
            <a:r>
              <a:rPr lang="en-AU" b="1" dirty="0">
                <a:solidFill>
                  <a:schemeClr val="tx1"/>
                </a:solidFill>
              </a:rPr>
              <a:t>Building design requirements</a:t>
            </a:r>
          </a:p>
          <a:p>
            <a:pPr marL="540000" indent="-285750">
              <a:spcBef>
                <a:spcPts val="200"/>
              </a:spcBef>
              <a:spcAft>
                <a:spcPts val="200"/>
              </a:spcAft>
              <a:buFont typeface="Arial" panose="020B0604020202020204" pitchFamily="34" charset="0"/>
              <a:buChar char="•"/>
            </a:pPr>
            <a:r>
              <a:rPr lang="en-AU" b="1" dirty="0">
                <a:solidFill>
                  <a:schemeClr val="tx1"/>
                </a:solidFill>
              </a:rPr>
              <a:t>Construction requirements</a:t>
            </a:r>
          </a:p>
        </p:txBody>
      </p:sp>
      <p:grpSp>
        <p:nvGrpSpPr>
          <p:cNvPr id="54" name="State to Admin arrow">
            <a:extLst>
              <a:ext uri="{FF2B5EF4-FFF2-40B4-BE49-F238E27FC236}">
                <a16:creationId xmlns="" xmlns:a16="http://schemas.microsoft.com/office/drawing/2014/main" id="{C4F4F86F-0303-4CAF-AB04-A781B7D7C186}"/>
              </a:ext>
            </a:extLst>
          </p:cNvPr>
          <p:cNvGrpSpPr/>
          <p:nvPr/>
        </p:nvGrpSpPr>
        <p:grpSpPr>
          <a:xfrm>
            <a:off x="2068581" y="4940650"/>
            <a:ext cx="1740700" cy="752440"/>
            <a:chOff x="2065620" y="1356666"/>
            <a:chExt cx="2003023" cy="752440"/>
          </a:xfrm>
        </p:grpSpPr>
        <p:sp>
          <p:nvSpPr>
            <p:cNvPr id="55" name="State to Admin arrow bar">
              <a:extLst>
                <a:ext uri="{FF2B5EF4-FFF2-40B4-BE49-F238E27FC236}">
                  <a16:creationId xmlns="" xmlns:a16="http://schemas.microsoft.com/office/drawing/2014/main" id="{C0E90B19-219F-4F41-ABAA-DEF61CB6F60C}"/>
                </a:ext>
              </a:extLst>
            </p:cNvPr>
            <p:cNvSpPr/>
            <p:nvPr/>
          </p:nvSpPr>
          <p:spPr>
            <a:xfrm>
              <a:off x="2065620" y="1356666"/>
              <a:ext cx="162000" cy="684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State to Admin arrow" descr="Arrow leading from 'General Requirements' to 'Section 1'.">
              <a:extLst>
                <a:ext uri="{FF2B5EF4-FFF2-40B4-BE49-F238E27FC236}">
                  <a16:creationId xmlns="" xmlns:a16="http://schemas.microsoft.com/office/drawing/2014/main" id="{E93072B6-5310-4194-BCE7-6EB84B8558EA}"/>
                </a:ext>
              </a:extLst>
            </p:cNvPr>
            <p:cNvSpPr/>
            <p:nvPr/>
          </p:nvSpPr>
          <p:spPr>
            <a:xfrm>
              <a:off x="2088643" y="1839106"/>
              <a:ext cx="1980000" cy="27000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grpSp>
      <p:grpSp>
        <p:nvGrpSpPr>
          <p:cNvPr id="4" name="Bldg site to Other gvt arrow">
            <a:extLst>
              <a:ext uri="{FF2B5EF4-FFF2-40B4-BE49-F238E27FC236}">
                <a16:creationId xmlns="" xmlns:a16="http://schemas.microsoft.com/office/drawing/2014/main" id="{5D465AB3-E97B-4787-B177-5C0C66C88D27}"/>
              </a:ext>
            </a:extLst>
          </p:cNvPr>
          <p:cNvGrpSpPr/>
          <p:nvPr/>
        </p:nvGrpSpPr>
        <p:grpSpPr>
          <a:xfrm>
            <a:off x="7936798" y="4223585"/>
            <a:ext cx="1787617" cy="1260494"/>
            <a:chOff x="8228342" y="4223585"/>
            <a:chExt cx="1787617" cy="1260494"/>
          </a:xfrm>
        </p:grpSpPr>
        <p:sp>
          <p:nvSpPr>
            <p:cNvPr id="66" name="Bldg site to other govt bar">
              <a:extLst>
                <a:ext uri="{FF2B5EF4-FFF2-40B4-BE49-F238E27FC236}">
                  <a16:creationId xmlns="" xmlns:a16="http://schemas.microsoft.com/office/drawing/2014/main" id="{7AA839FF-5A33-4440-84C9-15C2B37BD452}"/>
                </a:ext>
              </a:extLst>
            </p:cNvPr>
            <p:cNvSpPr/>
            <p:nvPr/>
          </p:nvSpPr>
          <p:spPr>
            <a:xfrm rot="5400000">
              <a:off x="8884318" y="4675002"/>
              <a:ext cx="153101" cy="1465053"/>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3" name="Bg site to Other gvt arrow">
              <a:extLst>
                <a:ext uri="{FF2B5EF4-FFF2-40B4-BE49-F238E27FC236}">
                  <a16:creationId xmlns="" xmlns:a16="http://schemas.microsoft.com/office/drawing/2014/main" id="{A4FBB61A-B71F-46D5-B403-824020AFB628}"/>
                </a:ext>
              </a:extLst>
            </p:cNvPr>
            <p:cNvGrpSpPr/>
            <p:nvPr/>
          </p:nvGrpSpPr>
          <p:grpSpPr>
            <a:xfrm>
              <a:off x="9626531" y="4223585"/>
              <a:ext cx="389428" cy="1260022"/>
              <a:chOff x="2131961" y="2501729"/>
              <a:chExt cx="389428" cy="1260022"/>
            </a:xfrm>
          </p:grpSpPr>
          <p:sp>
            <p:nvSpPr>
              <p:cNvPr id="64" name="State to Admin arrow bar">
                <a:extLst>
                  <a:ext uri="{FF2B5EF4-FFF2-40B4-BE49-F238E27FC236}">
                    <a16:creationId xmlns="" xmlns:a16="http://schemas.microsoft.com/office/drawing/2014/main" id="{495C2887-4406-4DD8-B3DA-60CE727F0AA7}"/>
                  </a:ext>
                </a:extLst>
              </p:cNvPr>
              <p:cNvSpPr/>
              <p:nvPr/>
            </p:nvSpPr>
            <p:spPr>
              <a:xfrm>
                <a:off x="2131961" y="2645751"/>
                <a:ext cx="128364" cy="1116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5" name="State to Admin arrow" descr="Arrow leading from 'General Requirements' to 'Section 1'.">
                <a:extLst>
                  <a:ext uri="{FF2B5EF4-FFF2-40B4-BE49-F238E27FC236}">
                    <a16:creationId xmlns="" xmlns:a16="http://schemas.microsoft.com/office/drawing/2014/main" id="{F3092F82-4FEF-4EF6-8163-825CB09F92EA}"/>
                  </a:ext>
                </a:extLst>
              </p:cNvPr>
              <p:cNvSpPr/>
              <p:nvPr/>
            </p:nvSpPr>
            <p:spPr>
              <a:xfrm>
                <a:off x="2135936" y="2501729"/>
                <a:ext cx="385453" cy="27000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grpSp>
      </p:grpSp>
      <p:sp>
        <p:nvSpPr>
          <p:cNvPr id="67" name="Other legislation Box">
            <a:extLst>
              <a:ext uri="{FF2B5EF4-FFF2-40B4-BE49-F238E27FC236}">
                <a16:creationId xmlns="" xmlns:a16="http://schemas.microsoft.com/office/drawing/2014/main" id="{7EA7CAD3-EC23-42B3-91B8-234EE4AD5661}"/>
              </a:ext>
            </a:extLst>
          </p:cNvPr>
          <p:cNvSpPr/>
          <p:nvPr/>
        </p:nvSpPr>
        <p:spPr>
          <a:xfrm>
            <a:off x="9792487" y="3817504"/>
            <a:ext cx="2081460" cy="10013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t>  Other government legislation</a:t>
            </a:r>
          </a:p>
        </p:txBody>
      </p:sp>
      <p:grpSp>
        <p:nvGrpSpPr>
          <p:cNvPr id="19" name="TEch to NCC group">
            <a:extLst>
              <a:ext uri="{FF2B5EF4-FFF2-40B4-BE49-F238E27FC236}">
                <a16:creationId xmlns="" xmlns:a16="http://schemas.microsoft.com/office/drawing/2014/main" id="{9B24A935-E381-495C-AE91-1CA6065B2A57}"/>
              </a:ext>
            </a:extLst>
          </p:cNvPr>
          <p:cNvGrpSpPr/>
          <p:nvPr/>
        </p:nvGrpSpPr>
        <p:grpSpPr>
          <a:xfrm>
            <a:off x="7941584" y="5363598"/>
            <a:ext cx="3932364" cy="1001352"/>
            <a:chOff x="8233128" y="5363598"/>
            <a:chExt cx="3932364" cy="1001352"/>
          </a:xfrm>
        </p:grpSpPr>
        <p:sp>
          <p:nvSpPr>
            <p:cNvPr id="73" name="NCC Box">
              <a:extLst>
                <a:ext uri="{FF2B5EF4-FFF2-40B4-BE49-F238E27FC236}">
                  <a16:creationId xmlns="" xmlns:a16="http://schemas.microsoft.com/office/drawing/2014/main" id="{43281B07-9D3C-4F90-8CA6-998C6F70A6C9}"/>
                </a:ext>
              </a:extLst>
            </p:cNvPr>
            <p:cNvSpPr/>
            <p:nvPr/>
          </p:nvSpPr>
          <p:spPr>
            <a:xfrm>
              <a:off x="10084032" y="5363598"/>
              <a:ext cx="2081460" cy="10013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t>   National </a:t>
              </a:r>
              <a:br>
                <a:rPr lang="en-AU" sz="1600" b="1" dirty="0"/>
              </a:br>
              <a:r>
                <a:rPr lang="en-AU" sz="1600" b="1" dirty="0"/>
                <a:t>Construction Code</a:t>
              </a:r>
            </a:p>
          </p:txBody>
        </p:sp>
        <p:sp>
          <p:nvSpPr>
            <p:cNvPr id="70" name="Buildng design to NCC arrow" descr="Arrow leading from 'General Requirements' to 'Section 1'.">
              <a:extLst>
                <a:ext uri="{FF2B5EF4-FFF2-40B4-BE49-F238E27FC236}">
                  <a16:creationId xmlns="" xmlns:a16="http://schemas.microsoft.com/office/drawing/2014/main" id="{975F53D3-3086-4332-B192-F91110DD0918}"/>
                </a:ext>
              </a:extLst>
            </p:cNvPr>
            <p:cNvSpPr/>
            <p:nvPr/>
          </p:nvSpPr>
          <p:spPr>
            <a:xfrm>
              <a:off x="8233703" y="5625049"/>
              <a:ext cx="1692000" cy="27000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71" name="Construction to NCC arrow" descr="Arrow leading from 'General Requirements' to 'Section 1'.">
              <a:extLst>
                <a:ext uri="{FF2B5EF4-FFF2-40B4-BE49-F238E27FC236}">
                  <a16:creationId xmlns="" xmlns:a16="http://schemas.microsoft.com/office/drawing/2014/main" id="{D5989FE9-C969-4D26-A37C-B8C756C04245}"/>
                </a:ext>
              </a:extLst>
            </p:cNvPr>
            <p:cNvSpPr/>
            <p:nvPr/>
          </p:nvSpPr>
          <p:spPr>
            <a:xfrm>
              <a:off x="8233128" y="5967579"/>
              <a:ext cx="1692000" cy="27000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grpSp>
      <p:grpSp>
        <p:nvGrpSpPr>
          <p:cNvPr id="14" name="Group 13"/>
          <p:cNvGrpSpPr/>
          <p:nvPr/>
        </p:nvGrpSpPr>
        <p:grpSpPr>
          <a:xfrm>
            <a:off x="9679132" y="5124450"/>
            <a:ext cx="714320" cy="665008"/>
            <a:chOff x="9633584" y="5057747"/>
            <a:chExt cx="662917" cy="611702"/>
          </a:xfrm>
        </p:grpSpPr>
        <p:sp>
          <p:nvSpPr>
            <p:cNvPr id="8" name="Rectangle 7"/>
            <p:cNvSpPr/>
            <p:nvPr/>
          </p:nvSpPr>
          <p:spPr>
            <a:xfrm>
              <a:off x="9633584" y="5057747"/>
              <a:ext cx="662917" cy="61170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q</a:t>
              </a:r>
              <a:endParaRPr lang="en-AU" dirty="0"/>
            </a:p>
          </p:txBody>
        </p:sp>
        <p:pic>
          <p:nvPicPr>
            <p:cNvPr id="32" name="NCC Logo">
              <a:extLst>
                <a:ext uri="{FF2B5EF4-FFF2-40B4-BE49-F238E27FC236}">
                  <a16:creationId xmlns="" xmlns:a16="http://schemas.microsoft.com/office/drawing/2014/main" id="{DC6E3BBB-AC71-44F8-B4A3-E814F99448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3007" y="5110586"/>
              <a:ext cx="506316" cy="499494"/>
            </a:xfrm>
            <a:prstGeom prst="rect">
              <a:avLst/>
            </a:prstGeom>
            <a:solidFill>
              <a:schemeClr val="bg1"/>
            </a:solidFill>
          </p:spPr>
        </p:pic>
      </p:grpSp>
      <p:sp>
        <p:nvSpPr>
          <p:cNvPr id="30" name="Freeform: Shape 38">
            <a:extLst>
              <a:ext uri="{FF2B5EF4-FFF2-40B4-BE49-F238E27FC236}">
                <a16:creationId xmlns="" xmlns:a16="http://schemas.microsoft.com/office/drawing/2014/main" id="{24F5971F-C5FE-455D-BBA3-6314751A69AD}"/>
              </a:ext>
            </a:extLst>
          </p:cNvPr>
          <p:cNvSpPr/>
          <p:nvPr/>
        </p:nvSpPr>
        <p:spPr>
          <a:xfrm flipH="1">
            <a:off x="588261" y="3552642"/>
            <a:ext cx="458313" cy="454461"/>
          </a:xfrm>
          <a:custGeom>
            <a:avLst/>
            <a:gdLst>
              <a:gd name="connsiteX0" fmla="*/ 457991 w 641295"/>
              <a:gd name="connsiteY0" fmla="*/ 235734 h 641295"/>
              <a:gd name="connsiteX1" fmla="*/ 498401 w 641295"/>
              <a:gd name="connsiteY1" fmla="*/ 235738 h 641295"/>
              <a:gd name="connsiteX2" fmla="*/ 498405 w 641295"/>
              <a:gd name="connsiteY2" fmla="*/ 235734 h 641295"/>
              <a:gd name="connsiteX3" fmla="*/ 538820 w 641295"/>
              <a:gd name="connsiteY3" fmla="*/ 195320 h 641295"/>
              <a:gd name="connsiteX4" fmla="*/ 343500 w 641295"/>
              <a:gd name="connsiteY4" fmla="*/ 0 h 641295"/>
              <a:gd name="connsiteX5" fmla="*/ 303086 w 641295"/>
              <a:gd name="connsiteY5" fmla="*/ 40415 h 641295"/>
              <a:gd name="connsiteX6" fmla="*/ 303086 w 641295"/>
              <a:gd name="connsiteY6" fmla="*/ 80820 h 641295"/>
              <a:gd name="connsiteX7" fmla="*/ 80820 w 641295"/>
              <a:gd name="connsiteY7" fmla="*/ 303086 h 641295"/>
              <a:gd name="connsiteX8" fmla="*/ 40415 w 641295"/>
              <a:gd name="connsiteY8" fmla="*/ 303086 h 641295"/>
              <a:gd name="connsiteX9" fmla="*/ 0 w 641295"/>
              <a:gd name="connsiteY9" fmla="*/ 343500 h 641295"/>
              <a:gd name="connsiteX10" fmla="*/ 195320 w 641295"/>
              <a:gd name="connsiteY10" fmla="*/ 538820 h 641295"/>
              <a:gd name="connsiteX11" fmla="*/ 235734 w 641295"/>
              <a:gd name="connsiteY11" fmla="*/ 498405 h 641295"/>
              <a:gd name="connsiteX12" fmla="*/ 235738 w 641295"/>
              <a:gd name="connsiteY12" fmla="*/ 457994 h 641295"/>
              <a:gd name="connsiteX13" fmla="*/ 235734 w 641295"/>
              <a:gd name="connsiteY13" fmla="*/ 457991 h 641295"/>
              <a:gd name="connsiteX14" fmla="*/ 319926 w 641295"/>
              <a:gd name="connsiteY14" fmla="*/ 373809 h 641295"/>
              <a:gd name="connsiteX15" fmla="*/ 576529 w 641295"/>
              <a:gd name="connsiteY15" fmla="*/ 630412 h 641295"/>
              <a:gd name="connsiteX16" fmla="*/ 629063 w 641295"/>
              <a:gd name="connsiteY16" fmla="*/ 630418 h 641295"/>
              <a:gd name="connsiteX17" fmla="*/ 629069 w 641295"/>
              <a:gd name="connsiteY17" fmla="*/ 630412 h 641295"/>
              <a:gd name="connsiteX18" fmla="*/ 630412 w 641295"/>
              <a:gd name="connsiteY18" fmla="*/ 629069 h 641295"/>
              <a:gd name="connsiteX19" fmla="*/ 630418 w 641295"/>
              <a:gd name="connsiteY19" fmla="*/ 576535 h 641295"/>
              <a:gd name="connsiteX20" fmla="*/ 630412 w 641295"/>
              <a:gd name="connsiteY20" fmla="*/ 576529 h 641295"/>
              <a:gd name="connsiteX21" fmla="*/ 373799 w 641295"/>
              <a:gd name="connsiteY21" fmla="*/ 319926 h 641295"/>
              <a:gd name="connsiteX22" fmla="*/ 316554 w 641295"/>
              <a:gd name="connsiteY22" fmla="*/ 53883 h 641295"/>
              <a:gd name="connsiteX23" fmla="*/ 343500 w 641295"/>
              <a:gd name="connsiteY23" fmla="*/ 26937 h 641295"/>
              <a:gd name="connsiteX24" fmla="*/ 511873 w 641295"/>
              <a:gd name="connsiteY24" fmla="*/ 195320 h 641295"/>
              <a:gd name="connsiteX25" fmla="*/ 484937 w 641295"/>
              <a:gd name="connsiteY25" fmla="*/ 222256 h 641295"/>
              <a:gd name="connsiteX26" fmla="*/ 471467 w 641295"/>
              <a:gd name="connsiteY26" fmla="*/ 222264 h 641295"/>
              <a:gd name="connsiteX27" fmla="*/ 471459 w 641295"/>
              <a:gd name="connsiteY27" fmla="*/ 222256 h 641295"/>
              <a:gd name="connsiteX28" fmla="*/ 457991 w 641295"/>
              <a:gd name="connsiteY28" fmla="*/ 208788 h 641295"/>
              <a:gd name="connsiteX29" fmla="*/ 457991 w 641295"/>
              <a:gd name="connsiteY29" fmla="*/ 208788 h 641295"/>
              <a:gd name="connsiteX30" fmla="*/ 323288 w 641295"/>
              <a:gd name="connsiteY30" fmla="*/ 74085 h 641295"/>
              <a:gd name="connsiteX31" fmla="*/ 323288 w 641295"/>
              <a:gd name="connsiteY31" fmla="*/ 74085 h 641295"/>
              <a:gd name="connsiteX32" fmla="*/ 316554 w 641295"/>
              <a:gd name="connsiteY32" fmla="*/ 67351 h 641295"/>
              <a:gd name="connsiteX33" fmla="*/ 316554 w 641295"/>
              <a:gd name="connsiteY33" fmla="*/ 53883 h 641295"/>
              <a:gd name="connsiteX34" fmla="*/ 222256 w 641295"/>
              <a:gd name="connsiteY34" fmla="*/ 484937 h 641295"/>
              <a:gd name="connsiteX35" fmla="*/ 195320 w 641295"/>
              <a:gd name="connsiteY35" fmla="*/ 511874 h 641295"/>
              <a:gd name="connsiteX36" fmla="*/ 26937 w 641295"/>
              <a:gd name="connsiteY36" fmla="*/ 343500 h 641295"/>
              <a:gd name="connsiteX37" fmla="*/ 53883 w 641295"/>
              <a:gd name="connsiteY37" fmla="*/ 316554 h 641295"/>
              <a:gd name="connsiteX38" fmla="*/ 67351 w 641295"/>
              <a:gd name="connsiteY38" fmla="*/ 316554 h 641295"/>
              <a:gd name="connsiteX39" fmla="*/ 80820 w 641295"/>
              <a:gd name="connsiteY39" fmla="*/ 330022 h 641295"/>
              <a:gd name="connsiteX40" fmla="*/ 80820 w 641295"/>
              <a:gd name="connsiteY40" fmla="*/ 330022 h 641295"/>
              <a:gd name="connsiteX41" fmla="*/ 208798 w 641295"/>
              <a:gd name="connsiteY41" fmla="*/ 457991 h 641295"/>
              <a:gd name="connsiteX42" fmla="*/ 208798 w 641295"/>
              <a:gd name="connsiteY42" fmla="*/ 457991 h 641295"/>
              <a:gd name="connsiteX43" fmla="*/ 222266 w 641295"/>
              <a:gd name="connsiteY43" fmla="*/ 471488 h 641295"/>
              <a:gd name="connsiteX44" fmla="*/ 222266 w 641295"/>
              <a:gd name="connsiteY44" fmla="*/ 484937 h 641295"/>
              <a:gd name="connsiteX45" fmla="*/ 222256 w 641295"/>
              <a:gd name="connsiteY45" fmla="*/ 444522 h 641295"/>
              <a:gd name="connsiteX46" fmla="*/ 94298 w 641295"/>
              <a:gd name="connsiteY46" fmla="*/ 316554 h 641295"/>
              <a:gd name="connsiteX47" fmla="*/ 316554 w 641295"/>
              <a:gd name="connsiteY47" fmla="*/ 94298 h 641295"/>
              <a:gd name="connsiteX48" fmla="*/ 316554 w 641295"/>
              <a:gd name="connsiteY48" fmla="*/ 94298 h 641295"/>
              <a:gd name="connsiteX49" fmla="*/ 444522 w 641295"/>
              <a:gd name="connsiteY49" fmla="*/ 222256 h 641295"/>
              <a:gd name="connsiteX50" fmla="*/ 616944 w 641295"/>
              <a:gd name="connsiteY50" fmla="*/ 590007 h 641295"/>
              <a:gd name="connsiteX51" fmla="*/ 616953 w 641295"/>
              <a:gd name="connsiteY51" fmla="*/ 615601 h 641295"/>
              <a:gd name="connsiteX52" fmla="*/ 616944 w 641295"/>
              <a:gd name="connsiteY52" fmla="*/ 615610 h 641295"/>
              <a:gd name="connsiteX53" fmla="*/ 615610 w 641295"/>
              <a:gd name="connsiteY53" fmla="*/ 616944 h 641295"/>
              <a:gd name="connsiteX54" fmla="*/ 590017 w 641295"/>
              <a:gd name="connsiteY54" fmla="*/ 616944 h 641295"/>
              <a:gd name="connsiteX55" fmla="*/ 333375 w 641295"/>
              <a:gd name="connsiteY55" fmla="*/ 360331 h 641295"/>
              <a:gd name="connsiteX56" fmla="*/ 360331 w 641295"/>
              <a:gd name="connsiteY56" fmla="*/ 333375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1295" h="641295">
                <a:moveTo>
                  <a:pt x="457991" y="235734"/>
                </a:moveTo>
                <a:cubicBezTo>
                  <a:pt x="469149" y="246895"/>
                  <a:pt x="487242" y="246896"/>
                  <a:pt x="498401" y="235738"/>
                </a:cubicBezTo>
                <a:cubicBezTo>
                  <a:pt x="498403" y="235736"/>
                  <a:pt x="498404" y="235735"/>
                  <a:pt x="498405" y="235734"/>
                </a:cubicBezTo>
                <a:lnTo>
                  <a:pt x="538820" y="195320"/>
                </a:lnTo>
                <a:lnTo>
                  <a:pt x="343500" y="0"/>
                </a:lnTo>
                <a:lnTo>
                  <a:pt x="303086" y="40415"/>
                </a:lnTo>
                <a:cubicBezTo>
                  <a:pt x="291931" y="51573"/>
                  <a:pt x="291931" y="69661"/>
                  <a:pt x="303086" y="80820"/>
                </a:cubicBezTo>
                <a:lnTo>
                  <a:pt x="80820" y="303086"/>
                </a:lnTo>
                <a:cubicBezTo>
                  <a:pt x="69661" y="291931"/>
                  <a:pt x="51573" y="291931"/>
                  <a:pt x="40415" y="303086"/>
                </a:cubicBezTo>
                <a:lnTo>
                  <a:pt x="0" y="343500"/>
                </a:lnTo>
                <a:lnTo>
                  <a:pt x="195320" y="538820"/>
                </a:lnTo>
                <a:lnTo>
                  <a:pt x="235734" y="498405"/>
                </a:lnTo>
                <a:cubicBezTo>
                  <a:pt x="246895" y="487247"/>
                  <a:pt x="246896" y="469154"/>
                  <a:pt x="235738" y="457994"/>
                </a:cubicBezTo>
                <a:cubicBezTo>
                  <a:pt x="235736" y="457992"/>
                  <a:pt x="235735" y="457992"/>
                  <a:pt x="235734" y="457991"/>
                </a:cubicBezTo>
                <a:lnTo>
                  <a:pt x="319926" y="373809"/>
                </a:lnTo>
                <a:lnTo>
                  <a:pt x="576529" y="630412"/>
                </a:lnTo>
                <a:cubicBezTo>
                  <a:pt x="591035" y="644921"/>
                  <a:pt x="614555" y="644924"/>
                  <a:pt x="629063" y="630418"/>
                </a:cubicBezTo>
                <a:cubicBezTo>
                  <a:pt x="629065" y="630416"/>
                  <a:pt x="629067" y="630414"/>
                  <a:pt x="629069" y="630412"/>
                </a:cubicBezTo>
                <a:lnTo>
                  <a:pt x="630412" y="629069"/>
                </a:lnTo>
                <a:cubicBezTo>
                  <a:pt x="644921" y="614564"/>
                  <a:pt x="644924" y="591043"/>
                  <a:pt x="630418" y="576535"/>
                </a:cubicBezTo>
                <a:cubicBezTo>
                  <a:pt x="630416" y="576533"/>
                  <a:pt x="630414" y="576531"/>
                  <a:pt x="630412" y="576529"/>
                </a:cubicBezTo>
                <a:lnTo>
                  <a:pt x="373799" y="319926"/>
                </a:lnTo>
                <a:close/>
                <a:moveTo>
                  <a:pt x="316554" y="53883"/>
                </a:moveTo>
                <a:lnTo>
                  <a:pt x="343500" y="26937"/>
                </a:lnTo>
                <a:lnTo>
                  <a:pt x="511873" y="195320"/>
                </a:lnTo>
                <a:lnTo>
                  <a:pt x="484937" y="222256"/>
                </a:lnTo>
                <a:cubicBezTo>
                  <a:pt x="481219" y="225978"/>
                  <a:pt x="475188" y="225982"/>
                  <a:pt x="471467" y="222264"/>
                </a:cubicBezTo>
                <a:cubicBezTo>
                  <a:pt x="471464" y="222261"/>
                  <a:pt x="471462" y="222259"/>
                  <a:pt x="471459" y="222256"/>
                </a:cubicBezTo>
                <a:lnTo>
                  <a:pt x="457991" y="208788"/>
                </a:lnTo>
                <a:lnTo>
                  <a:pt x="457991" y="208788"/>
                </a:lnTo>
                <a:lnTo>
                  <a:pt x="323288" y="74085"/>
                </a:lnTo>
                <a:lnTo>
                  <a:pt x="323288" y="74085"/>
                </a:lnTo>
                <a:lnTo>
                  <a:pt x="316554" y="67351"/>
                </a:lnTo>
                <a:cubicBezTo>
                  <a:pt x="312835" y="63632"/>
                  <a:pt x="312835" y="57602"/>
                  <a:pt x="316554" y="53883"/>
                </a:cubicBezTo>
                <a:close/>
                <a:moveTo>
                  <a:pt x="222256" y="484937"/>
                </a:moveTo>
                <a:lnTo>
                  <a:pt x="195320" y="511874"/>
                </a:lnTo>
                <a:lnTo>
                  <a:pt x="26937" y="343500"/>
                </a:lnTo>
                <a:lnTo>
                  <a:pt x="53883" y="316554"/>
                </a:lnTo>
                <a:cubicBezTo>
                  <a:pt x="57602" y="312835"/>
                  <a:pt x="63632" y="312835"/>
                  <a:pt x="67351" y="316554"/>
                </a:cubicBezTo>
                <a:lnTo>
                  <a:pt x="80820" y="330022"/>
                </a:lnTo>
                <a:lnTo>
                  <a:pt x="80820" y="330022"/>
                </a:lnTo>
                <a:lnTo>
                  <a:pt x="208798" y="457991"/>
                </a:lnTo>
                <a:lnTo>
                  <a:pt x="208798" y="457991"/>
                </a:lnTo>
                <a:lnTo>
                  <a:pt x="222266" y="471488"/>
                </a:lnTo>
                <a:cubicBezTo>
                  <a:pt x="225971" y="475205"/>
                  <a:pt x="225971" y="481219"/>
                  <a:pt x="222266" y="484937"/>
                </a:cubicBezTo>
                <a:close/>
                <a:moveTo>
                  <a:pt x="222256" y="444522"/>
                </a:moveTo>
                <a:lnTo>
                  <a:pt x="94298" y="316554"/>
                </a:lnTo>
                <a:lnTo>
                  <a:pt x="316554" y="94298"/>
                </a:lnTo>
                <a:lnTo>
                  <a:pt x="316554" y="94298"/>
                </a:lnTo>
                <a:lnTo>
                  <a:pt x="444522" y="222256"/>
                </a:lnTo>
                <a:close/>
                <a:moveTo>
                  <a:pt x="616944" y="590007"/>
                </a:moveTo>
                <a:cubicBezTo>
                  <a:pt x="624014" y="597072"/>
                  <a:pt x="624018" y="608530"/>
                  <a:pt x="616953" y="615601"/>
                </a:cubicBezTo>
                <a:cubicBezTo>
                  <a:pt x="616950" y="615604"/>
                  <a:pt x="616947" y="615607"/>
                  <a:pt x="616944" y="615610"/>
                </a:cubicBezTo>
                <a:lnTo>
                  <a:pt x="615610" y="616944"/>
                </a:lnTo>
                <a:cubicBezTo>
                  <a:pt x="608543" y="624011"/>
                  <a:pt x="597084" y="624011"/>
                  <a:pt x="590017" y="616944"/>
                </a:cubicBezTo>
                <a:lnTo>
                  <a:pt x="333375" y="360331"/>
                </a:lnTo>
                <a:lnTo>
                  <a:pt x="360331" y="333375"/>
                </a:lnTo>
                <a:close/>
              </a:path>
            </a:pathLst>
          </a:custGeom>
          <a:solidFill>
            <a:srgbClr val="000000"/>
          </a:solidFill>
          <a:ln w="9525" cap="flat">
            <a:noFill/>
            <a:prstDash val="solid"/>
            <a:miter/>
          </a:ln>
        </p:spPr>
        <p:txBody>
          <a:bodyPr rtlCol="0" anchor="ctr"/>
          <a:lstStyle/>
          <a:p>
            <a:endParaRPr lang="en-AU" dirty="0"/>
          </a:p>
        </p:txBody>
      </p:sp>
      <p:sp>
        <p:nvSpPr>
          <p:cNvPr id="31" name="Freeform: Shape 39">
            <a:extLst>
              <a:ext uri="{FF2B5EF4-FFF2-40B4-BE49-F238E27FC236}">
                <a16:creationId xmlns="" xmlns:a16="http://schemas.microsoft.com/office/drawing/2014/main" id="{6AA3F938-804C-4169-BF8B-605E169A2D51}"/>
              </a:ext>
            </a:extLst>
          </p:cNvPr>
          <p:cNvSpPr/>
          <p:nvPr/>
        </p:nvSpPr>
        <p:spPr>
          <a:xfrm flipH="1">
            <a:off x="861582" y="4027332"/>
            <a:ext cx="272289" cy="87750"/>
          </a:xfrm>
          <a:custGeom>
            <a:avLst/>
            <a:gdLst>
              <a:gd name="connsiteX0" fmla="*/ 37147 w 381000"/>
              <a:gd name="connsiteY0" fmla="*/ 123825 h 123825"/>
              <a:gd name="connsiteX1" fmla="*/ 343853 w 381000"/>
              <a:gd name="connsiteY1" fmla="*/ 123825 h 123825"/>
              <a:gd name="connsiteX2" fmla="*/ 381000 w 381000"/>
              <a:gd name="connsiteY2" fmla="*/ 86677 h 123825"/>
              <a:gd name="connsiteX3" fmla="*/ 381000 w 381000"/>
              <a:gd name="connsiteY3" fmla="*/ 84773 h 123825"/>
              <a:gd name="connsiteX4" fmla="*/ 343853 w 381000"/>
              <a:gd name="connsiteY4" fmla="*/ 47625 h 123825"/>
              <a:gd name="connsiteX5" fmla="*/ 323850 w 381000"/>
              <a:gd name="connsiteY5" fmla="*/ 47625 h 123825"/>
              <a:gd name="connsiteX6" fmla="*/ 323850 w 381000"/>
              <a:gd name="connsiteY6" fmla="*/ 0 h 123825"/>
              <a:gd name="connsiteX7" fmla="*/ 57150 w 381000"/>
              <a:gd name="connsiteY7" fmla="*/ 0 h 123825"/>
              <a:gd name="connsiteX8" fmla="*/ 57150 w 381000"/>
              <a:gd name="connsiteY8" fmla="*/ 47625 h 123825"/>
              <a:gd name="connsiteX9" fmla="*/ 37147 w 381000"/>
              <a:gd name="connsiteY9" fmla="*/ 47625 h 123825"/>
              <a:gd name="connsiteX10" fmla="*/ 0 w 381000"/>
              <a:gd name="connsiteY10" fmla="*/ 84773 h 123825"/>
              <a:gd name="connsiteX11" fmla="*/ 0 w 381000"/>
              <a:gd name="connsiteY11" fmla="*/ 86677 h 123825"/>
              <a:gd name="connsiteX12" fmla="*/ 37147 w 381000"/>
              <a:gd name="connsiteY12" fmla="*/ 123825 h 123825"/>
              <a:gd name="connsiteX13" fmla="*/ 76200 w 381000"/>
              <a:gd name="connsiteY13" fmla="*/ 19050 h 123825"/>
              <a:gd name="connsiteX14" fmla="*/ 304800 w 381000"/>
              <a:gd name="connsiteY14" fmla="*/ 19050 h 123825"/>
              <a:gd name="connsiteX15" fmla="*/ 304800 w 381000"/>
              <a:gd name="connsiteY15" fmla="*/ 47625 h 123825"/>
              <a:gd name="connsiteX16" fmla="*/ 76200 w 381000"/>
              <a:gd name="connsiteY16" fmla="*/ 47625 h 123825"/>
              <a:gd name="connsiteX17" fmla="*/ 19050 w 381000"/>
              <a:gd name="connsiteY17" fmla="*/ 84773 h 123825"/>
              <a:gd name="connsiteX18" fmla="*/ 37147 w 381000"/>
              <a:gd name="connsiteY18" fmla="*/ 66675 h 123825"/>
              <a:gd name="connsiteX19" fmla="*/ 343853 w 381000"/>
              <a:gd name="connsiteY19" fmla="*/ 66675 h 123825"/>
              <a:gd name="connsiteX20" fmla="*/ 361950 w 381000"/>
              <a:gd name="connsiteY20" fmla="*/ 84773 h 123825"/>
              <a:gd name="connsiteX21" fmla="*/ 361950 w 381000"/>
              <a:gd name="connsiteY21" fmla="*/ 86677 h 123825"/>
              <a:gd name="connsiteX22" fmla="*/ 343853 w 381000"/>
              <a:gd name="connsiteY22" fmla="*/ 104775 h 123825"/>
              <a:gd name="connsiteX23" fmla="*/ 37147 w 381000"/>
              <a:gd name="connsiteY23" fmla="*/ 104775 h 123825"/>
              <a:gd name="connsiteX24" fmla="*/ 19050 w 381000"/>
              <a:gd name="connsiteY24" fmla="*/ 86677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000" h="123825">
                <a:moveTo>
                  <a:pt x="37147" y="123825"/>
                </a:moveTo>
                <a:lnTo>
                  <a:pt x="343853" y="123825"/>
                </a:lnTo>
                <a:cubicBezTo>
                  <a:pt x="364358" y="123798"/>
                  <a:pt x="380973" y="107183"/>
                  <a:pt x="381000" y="86677"/>
                </a:cubicBezTo>
                <a:lnTo>
                  <a:pt x="381000" y="84773"/>
                </a:lnTo>
                <a:cubicBezTo>
                  <a:pt x="380973" y="64267"/>
                  <a:pt x="364358" y="47652"/>
                  <a:pt x="343853" y="47625"/>
                </a:cubicBezTo>
                <a:lnTo>
                  <a:pt x="323850" y="47625"/>
                </a:lnTo>
                <a:lnTo>
                  <a:pt x="323850" y="0"/>
                </a:lnTo>
                <a:lnTo>
                  <a:pt x="57150" y="0"/>
                </a:lnTo>
                <a:lnTo>
                  <a:pt x="57150" y="47625"/>
                </a:lnTo>
                <a:lnTo>
                  <a:pt x="37147" y="47625"/>
                </a:lnTo>
                <a:cubicBezTo>
                  <a:pt x="16642" y="47652"/>
                  <a:pt x="26" y="64267"/>
                  <a:pt x="0" y="84773"/>
                </a:cubicBezTo>
                <a:lnTo>
                  <a:pt x="0" y="86677"/>
                </a:lnTo>
                <a:cubicBezTo>
                  <a:pt x="26" y="107183"/>
                  <a:pt x="16642" y="123798"/>
                  <a:pt x="37147" y="123825"/>
                </a:cubicBezTo>
                <a:close/>
                <a:moveTo>
                  <a:pt x="76200" y="19050"/>
                </a:moveTo>
                <a:lnTo>
                  <a:pt x="304800" y="19050"/>
                </a:lnTo>
                <a:lnTo>
                  <a:pt x="304800" y="47625"/>
                </a:lnTo>
                <a:lnTo>
                  <a:pt x="76200" y="47625"/>
                </a:lnTo>
                <a:close/>
                <a:moveTo>
                  <a:pt x="19050" y="84773"/>
                </a:moveTo>
                <a:cubicBezTo>
                  <a:pt x="19050" y="74778"/>
                  <a:pt x="27153" y="66675"/>
                  <a:pt x="37147" y="66675"/>
                </a:cubicBezTo>
                <a:lnTo>
                  <a:pt x="343853" y="66675"/>
                </a:lnTo>
                <a:cubicBezTo>
                  <a:pt x="353847" y="66675"/>
                  <a:pt x="361950" y="74778"/>
                  <a:pt x="361950" y="84773"/>
                </a:cubicBezTo>
                <a:lnTo>
                  <a:pt x="361950" y="86677"/>
                </a:lnTo>
                <a:cubicBezTo>
                  <a:pt x="361950" y="96672"/>
                  <a:pt x="353847" y="104775"/>
                  <a:pt x="343853" y="104775"/>
                </a:cubicBezTo>
                <a:lnTo>
                  <a:pt x="37147" y="104775"/>
                </a:lnTo>
                <a:cubicBezTo>
                  <a:pt x="27153" y="104775"/>
                  <a:pt x="19050" y="96672"/>
                  <a:pt x="19050" y="86677"/>
                </a:cubicBezTo>
                <a:close/>
              </a:path>
            </a:pathLst>
          </a:custGeom>
          <a:solidFill>
            <a:srgbClr val="000000"/>
          </a:solidFill>
          <a:ln w="9525" cap="flat">
            <a:noFill/>
            <a:prstDash val="solid"/>
            <a:miter/>
          </a:ln>
        </p:spPr>
        <p:txBody>
          <a:bodyPr rtlCol="0" anchor="ctr"/>
          <a:lstStyle/>
          <a:p>
            <a:endParaRPr lang="en-AU" dirty="0"/>
          </a:p>
        </p:txBody>
      </p:sp>
      <p:pic>
        <p:nvPicPr>
          <p:cNvPr id="33" name="Logo">
            <a:extLst>
              <a:ext uri="{FF2B5EF4-FFF2-40B4-BE49-F238E27FC236}">
                <a16:creationId xmlns="" xmlns:a16="http://schemas.microsoft.com/office/drawing/2014/main"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26614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dissolve">
                                      <p:cBhvr>
                                        <p:cTn id="10" dur="500"/>
                                        <p:tgtEl>
                                          <p:spTgt spid="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dissolve">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3"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6FF7D2F-632C-45C8-9494-13E2C0D9F10E}"/>
              </a:ext>
            </a:extLst>
          </p:cNvPr>
          <p:cNvSpPr>
            <a:spLocks noGrp="1"/>
          </p:cNvSpPr>
          <p:nvPr>
            <p:ph type="body" sz="quarter" idx="11"/>
          </p:nvPr>
        </p:nvSpPr>
        <p:spPr/>
        <p:txBody>
          <a:bodyPr>
            <a:normAutofit/>
          </a:bodyPr>
          <a:lstStyle/>
          <a:p>
            <a:r>
              <a:rPr lang="en-AU" dirty="0"/>
              <a:t>How is the NCC organised?</a:t>
            </a:r>
          </a:p>
        </p:txBody>
      </p:sp>
      <p:grpSp>
        <p:nvGrpSpPr>
          <p:cNvPr id="7" name="NCC GRoup">
            <a:extLst>
              <a:ext uri="{FF2B5EF4-FFF2-40B4-BE49-F238E27FC236}">
                <a16:creationId xmlns="" xmlns:a16="http://schemas.microsoft.com/office/drawing/2014/main" id="{FA5CC7CE-E110-4AFE-BAB9-6846A103DA2A}"/>
              </a:ext>
            </a:extLst>
          </p:cNvPr>
          <p:cNvGrpSpPr/>
          <p:nvPr/>
        </p:nvGrpSpPr>
        <p:grpSpPr>
          <a:xfrm>
            <a:off x="732290" y="3664670"/>
            <a:ext cx="2734339" cy="1001352"/>
            <a:chOff x="732290" y="3664670"/>
            <a:chExt cx="2734339" cy="1001352"/>
          </a:xfrm>
        </p:grpSpPr>
        <p:sp>
          <p:nvSpPr>
            <p:cNvPr id="56" name="NCC Background box">
              <a:extLst>
                <a:ext uri="{FF2B5EF4-FFF2-40B4-BE49-F238E27FC236}">
                  <a16:creationId xmlns="" xmlns:a16="http://schemas.microsoft.com/office/drawing/2014/main" id="{C13687C7-75A7-4D8F-AEA3-3D41C1D2AAEC}"/>
                </a:ext>
              </a:extLst>
            </p:cNvPr>
            <p:cNvSpPr/>
            <p:nvPr/>
          </p:nvSpPr>
          <p:spPr>
            <a:xfrm>
              <a:off x="1747539" y="3695156"/>
              <a:ext cx="1689654" cy="91398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NCC Title box">
              <a:extLst>
                <a:ext uri="{FF2B5EF4-FFF2-40B4-BE49-F238E27FC236}">
                  <a16:creationId xmlns="" xmlns:a16="http://schemas.microsoft.com/office/drawing/2014/main" id="{6376B08F-8361-4B8C-9B17-9FCAD0C8B50D}"/>
                </a:ext>
              </a:extLst>
            </p:cNvPr>
            <p:cNvSpPr/>
            <p:nvPr/>
          </p:nvSpPr>
          <p:spPr>
            <a:xfrm>
              <a:off x="1818979" y="3664670"/>
              <a:ext cx="1647650" cy="1001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bg1"/>
                  </a:solidFill>
                </a:rPr>
                <a:t>National </a:t>
              </a:r>
              <a:br>
                <a:rPr lang="en-AU" sz="1600" b="1" dirty="0">
                  <a:solidFill>
                    <a:schemeClr val="bg1"/>
                  </a:solidFill>
                </a:rPr>
              </a:br>
              <a:r>
                <a:rPr lang="en-AU" sz="1600" b="1" dirty="0">
                  <a:solidFill>
                    <a:schemeClr val="bg1"/>
                  </a:solidFill>
                </a:rPr>
                <a:t>Construction </a:t>
              </a:r>
              <a:br>
                <a:rPr lang="en-AU" sz="1600" b="1" dirty="0">
                  <a:solidFill>
                    <a:schemeClr val="bg1"/>
                  </a:solidFill>
                </a:rPr>
              </a:br>
              <a:r>
                <a:rPr lang="en-AU" sz="1600" b="1" dirty="0">
                  <a:solidFill>
                    <a:schemeClr val="bg1"/>
                  </a:solidFill>
                </a:rPr>
                <a:t>Code</a:t>
              </a:r>
            </a:p>
          </p:txBody>
        </p:sp>
        <p:pic>
          <p:nvPicPr>
            <p:cNvPr id="58" name="NCC Logo">
              <a:extLst>
                <a:ext uri="{FF2B5EF4-FFF2-40B4-BE49-F238E27FC236}">
                  <a16:creationId xmlns="" xmlns:a16="http://schemas.microsoft.com/office/drawing/2014/main" id="{9B6C5795-DC4C-45E0-9C80-69A57F43D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90" y="3695156"/>
              <a:ext cx="913984" cy="913984"/>
            </a:xfrm>
            <a:prstGeom prst="rect">
              <a:avLst/>
            </a:prstGeom>
            <a:ln>
              <a:noFill/>
            </a:ln>
          </p:spPr>
        </p:pic>
      </p:grpSp>
      <p:grpSp>
        <p:nvGrpSpPr>
          <p:cNvPr id="11" name="Ref Docts Group">
            <a:extLst>
              <a:ext uri="{FF2B5EF4-FFF2-40B4-BE49-F238E27FC236}">
                <a16:creationId xmlns="" xmlns:a16="http://schemas.microsoft.com/office/drawing/2014/main" id="{C572D7B1-3E7A-4F5A-BAD8-DD6F96371532}"/>
              </a:ext>
            </a:extLst>
          </p:cNvPr>
          <p:cNvGrpSpPr/>
          <p:nvPr/>
        </p:nvGrpSpPr>
        <p:grpSpPr>
          <a:xfrm>
            <a:off x="939299" y="5239981"/>
            <a:ext cx="2496441" cy="876080"/>
            <a:chOff x="939299" y="5239981"/>
            <a:chExt cx="2496441" cy="876080"/>
          </a:xfrm>
        </p:grpSpPr>
        <p:sp>
          <p:nvSpPr>
            <p:cNvPr id="48" name="Referenced Docts Background">
              <a:extLst>
                <a:ext uri="{FF2B5EF4-FFF2-40B4-BE49-F238E27FC236}">
                  <a16:creationId xmlns="" xmlns:a16="http://schemas.microsoft.com/office/drawing/2014/main" id="{5E0BC494-9DB2-41C5-8DAD-0654A2B4A035}"/>
                </a:ext>
              </a:extLst>
            </p:cNvPr>
            <p:cNvSpPr/>
            <p:nvPr/>
          </p:nvSpPr>
          <p:spPr>
            <a:xfrm>
              <a:off x="1747539" y="5307384"/>
              <a:ext cx="1688201" cy="736535"/>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Ref docts box">
              <a:extLst>
                <a:ext uri="{FF2B5EF4-FFF2-40B4-BE49-F238E27FC236}">
                  <a16:creationId xmlns="" xmlns:a16="http://schemas.microsoft.com/office/drawing/2014/main" id="{BD68B1EF-6627-4C5A-9B3E-6725479CCE98}"/>
                </a:ext>
              </a:extLst>
            </p:cNvPr>
            <p:cNvSpPr/>
            <p:nvPr/>
          </p:nvSpPr>
          <p:spPr>
            <a:xfrm>
              <a:off x="1818992" y="5281495"/>
              <a:ext cx="1616748" cy="73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bg1"/>
                  </a:solidFill>
                </a:rPr>
                <a:t>Referenced </a:t>
              </a:r>
              <a:br>
                <a:rPr lang="en-AU" sz="1600" b="1" dirty="0">
                  <a:solidFill>
                    <a:schemeClr val="bg1"/>
                  </a:solidFill>
                </a:rPr>
              </a:br>
              <a:r>
                <a:rPr lang="en-AU" sz="1600" b="1" dirty="0">
                  <a:solidFill>
                    <a:schemeClr val="bg1"/>
                  </a:solidFill>
                </a:rPr>
                <a:t>documents</a:t>
              </a:r>
            </a:p>
          </p:txBody>
        </p:sp>
        <p:pic>
          <p:nvPicPr>
            <p:cNvPr id="91" name="Closed book outline" title="Closed book icon">
              <a:extLst>
                <a:ext uri="{FF2B5EF4-FFF2-40B4-BE49-F238E27FC236}">
                  <a16:creationId xmlns="" xmlns:a16="http://schemas.microsoft.com/office/drawing/2014/main" id="{9FC353FD-8696-499A-B84C-B4A79B93EA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39299" y="5239981"/>
              <a:ext cx="876080" cy="876080"/>
            </a:xfrm>
            <a:prstGeom prst="rect">
              <a:avLst/>
            </a:prstGeom>
            <a:ln>
              <a:noFill/>
            </a:ln>
          </p:spPr>
        </p:pic>
      </p:grpSp>
      <p:sp>
        <p:nvSpPr>
          <p:cNvPr id="60" name="NCC to Ref Docs arrow" descr="Arrow leading from 'General Requirements' to 'Section 1'.">
            <a:extLst>
              <a:ext uri="{FF2B5EF4-FFF2-40B4-BE49-F238E27FC236}">
                <a16:creationId xmlns="" xmlns:a16="http://schemas.microsoft.com/office/drawing/2014/main" id="{BA3C9E86-07E9-4085-8B48-C7D735EEF079}"/>
              </a:ext>
            </a:extLst>
          </p:cNvPr>
          <p:cNvSpPr/>
          <p:nvPr/>
        </p:nvSpPr>
        <p:spPr>
          <a:xfrm rot="5400000">
            <a:off x="2289086" y="4835614"/>
            <a:ext cx="576000" cy="252000"/>
          </a:xfrm>
          <a:prstGeom prst="rightArrow">
            <a:avLst/>
          </a:prstGeom>
          <a:solidFill>
            <a:schemeClr val="bg2">
              <a:lumMod val="25000"/>
            </a:schemeClr>
          </a:solidFill>
          <a:ln w="1905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grpSp>
        <p:nvGrpSpPr>
          <p:cNvPr id="10" name="Vol Three Group">
            <a:extLst>
              <a:ext uri="{FF2B5EF4-FFF2-40B4-BE49-F238E27FC236}">
                <a16:creationId xmlns="" xmlns:a16="http://schemas.microsoft.com/office/drawing/2014/main" id="{14ED3C47-B020-4D56-82C6-CB1CDA971911}"/>
              </a:ext>
            </a:extLst>
          </p:cNvPr>
          <p:cNvGrpSpPr/>
          <p:nvPr/>
        </p:nvGrpSpPr>
        <p:grpSpPr>
          <a:xfrm>
            <a:off x="5581107" y="5241963"/>
            <a:ext cx="2888847" cy="981075"/>
            <a:chOff x="5581107" y="5241963"/>
            <a:chExt cx="2888847" cy="981075"/>
          </a:xfrm>
        </p:grpSpPr>
        <p:sp>
          <p:nvSpPr>
            <p:cNvPr id="53" name="Vol Three Background">
              <a:extLst>
                <a:ext uri="{FF2B5EF4-FFF2-40B4-BE49-F238E27FC236}">
                  <a16:creationId xmlns="" xmlns:a16="http://schemas.microsoft.com/office/drawing/2014/main" id="{FDFC4CA6-D87B-4C9B-AAA6-2ECF34CDAE70}"/>
                </a:ext>
              </a:extLst>
            </p:cNvPr>
            <p:cNvSpPr/>
            <p:nvPr/>
          </p:nvSpPr>
          <p:spPr>
            <a:xfrm>
              <a:off x="6210139" y="5442522"/>
              <a:ext cx="1689654" cy="57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 name="Volume Three">
              <a:extLst>
                <a:ext uri="{FF2B5EF4-FFF2-40B4-BE49-F238E27FC236}">
                  <a16:creationId xmlns="" xmlns:a16="http://schemas.microsoft.com/office/drawing/2014/main" id="{720C8289-51DE-4760-8D87-ABE96353E366}"/>
                </a:ext>
              </a:extLst>
            </p:cNvPr>
            <p:cNvSpPr/>
            <p:nvPr/>
          </p:nvSpPr>
          <p:spPr>
            <a:xfrm>
              <a:off x="5638264" y="5241963"/>
              <a:ext cx="2831690"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Volume Three</a:t>
              </a:r>
            </a:p>
          </p:txBody>
        </p:sp>
        <p:pic>
          <p:nvPicPr>
            <p:cNvPr id="62" name="Vol Three Logo">
              <a:extLst>
                <a:ext uri="{FF2B5EF4-FFF2-40B4-BE49-F238E27FC236}">
                  <a16:creationId xmlns="" xmlns:a16="http://schemas.microsoft.com/office/drawing/2014/main" id="{0E866064-C59D-4C56-A6F5-5316F4D8CA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1107" y="5413919"/>
              <a:ext cx="630000" cy="630000"/>
            </a:xfrm>
            <a:prstGeom prst="rect">
              <a:avLst/>
            </a:prstGeom>
          </p:spPr>
        </p:pic>
      </p:grpSp>
      <p:grpSp>
        <p:nvGrpSpPr>
          <p:cNvPr id="8" name="Vol One Group">
            <a:extLst>
              <a:ext uri="{FF2B5EF4-FFF2-40B4-BE49-F238E27FC236}">
                <a16:creationId xmlns="" xmlns:a16="http://schemas.microsoft.com/office/drawing/2014/main" id="{D0FCE9A9-E54D-4202-8222-BCAAA606909F}"/>
              </a:ext>
            </a:extLst>
          </p:cNvPr>
          <p:cNvGrpSpPr/>
          <p:nvPr/>
        </p:nvGrpSpPr>
        <p:grpSpPr>
          <a:xfrm>
            <a:off x="5538032" y="2042320"/>
            <a:ext cx="2831690" cy="981075"/>
            <a:chOff x="5538032" y="2042320"/>
            <a:chExt cx="2831690" cy="981075"/>
          </a:xfrm>
        </p:grpSpPr>
        <p:sp>
          <p:nvSpPr>
            <p:cNvPr id="40" name="Vol One Background">
              <a:extLst>
                <a:ext uri="{FF2B5EF4-FFF2-40B4-BE49-F238E27FC236}">
                  <a16:creationId xmlns="" xmlns:a16="http://schemas.microsoft.com/office/drawing/2014/main" id="{EBD9A5C6-14E1-4CDC-8C82-38365161281C}"/>
                </a:ext>
              </a:extLst>
            </p:cNvPr>
            <p:cNvSpPr/>
            <p:nvPr/>
          </p:nvSpPr>
          <p:spPr>
            <a:xfrm>
              <a:off x="6216687" y="2249002"/>
              <a:ext cx="1689654" cy="57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3" name="Volume One">
              <a:extLst>
                <a:ext uri="{FF2B5EF4-FFF2-40B4-BE49-F238E27FC236}">
                  <a16:creationId xmlns="" xmlns:a16="http://schemas.microsoft.com/office/drawing/2014/main" id="{DF9B421C-289D-4C81-AA21-B67A2671A1BF}"/>
                </a:ext>
              </a:extLst>
            </p:cNvPr>
            <p:cNvSpPr/>
            <p:nvPr/>
          </p:nvSpPr>
          <p:spPr>
            <a:xfrm>
              <a:off x="5538032" y="2042320"/>
              <a:ext cx="2831690"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Volume One</a:t>
              </a:r>
            </a:p>
          </p:txBody>
        </p:sp>
        <p:pic>
          <p:nvPicPr>
            <p:cNvPr id="64" name="Vol One logo">
              <a:extLst>
                <a:ext uri="{FF2B5EF4-FFF2-40B4-BE49-F238E27FC236}">
                  <a16:creationId xmlns="" xmlns:a16="http://schemas.microsoft.com/office/drawing/2014/main" id="{734B8CA3-CF14-4FA8-99FE-2A00908E43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5571" y="2211869"/>
              <a:ext cx="641976" cy="641976"/>
            </a:xfrm>
            <a:prstGeom prst="rect">
              <a:avLst/>
            </a:prstGeom>
          </p:spPr>
        </p:pic>
      </p:grpSp>
      <p:grpSp>
        <p:nvGrpSpPr>
          <p:cNvPr id="9" name="Vol Two Group">
            <a:extLst>
              <a:ext uri="{FF2B5EF4-FFF2-40B4-BE49-F238E27FC236}">
                <a16:creationId xmlns="" xmlns:a16="http://schemas.microsoft.com/office/drawing/2014/main" id="{4A0D7787-3C82-4E63-8CD8-B5358EED008C}"/>
              </a:ext>
            </a:extLst>
          </p:cNvPr>
          <p:cNvGrpSpPr/>
          <p:nvPr/>
        </p:nvGrpSpPr>
        <p:grpSpPr>
          <a:xfrm>
            <a:off x="5539483" y="3623716"/>
            <a:ext cx="2831690" cy="981075"/>
            <a:chOff x="5539483" y="3623716"/>
            <a:chExt cx="2831690" cy="981075"/>
          </a:xfrm>
        </p:grpSpPr>
        <p:sp>
          <p:nvSpPr>
            <p:cNvPr id="54" name="Vol Two Background">
              <a:extLst>
                <a:ext uri="{FF2B5EF4-FFF2-40B4-BE49-F238E27FC236}">
                  <a16:creationId xmlns="" xmlns:a16="http://schemas.microsoft.com/office/drawing/2014/main" id="{5949F82C-9B6C-468D-B51A-DEA21101E565}"/>
                </a:ext>
              </a:extLst>
            </p:cNvPr>
            <p:cNvSpPr/>
            <p:nvPr/>
          </p:nvSpPr>
          <p:spPr>
            <a:xfrm>
              <a:off x="6210139" y="3837457"/>
              <a:ext cx="1689654" cy="572797"/>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5" name="Volume Two">
              <a:extLst>
                <a:ext uri="{FF2B5EF4-FFF2-40B4-BE49-F238E27FC236}">
                  <a16:creationId xmlns="" xmlns:a16="http://schemas.microsoft.com/office/drawing/2014/main" id="{D72199A9-A28E-44B7-9AA4-868F9A7350D1}"/>
                </a:ext>
              </a:extLst>
            </p:cNvPr>
            <p:cNvSpPr/>
            <p:nvPr/>
          </p:nvSpPr>
          <p:spPr>
            <a:xfrm>
              <a:off x="5539483" y="3623716"/>
              <a:ext cx="2831690"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rPr>
                <a:t>Volume Two</a:t>
              </a:r>
            </a:p>
          </p:txBody>
        </p:sp>
        <p:pic>
          <p:nvPicPr>
            <p:cNvPr id="66" name="Vol Two logo">
              <a:extLst>
                <a:ext uri="{FF2B5EF4-FFF2-40B4-BE49-F238E27FC236}">
                  <a16:creationId xmlns="" xmlns:a16="http://schemas.microsoft.com/office/drawing/2014/main" id="{92E83C66-E851-4AB5-8056-9EFDE671B5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5736" y="3788185"/>
              <a:ext cx="652136" cy="652136"/>
            </a:xfrm>
            <a:prstGeom prst="rect">
              <a:avLst/>
            </a:prstGeom>
          </p:spPr>
        </p:pic>
      </p:grpSp>
      <p:grpSp>
        <p:nvGrpSpPr>
          <p:cNvPr id="67" name="NCC to Vol One arrow">
            <a:extLst>
              <a:ext uri="{FF2B5EF4-FFF2-40B4-BE49-F238E27FC236}">
                <a16:creationId xmlns="" xmlns:a16="http://schemas.microsoft.com/office/drawing/2014/main" id="{6B3A879D-7104-4878-98EB-259F94E31AE4}"/>
              </a:ext>
            </a:extLst>
          </p:cNvPr>
          <p:cNvGrpSpPr/>
          <p:nvPr/>
        </p:nvGrpSpPr>
        <p:grpSpPr>
          <a:xfrm>
            <a:off x="4514226" y="2551799"/>
            <a:ext cx="829058" cy="1681308"/>
            <a:chOff x="7512241" y="2734015"/>
            <a:chExt cx="829058" cy="1681308"/>
          </a:xfrm>
        </p:grpSpPr>
        <p:sp>
          <p:nvSpPr>
            <p:cNvPr id="68" name="NCC to Vol One arrow bar">
              <a:extLst>
                <a:ext uri="{FF2B5EF4-FFF2-40B4-BE49-F238E27FC236}">
                  <a16:creationId xmlns="" xmlns:a16="http://schemas.microsoft.com/office/drawing/2014/main" id="{42D70839-8F69-40E0-85FC-E8F6A09C10FC}"/>
                </a:ext>
              </a:extLst>
            </p:cNvPr>
            <p:cNvSpPr/>
            <p:nvPr/>
          </p:nvSpPr>
          <p:spPr>
            <a:xfrm>
              <a:off x="7512241" y="2939323"/>
              <a:ext cx="162000" cy="1476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9" name="NCC to Vol One arrow" descr="Arrow leading from 'General Requirements' to 'Section 1'.">
              <a:extLst>
                <a:ext uri="{FF2B5EF4-FFF2-40B4-BE49-F238E27FC236}">
                  <a16:creationId xmlns="" xmlns:a16="http://schemas.microsoft.com/office/drawing/2014/main" id="{4EB9505B-739E-4029-ABE0-6668F72023DE}"/>
                </a:ext>
              </a:extLst>
            </p:cNvPr>
            <p:cNvSpPr/>
            <p:nvPr/>
          </p:nvSpPr>
          <p:spPr>
            <a:xfrm>
              <a:off x="7513299" y="2734015"/>
              <a:ext cx="828000" cy="27000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grpSp>
      <p:grpSp>
        <p:nvGrpSpPr>
          <p:cNvPr id="70" name="NCC to Vol Three arrow">
            <a:extLst>
              <a:ext uri="{FF2B5EF4-FFF2-40B4-BE49-F238E27FC236}">
                <a16:creationId xmlns="" xmlns:a16="http://schemas.microsoft.com/office/drawing/2014/main" id="{020D6BA1-4291-4717-8690-F5AABC4AB133}"/>
              </a:ext>
            </a:extLst>
          </p:cNvPr>
          <p:cNvGrpSpPr/>
          <p:nvPr/>
        </p:nvGrpSpPr>
        <p:grpSpPr>
          <a:xfrm>
            <a:off x="4507392" y="4236382"/>
            <a:ext cx="828000" cy="1627538"/>
            <a:chOff x="7524457" y="4418598"/>
            <a:chExt cx="828000" cy="1627538"/>
          </a:xfrm>
        </p:grpSpPr>
        <p:sp>
          <p:nvSpPr>
            <p:cNvPr id="71" name="NCC to Vol 3 arrow bar">
              <a:extLst>
                <a:ext uri="{FF2B5EF4-FFF2-40B4-BE49-F238E27FC236}">
                  <a16:creationId xmlns="" xmlns:a16="http://schemas.microsoft.com/office/drawing/2014/main" id="{D16DF2B3-D24B-47A0-9BD1-E8104C359863}"/>
                </a:ext>
              </a:extLst>
            </p:cNvPr>
            <p:cNvSpPr/>
            <p:nvPr/>
          </p:nvSpPr>
          <p:spPr>
            <a:xfrm>
              <a:off x="7528479" y="4418598"/>
              <a:ext cx="162000" cy="154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NCC to Vol 3 arrow" descr="Arrow leading from 'General Requirements' to 'Section 1'.">
              <a:extLst>
                <a:ext uri="{FF2B5EF4-FFF2-40B4-BE49-F238E27FC236}">
                  <a16:creationId xmlns="" xmlns:a16="http://schemas.microsoft.com/office/drawing/2014/main" id="{301F502D-D06D-4C6C-A9D9-922CBB9177A1}"/>
                </a:ext>
              </a:extLst>
            </p:cNvPr>
            <p:cNvSpPr/>
            <p:nvPr/>
          </p:nvSpPr>
          <p:spPr>
            <a:xfrm>
              <a:off x="7524457" y="5776136"/>
              <a:ext cx="828000" cy="27000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grpSp>
      <p:sp>
        <p:nvSpPr>
          <p:cNvPr id="73" name="NCC to Vol Two arrow" descr="Arrow leading from 'General Requirements' to 'Section 1'.">
            <a:extLst>
              <a:ext uri="{FF2B5EF4-FFF2-40B4-BE49-F238E27FC236}">
                <a16:creationId xmlns="" xmlns:a16="http://schemas.microsoft.com/office/drawing/2014/main" id="{43CA26BA-F196-483F-B05A-12E24D352724}"/>
              </a:ext>
            </a:extLst>
          </p:cNvPr>
          <p:cNvSpPr/>
          <p:nvPr/>
        </p:nvSpPr>
        <p:spPr>
          <a:xfrm>
            <a:off x="3546679" y="4032433"/>
            <a:ext cx="1800000" cy="27000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grpSp>
        <p:nvGrpSpPr>
          <p:cNvPr id="74" name="BCA group">
            <a:extLst>
              <a:ext uri="{FF2B5EF4-FFF2-40B4-BE49-F238E27FC236}">
                <a16:creationId xmlns="" xmlns:a16="http://schemas.microsoft.com/office/drawing/2014/main" id="{4AF5CC27-4601-4E5B-B26F-CFC731A58548}"/>
              </a:ext>
            </a:extLst>
          </p:cNvPr>
          <p:cNvGrpSpPr/>
          <p:nvPr/>
        </p:nvGrpSpPr>
        <p:grpSpPr>
          <a:xfrm>
            <a:off x="8072438" y="2570982"/>
            <a:ext cx="2921945" cy="1598642"/>
            <a:chOff x="8930341" y="3615528"/>
            <a:chExt cx="2921945" cy="1598642"/>
          </a:xfrm>
        </p:grpSpPr>
        <p:cxnSp>
          <p:nvCxnSpPr>
            <p:cNvPr id="75" name="Lower vertical">
              <a:extLst>
                <a:ext uri="{FF2B5EF4-FFF2-40B4-BE49-F238E27FC236}">
                  <a16:creationId xmlns="" xmlns:a16="http://schemas.microsoft.com/office/drawing/2014/main" id="{AAA37AE0-EBD7-4638-8A88-7B3131867DB9}"/>
                </a:ext>
              </a:extLst>
            </p:cNvPr>
            <p:cNvCxnSpPr>
              <a:cxnSpLocks/>
            </p:cNvCxnSpPr>
            <p:nvPr/>
          </p:nvCxnSpPr>
          <p:spPr>
            <a:xfrm>
              <a:off x="10778064" y="4701615"/>
              <a:ext cx="0" cy="5040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Top arrow">
              <a:extLst>
                <a:ext uri="{FF2B5EF4-FFF2-40B4-BE49-F238E27FC236}">
                  <a16:creationId xmlns="" xmlns:a16="http://schemas.microsoft.com/office/drawing/2014/main" id="{829DAA46-54C6-4545-8550-EDADB37B0B70}"/>
                </a:ext>
              </a:extLst>
            </p:cNvPr>
            <p:cNvCxnSpPr>
              <a:cxnSpLocks/>
            </p:cNvCxnSpPr>
            <p:nvPr/>
          </p:nvCxnSpPr>
          <p:spPr>
            <a:xfrm flipH="1" flipV="1">
              <a:off x="8930341" y="3615528"/>
              <a:ext cx="1859799" cy="6664"/>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5" name="Bottom arrow">
              <a:extLst>
                <a:ext uri="{FF2B5EF4-FFF2-40B4-BE49-F238E27FC236}">
                  <a16:creationId xmlns="" xmlns:a16="http://schemas.microsoft.com/office/drawing/2014/main" id="{C454F7C9-2F43-4414-9C13-FAF6341888C8}"/>
                </a:ext>
              </a:extLst>
            </p:cNvPr>
            <p:cNvCxnSpPr>
              <a:cxnSpLocks/>
            </p:cNvCxnSpPr>
            <p:nvPr/>
          </p:nvCxnSpPr>
          <p:spPr>
            <a:xfrm flipH="1" flipV="1">
              <a:off x="8930341" y="5205615"/>
              <a:ext cx="1859799" cy="855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6" name="Box with BCA text">
              <a:extLst>
                <a:ext uri="{FF2B5EF4-FFF2-40B4-BE49-F238E27FC236}">
                  <a16:creationId xmlns="" xmlns:a16="http://schemas.microsoft.com/office/drawing/2014/main" id="{25A7B9D8-8863-4029-875E-F7309A096201}"/>
                </a:ext>
              </a:extLst>
            </p:cNvPr>
            <p:cNvSpPr/>
            <p:nvPr/>
          </p:nvSpPr>
          <p:spPr>
            <a:xfrm>
              <a:off x="10032997" y="4035866"/>
              <a:ext cx="1819289" cy="745067"/>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Building Code</a:t>
              </a:r>
              <a:br>
                <a:rPr lang="en-AU" sz="1600" dirty="0">
                  <a:solidFill>
                    <a:schemeClr val="tx1"/>
                  </a:solidFill>
                </a:rPr>
              </a:br>
              <a:r>
                <a:rPr lang="en-AU" sz="1600" dirty="0">
                  <a:solidFill>
                    <a:schemeClr val="tx1"/>
                  </a:solidFill>
                </a:rPr>
                <a:t>of Australia</a:t>
              </a:r>
            </a:p>
          </p:txBody>
        </p:sp>
        <p:cxnSp>
          <p:nvCxnSpPr>
            <p:cNvPr id="87" name="Upper vertical">
              <a:extLst>
                <a:ext uri="{FF2B5EF4-FFF2-40B4-BE49-F238E27FC236}">
                  <a16:creationId xmlns="" xmlns:a16="http://schemas.microsoft.com/office/drawing/2014/main" id="{ACCB84EE-34FA-4DF1-9B00-9AE6BCB1724A}"/>
                </a:ext>
              </a:extLst>
            </p:cNvPr>
            <p:cNvCxnSpPr>
              <a:cxnSpLocks/>
            </p:cNvCxnSpPr>
            <p:nvPr/>
          </p:nvCxnSpPr>
          <p:spPr>
            <a:xfrm>
              <a:off x="10778064" y="3615528"/>
              <a:ext cx="0" cy="4140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8" name="PCA group">
            <a:extLst>
              <a:ext uri="{FF2B5EF4-FFF2-40B4-BE49-F238E27FC236}">
                <a16:creationId xmlns="" xmlns:a16="http://schemas.microsoft.com/office/drawing/2014/main" id="{B7B78880-0EC3-4945-91CD-64786026051E}"/>
              </a:ext>
            </a:extLst>
          </p:cNvPr>
          <p:cNvGrpSpPr/>
          <p:nvPr/>
        </p:nvGrpSpPr>
        <p:grpSpPr>
          <a:xfrm>
            <a:off x="8072438" y="5329434"/>
            <a:ext cx="2921944" cy="745067"/>
            <a:chOff x="7651227" y="5559776"/>
            <a:chExt cx="2921944" cy="745067"/>
          </a:xfrm>
        </p:grpSpPr>
        <p:sp>
          <p:nvSpPr>
            <p:cNvPr id="89" name="Box with PCA text">
              <a:extLst>
                <a:ext uri="{FF2B5EF4-FFF2-40B4-BE49-F238E27FC236}">
                  <a16:creationId xmlns="" xmlns:a16="http://schemas.microsoft.com/office/drawing/2014/main" id="{A7F33180-F0BD-4A3D-9F21-186D8B6FAA20}"/>
                </a:ext>
              </a:extLst>
            </p:cNvPr>
            <p:cNvSpPr/>
            <p:nvPr/>
          </p:nvSpPr>
          <p:spPr>
            <a:xfrm>
              <a:off x="8753878" y="5559776"/>
              <a:ext cx="1819293" cy="745067"/>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Plumbing Code of Australia</a:t>
              </a:r>
            </a:p>
          </p:txBody>
        </p:sp>
        <p:cxnSp>
          <p:nvCxnSpPr>
            <p:cNvPr id="90" name="Arrow">
              <a:extLst>
                <a:ext uri="{FF2B5EF4-FFF2-40B4-BE49-F238E27FC236}">
                  <a16:creationId xmlns="" xmlns:a16="http://schemas.microsoft.com/office/drawing/2014/main" id="{0AC1017D-9024-4031-89DE-C15ED9260D51}"/>
                </a:ext>
              </a:extLst>
            </p:cNvPr>
            <p:cNvCxnSpPr>
              <a:cxnSpLocks/>
            </p:cNvCxnSpPr>
            <p:nvPr/>
          </p:nvCxnSpPr>
          <p:spPr>
            <a:xfrm flipH="1" flipV="1">
              <a:off x="7651227" y="5964393"/>
              <a:ext cx="1113280" cy="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pic>
        <p:nvPicPr>
          <p:cNvPr id="41" name="Logo">
            <a:extLst>
              <a:ext uri="{FF2B5EF4-FFF2-40B4-BE49-F238E27FC236}">
                <a16:creationId xmlns="" xmlns:a16="http://schemas.microsoft.com/office/drawing/2014/main" id="{2B5E5CB9-ACE2-44C9-A0CA-6C27F714DC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9894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par>
                                <p:cTn id="8" presetID="9"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par>
                                <p:cTn id="11" presetID="9"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dissolve">
                                      <p:cBhvr>
                                        <p:cTn id="13" dur="500"/>
                                        <p:tgtEl>
                                          <p:spTgt spid="70"/>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par>
                                <p:cTn id="28" presetID="9" presetClass="entr" presetSubtype="0" fill="hold"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dissolve">
                                      <p:cBhvr>
                                        <p:cTn id="30" dur="500"/>
                                        <p:tgtEl>
                                          <p:spTgt spid="8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dissolve">
                                      <p:cBhvr>
                                        <p:cTn id="3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6FF7D2F-632C-45C8-9494-13E2C0D9F10E}"/>
              </a:ext>
            </a:extLst>
          </p:cNvPr>
          <p:cNvSpPr>
            <a:spLocks noGrp="1"/>
          </p:cNvSpPr>
          <p:nvPr>
            <p:ph type="body" sz="quarter" idx="11"/>
          </p:nvPr>
        </p:nvSpPr>
        <p:spPr/>
        <p:txBody>
          <a:bodyPr/>
          <a:lstStyle/>
          <a:p>
            <a:r>
              <a:rPr lang="en-AU" dirty="0"/>
              <a:t>Key terms used in the NCC</a:t>
            </a:r>
          </a:p>
        </p:txBody>
      </p:sp>
      <p:sp>
        <p:nvSpPr>
          <p:cNvPr id="5" name="Compliance requirements">
            <a:extLst>
              <a:ext uri="{FF2B5EF4-FFF2-40B4-BE49-F238E27FC236}">
                <a16:creationId xmlns="" xmlns:a16="http://schemas.microsoft.com/office/drawing/2014/main" id="{0CBF3191-A88A-4E9F-8370-4EE7124B7542}"/>
              </a:ext>
            </a:extLst>
          </p:cNvPr>
          <p:cNvSpPr/>
          <p:nvPr/>
        </p:nvSpPr>
        <p:spPr>
          <a:xfrm>
            <a:off x="1272361" y="2322498"/>
            <a:ext cx="1556836" cy="646331"/>
          </a:xfrm>
          <a:prstGeom prst="rect">
            <a:avLst/>
          </a:prstGeom>
        </p:spPr>
        <p:txBody>
          <a:bodyPr wrap="none">
            <a:spAutoFit/>
          </a:bodyPr>
          <a:lstStyle/>
          <a:p>
            <a:pPr algn="ctr"/>
            <a:r>
              <a:rPr lang="en-US" b="1" dirty="0">
                <a:solidFill>
                  <a:schemeClr val="accent3"/>
                </a:solidFill>
              </a:rPr>
              <a:t>Compliance </a:t>
            </a:r>
            <a:br>
              <a:rPr lang="en-US" b="1" dirty="0">
                <a:solidFill>
                  <a:schemeClr val="accent3"/>
                </a:solidFill>
              </a:rPr>
            </a:br>
            <a:r>
              <a:rPr lang="en-US" b="1" dirty="0">
                <a:solidFill>
                  <a:schemeClr val="accent3"/>
                </a:solidFill>
              </a:rPr>
              <a:t>level</a:t>
            </a:r>
            <a:r>
              <a:rPr lang="en-US" dirty="0">
                <a:solidFill>
                  <a:schemeClr val="accent3"/>
                </a:solidFill>
              </a:rPr>
              <a:t> </a:t>
            </a:r>
            <a:endParaRPr lang="en-AU" dirty="0">
              <a:solidFill>
                <a:schemeClr val="accent3"/>
              </a:solidFill>
            </a:endParaRPr>
          </a:p>
        </p:txBody>
      </p:sp>
      <p:sp>
        <p:nvSpPr>
          <p:cNvPr id="6" name="Compliance solution">
            <a:extLst>
              <a:ext uri="{FF2B5EF4-FFF2-40B4-BE49-F238E27FC236}">
                <a16:creationId xmlns="" xmlns:a16="http://schemas.microsoft.com/office/drawing/2014/main" id="{E6C1FF2E-A700-4C7F-B6C4-543F30E0F501}"/>
              </a:ext>
            </a:extLst>
          </p:cNvPr>
          <p:cNvSpPr/>
          <p:nvPr/>
        </p:nvSpPr>
        <p:spPr>
          <a:xfrm>
            <a:off x="1195416" y="4345532"/>
            <a:ext cx="1556836" cy="646331"/>
          </a:xfrm>
          <a:prstGeom prst="rect">
            <a:avLst/>
          </a:prstGeom>
        </p:spPr>
        <p:txBody>
          <a:bodyPr wrap="none">
            <a:spAutoFit/>
          </a:bodyPr>
          <a:lstStyle/>
          <a:p>
            <a:pPr algn="ctr"/>
            <a:r>
              <a:rPr lang="en-US" b="1" dirty="0">
                <a:solidFill>
                  <a:schemeClr val="accent3"/>
                </a:solidFill>
              </a:rPr>
              <a:t>Compliance</a:t>
            </a:r>
            <a:r>
              <a:rPr lang="en-US" dirty="0">
                <a:solidFill>
                  <a:schemeClr val="accent3"/>
                </a:solidFill>
              </a:rPr>
              <a:t> </a:t>
            </a:r>
            <a:br>
              <a:rPr lang="en-US" dirty="0">
                <a:solidFill>
                  <a:schemeClr val="accent3"/>
                </a:solidFill>
              </a:rPr>
            </a:br>
            <a:r>
              <a:rPr lang="en-US" b="1" dirty="0">
                <a:solidFill>
                  <a:schemeClr val="accent3"/>
                </a:solidFill>
              </a:rPr>
              <a:t>solutions</a:t>
            </a:r>
            <a:endParaRPr lang="en-AU" b="1" dirty="0">
              <a:solidFill>
                <a:schemeClr val="accent3"/>
              </a:solidFill>
            </a:endParaRPr>
          </a:p>
        </p:txBody>
      </p:sp>
      <p:sp>
        <p:nvSpPr>
          <p:cNvPr id="31" name="Evidence of Compliance">
            <a:extLst>
              <a:ext uri="{FF2B5EF4-FFF2-40B4-BE49-F238E27FC236}">
                <a16:creationId xmlns="" xmlns:a16="http://schemas.microsoft.com/office/drawing/2014/main" id="{98EA01BE-D081-48AF-BB5E-B5A116FCD643}"/>
              </a:ext>
            </a:extLst>
          </p:cNvPr>
          <p:cNvSpPr/>
          <p:nvPr/>
        </p:nvSpPr>
        <p:spPr>
          <a:xfrm>
            <a:off x="1208240" y="5783195"/>
            <a:ext cx="1544012" cy="646331"/>
          </a:xfrm>
          <a:prstGeom prst="rect">
            <a:avLst/>
          </a:prstGeom>
        </p:spPr>
        <p:txBody>
          <a:bodyPr wrap="none">
            <a:spAutoFit/>
          </a:bodyPr>
          <a:lstStyle/>
          <a:p>
            <a:pPr algn="ctr"/>
            <a:r>
              <a:rPr lang="en-US" b="1" dirty="0">
                <a:solidFill>
                  <a:schemeClr val="accent3"/>
                </a:solidFill>
              </a:rPr>
              <a:t>Evidence of </a:t>
            </a:r>
            <a:br>
              <a:rPr lang="en-US" b="1" dirty="0">
                <a:solidFill>
                  <a:schemeClr val="accent3"/>
                </a:solidFill>
              </a:rPr>
            </a:br>
            <a:r>
              <a:rPr lang="en-US" b="1" dirty="0">
                <a:solidFill>
                  <a:schemeClr val="accent3"/>
                </a:solidFill>
              </a:rPr>
              <a:t>compliance</a:t>
            </a:r>
            <a:endParaRPr lang="en-AU" b="1" dirty="0">
              <a:solidFill>
                <a:schemeClr val="accent3"/>
              </a:solidFill>
            </a:endParaRPr>
          </a:p>
        </p:txBody>
      </p:sp>
      <p:pic>
        <p:nvPicPr>
          <p:cNvPr id="7" name="Illustration" descr="Illustration of the NCC compliance pathways. Shows the Performance Requirements in a box at the top with two arrows going to boxes that say Performance Solutions and Deemed-to-Satisfy Solutions.">
            <a:extLst>
              <a:ext uri="{FF2B5EF4-FFF2-40B4-BE49-F238E27FC236}">
                <a16:creationId xmlns="" xmlns:a16="http://schemas.microsoft.com/office/drawing/2014/main" id="{4FAC910C-834F-4CDA-80D0-71BBEEACE0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17" t="23650" r="19547" b="25606"/>
          <a:stretch/>
        </p:blipFill>
        <p:spPr bwMode="auto">
          <a:xfrm>
            <a:off x="3386718" y="2022436"/>
            <a:ext cx="5385034" cy="315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Explny Info Group">
            <a:extLst>
              <a:ext uri="{FF2B5EF4-FFF2-40B4-BE49-F238E27FC236}">
                <a16:creationId xmlns="" xmlns:a16="http://schemas.microsoft.com/office/drawing/2014/main" id="{99452374-6F7F-4D14-BF88-4D445D3B3A0A}"/>
              </a:ext>
            </a:extLst>
          </p:cNvPr>
          <p:cNvGrpSpPr/>
          <p:nvPr/>
        </p:nvGrpSpPr>
        <p:grpSpPr>
          <a:xfrm>
            <a:off x="9391017" y="3183592"/>
            <a:ext cx="2098640" cy="981034"/>
            <a:chOff x="9309955" y="3396562"/>
            <a:chExt cx="2098640" cy="981034"/>
          </a:xfrm>
        </p:grpSpPr>
        <p:sp>
          <p:nvSpPr>
            <p:cNvPr id="8" name="Explanatory information">
              <a:extLst>
                <a:ext uri="{FF2B5EF4-FFF2-40B4-BE49-F238E27FC236}">
                  <a16:creationId xmlns="" xmlns:a16="http://schemas.microsoft.com/office/drawing/2014/main" id="{17D11FB9-6EEA-493E-86F2-2A3BF7E139BA}"/>
                </a:ext>
              </a:extLst>
            </p:cNvPr>
            <p:cNvSpPr/>
            <p:nvPr/>
          </p:nvSpPr>
          <p:spPr>
            <a:xfrm>
              <a:off x="9445622" y="3550938"/>
              <a:ext cx="1962973" cy="646331"/>
            </a:xfrm>
            <a:prstGeom prst="rect">
              <a:avLst/>
            </a:prstGeom>
            <a:ln w="38100">
              <a:noFill/>
            </a:ln>
          </p:spPr>
          <p:txBody>
            <a:bodyPr wrap="none">
              <a:spAutoFit/>
            </a:bodyPr>
            <a:lstStyle/>
            <a:p>
              <a:pPr>
                <a:spcBef>
                  <a:spcPts val="400"/>
                </a:spcBef>
                <a:spcAft>
                  <a:spcPts val="400"/>
                </a:spcAft>
              </a:pPr>
              <a:r>
                <a:rPr lang="en-US" b="1" dirty="0"/>
                <a:t>EXPLANATORY</a:t>
              </a:r>
              <a:r>
                <a:rPr lang="en-US" dirty="0"/>
                <a:t> </a:t>
              </a:r>
              <a:br>
                <a:rPr lang="en-US" dirty="0"/>
              </a:br>
              <a:r>
                <a:rPr lang="en-US" b="1" dirty="0"/>
                <a:t>INFORMATION</a:t>
              </a:r>
              <a:endParaRPr lang="en-AU" b="1" dirty="0"/>
            </a:p>
          </p:txBody>
        </p:sp>
        <p:sp>
          <p:nvSpPr>
            <p:cNvPr id="4" name="Box">
              <a:extLst>
                <a:ext uri="{FF2B5EF4-FFF2-40B4-BE49-F238E27FC236}">
                  <a16:creationId xmlns="" xmlns:a16="http://schemas.microsoft.com/office/drawing/2014/main" id="{28AF9741-741C-4DEB-B93B-26F4C3837758}"/>
                </a:ext>
              </a:extLst>
            </p:cNvPr>
            <p:cNvSpPr/>
            <p:nvPr/>
          </p:nvSpPr>
          <p:spPr>
            <a:xfrm>
              <a:off x="9309955" y="3396562"/>
              <a:ext cx="2098640" cy="9810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9" name="Expl Info arrow group">
            <a:extLst>
              <a:ext uri="{FF2B5EF4-FFF2-40B4-BE49-F238E27FC236}">
                <a16:creationId xmlns="" xmlns:a16="http://schemas.microsoft.com/office/drawing/2014/main" id="{77C1F1E3-A1D0-45BF-AD59-1814ED98580C}"/>
              </a:ext>
            </a:extLst>
          </p:cNvPr>
          <p:cNvGrpSpPr/>
          <p:nvPr/>
        </p:nvGrpSpPr>
        <p:grpSpPr>
          <a:xfrm>
            <a:off x="8696039" y="2511559"/>
            <a:ext cx="481053" cy="2232000"/>
            <a:chOff x="8488935" y="3027371"/>
            <a:chExt cx="481053" cy="2232000"/>
          </a:xfrm>
        </p:grpSpPr>
        <p:cxnSp>
          <p:nvCxnSpPr>
            <p:cNvPr id="13" name="Straight Connector 12">
              <a:extLst>
                <a:ext uri="{FF2B5EF4-FFF2-40B4-BE49-F238E27FC236}">
                  <a16:creationId xmlns="" xmlns:a16="http://schemas.microsoft.com/office/drawing/2014/main" id="{EE01C7F2-85F8-4128-A670-2F69D5716168}"/>
                </a:ext>
              </a:extLst>
            </p:cNvPr>
            <p:cNvCxnSpPr>
              <a:cxnSpLocks/>
            </p:cNvCxnSpPr>
            <p:nvPr/>
          </p:nvCxnSpPr>
          <p:spPr>
            <a:xfrm>
              <a:off x="8958263" y="3027371"/>
              <a:ext cx="0" cy="223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10124C0F-00E5-4374-A869-E980317DD8E0}"/>
                </a:ext>
              </a:extLst>
            </p:cNvPr>
            <p:cNvCxnSpPr/>
            <p:nvPr/>
          </p:nvCxnSpPr>
          <p:spPr>
            <a:xfrm flipH="1">
              <a:off x="8500660" y="3034699"/>
              <a:ext cx="4693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FF6AF046-2518-4BE4-A2AF-51777051C2FF}"/>
                </a:ext>
              </a:extLst>
            </p:cNvPr>
            <p:cNvCxnSpPr/>
            <p:nvPr/>
          </p:nvCxnSpPr>
          <p:spPr>
            <a:xfrm flipH="1">
              <a:off x="8488935" y="5250651"/>
              <a:ext cx="4693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 xmlns:a16="http://schemas.microsoft.com/office/drawing/2014/main" id="{C6BB851F-9847-47DF-8BA8-E9E1CC0A68C3}"/>
              </a:ext>
            </a:extLst>
          </p:cNvPr>
          <p:cNvCxnSpPr>
            <a:cxnSpLocks/>
          </p:cNvCxnSpPr>
          <p:nvPr/>
        </p:nvCxnSpPr>
        <p:spPr>
          <a:xfrm flipH="1">
            <a:off x="9178511" y="3685960"/>
            <a:ext cx="21250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Assesst methods group">
            <a:extLst>
              <a:ext uri="{FF2B5EF4-FFF2-40B4-BE49-F238E27FC236}">
                <a16:creationId xmlns="" xmlns:a16="http://schemas.microsoft.com/office/drawing/2014/main" id="{EC50CF96-EDFA-4F8B-B5FF-C129F068C269}"/>
              </a:ext>
            </a:extLst>
          </p:cNvPr>
          <p:cNvGrpSpPr/>
          <p:nvPr/>
        </p:nvGrpSpPr>
        <p:grpSpPr>
          <a:xfrm>
            <a:off x="4525108" y="5792244"/>
            <a:ext cx="3176954" cy="592639"/>
            <a:chOff x="4525108" y="5827413"/>
            <a:chExt cx="3176954" cy="592639"/>
          </a:xfrm>
        </p:grpSpPr>
        <p:sp>
          <p:nvSpPr>
            <p:cNvPr id="22" name="Assessment methods">
              <a:extLst>
                <a:ext uri="{FF2B5EF4-FFF2-40B4-BE49-F238E27FC236}">
                  <a16:creationId xmlns="" xmlns:a16="http://schemas.microsoft.com/office/drawing/2014/main" id="{0FCC7952-DE4B-4088-985F-15132FB6047C}"/>
                </a:ext>
              </a:extLst>
            </p:cNvPr>
            <p:cNvSpPr/>
            <p:nvPr/>
          </p:nvSpPr>
          <p:spPr>
            <a:xfrm>
              <a:off x="4614407" y="5970106"/>
              <a:ext cx="2993127" cy="369332"/>
            </a:xfrm>
            <a:prstGeom prst="rect">
              <a:avLst/>
            </a:prstGeom>
            <a:ln>
              <a:noFill/>
            </a:ln>
          </p:spPr>
          <p:txBody>
            <a:bodyPr wrap="none">
              <a:spAutoFit/>
            </a:bodyPr>
            <a:lstStyle/>
            <a:p>
              <a:r>
                <a:rPr lang="en-US" b="1" dirty="0"/>
                <a:t>ASSESSMENT</a:t>
              </a:r>
              <a:r>
                <a:rPr lang="en-US" dirty="0"/>
                <a:t> </a:t>
              </a:r>
              <a:r>
                <a:rPr lang="en-US" b="1" dirty="0"/>
                <a:t>METHODS</a:t>
              </a:r>
              <a:endParaRPr lang="en-AU" b="1" dirty="0"/>
            </a:p>
          </p:txBody>
        </p:sp>
        <p:sp>
          <p:nvSpPr>
            <p:cNvPr id="33" name="Box">
              <a:extLst>
                <a:ext uri="{FF2B5EF4-FFF2-40B4-BE49-F238E27FC236}">
                  <a16:creationId xmlns="" xmlns:a16="http://schemas.microsoft.com/office/drawing/2014/main" id="{8C0DEE6F-65FD-411C-9DD2-4D30B9490511}"/>
                </a:ext>
              </a:extLst>
            </p:cNvPr>
            <p:cNvSpPr/>
            <p:nvPr/>
          </p:nvSpPr>
          <p:spPr>
            <a:xfrm>
              <a:off x="4525108" y="5827413"/>
              <a:ext cx="3176954" cy="5926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Assessment Methods Arrow Group">
            <a:extLst>
              <a:ext uri="{FF2B5EF4-FFF2-40B4-BE49-F238E27FC236}">
                <a16:creationId xmlns="" xmlns:a16="http://schemas.microsoft.com/office/drawing/2014/main" id="{017B2FD9-0606-4E56-9E63-7025D6CF8955}"/>
              </a:ext>
            </a:extLst>
          </p:cNvPr>
          <p:cNvGrpSpPr/>
          <p:nvPr/>
        </p:nvGrpSpPr>
        <p:grpSpPr>
          <a:xfrm>
            <a:off x="4639674" y="5133393"/>
            <a:ext cx="2916000" cy="658851"/>
            <a:chOff x="3881906" y="5133393"/>
            <a:chExt cx="2916000" cy="658851"/>
          </a:xfrm>
        </p:grpSpPr>
        <p:cxnSp>
          <p:nvCxnSpPr>
            <p:cNvPr id="36" name="Straight Connector 35">
              <a:extLst>
                <a:ext uri="{FF2B5EF4-FFF2-40B4-BE49-F238E27FC236}">
                  <a16:creationId xmlns="" xmlns:a16="http://schemas.microsoft.com/office/drawing/2014/main" id="{4E6951FC-86C8-455D-AD8B-04BCBA5EFCBC}"/>
                </a:ext>
              </a:extLst>
            </p:cNvPr>
            <p:cNvCxnSpPr>
              <a:cxnSpLocks/>
            </p:cNvCxnSpPr>
            <p:nvPr/>
          </p:nvCxnSpPr>
          <p:spPr>
            <a:xfrm rot="5400000">
              <a:off x="5339906" y="4170122"/>
              <a:ext cx="0" cy="2916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4F84CA18-6823-43E9-AB2E-CD7A70466502}"/>
                </a:ext>
              </a:extLst>
            </p:cNvPr>
            <p:cNvCxnSpPr/>
            <p:nvPr/>
          </p:nvCxnSpPr>
          <p:spPr>
            <a:xfrm rot="5400000" flipH="1">
              <a:off x="6535403" y="5388650"/>
              <a:ext cx="504000"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40CD55B7-3054-42D9-A317-CF0EA1C5490B}"/>
                </a:ext>
              </a:extLst>
            </p:cNvPr>
            <p:cNvCxnSpPr/>
            <p:nvPr/>
          </p:nvCxnSpPr>
          <p:spPr>
            <a:xfrm rot="5400000" flipH="1">
              <a:off x="3641271" y="5385393"/>
              <a:ext cx="504000"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91EFA98A-EC7D-46D4-B9FD-DA666A16D9B7}"/>
                </a:ext>
              </a:extLst>
            </p:cNvPr>
            <p:cNvCxnSpPr/>
            <p:nvPr/>
          </p:nvCxnSpPr>
          <p:spPr>
            <a:xfrm>
              <a:off x="5343525" y="5639846"/>
              <a:ext cx="0" cy="15239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White masking box">
            <a:extLst>
              <a:ext uri="{FF2B5EF4-FFF2-40B4-BE49-F238E27FC236}">
                <a16:creationId xmlns="" xmlns:a16="http://schemas.microsoft.com/office/drawing/2014/main" id="{9683DCA3-0795-4950-84A4-D918CB510EE7}"/>
              </a:ext>
            </a:extLst>
          </p:cNvPr>
          <p:cNvSpPr/>
          <p:nvPr/>
        </p:nvSpPr>
        <p:spPr>
          <a:xfrm>
            <a:off x="4525108" y="3167627"/>
            <a:ext cx="3310045" cy="9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4" name="Perf Requts Arrow Group">
            <a:extLst>
              <a:ext uri="{FF2B5EF4-FFF2-40B4-BE49-F238E27FC236}">
                <a16:creationId xmlns="" xmlns:a16="http://schemas.microsoft.com/office/drawing/2014/main" id="{F644C8BA-D908-4DFB-8B56-B2C9428AF236}"/>
              </a:ext>
            </a:extLst>
          </p:cNvPr>
          <p:cNvGrpSpPr/>
          <p:nvPr/>
        </p:nvGrpSpPr>
        <p:grpSpPr>
          <a:xfrm rot="10800000">
            <a:off x="4652970" y="3111575"/>
            <a:ext cx="2905200" cy="983724"/>
            <a:chOff x="3884239" y="4836122"/>
            <a:chExt cx="2905200" cy="983724"/>
          </a:xfrm>
        </p:grpSpPr>
        <p:cxnSp>
          <p:nvCxnSpPr>
            <p:cNvPr id="41" name="Straight Connector 40">
              <a:extLst>
                <a:ext uri="{FF2B5EF4-FFF2-40B4-BE49-F238E27FC236}">
                  <a16:creationId xmlns="" xmlns:a16="http://schemas.microsoft.com/office/drawing/2014/main" id="{A5204EA3-F7B2-4D5A-A9C4-C3CB2776BCA5}"/>
                </a:ext>
              </a:extLst>
            </p:cNvPr>
            <p:cNvCxnSpPr>
              <a:cxnSpLocks/>
            </p:cNvCxnSpPr>
            <p:nvPr/>
          </p:nvCxnSpPr>
          <p:spPr>
            <a:xfrm rot="5400000">
              <a:off x="5336839" y="4175522"/>
              <a:ext cx="0" cy="2905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E5E7B87B-C217-4443-A61E-7E5598AC4CC7}"/>
                </a:ext>
              </a:extLst>
            </p:cNvPr>
            <p:cNvCxnSpPr>
              <a:cxnSpLocks/>
            </p:cNvCxnSpPr>
            <p:nvPr/>
          </p:nvCxnSpPr>
          <p:spPr>
            <a:xfrm rot="10800000" flipH="1">
              <a:off x="6770469" y="4839379"/>
              <a:ext cx="10503" cy="79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A2114431-4BA9-47BC-9730-429907B074FF}"/>
                </a:ext>
              </a:extLst>
            </p:cNvPr>
            <p:cNvCxnSpPr>
              <a:cxnSpLocks/>
            </p:cNvCxnSpPr>
            <p:nvPr/>
          </p:nvCxnSpPr>
          <p:spPr>
            <a:xfrm rot="10800000">
              <a:off x="3901738" y="4836122"/>
              <a:ext cx="0" cy="79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E09E2BCF-D433-44E9-B5A3-B4433994EAE3}"/>
                </a:ext>
              </a:extLst>
            </p:cNvPr>
            <p:cNvCxnSpPr/>
            <p:nvPr/>
          </p:nvCxnSpPr>
          <p:spPr>
            <a:xfrm>
              <a:off x="5343525" y="5639846"/>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2" name="Perf Solution label">
            <a:extLst>
              <a:ext uri="{FF2B5EF4-FFF2-40B4-BE49-F238E27FC236}">
                <a16:creationId xmlns="" xmlns:a16="http://schemas.microsoft.com/office/drawing/2014/main" id="{7C0682BB-C2C5-4038-893F-693C3E1DE623}"/>
              </a:ext>
            </a:extLst>
          </p:cNvPr>
          <p:cNvSpPr txBox="1"/>
          <p:nvPr/>
        </p:nvSpPr>
        <p:spPr>
          <a:xfrm>
            <a:off x="3698083" y="4304587"/>
            <a:ext cx="1982565" cy="646331"/>
          </a:xfrm>
          <a:prstGeom prst="rect">
            <a:avLst/>
          </a:prstGeom>
          <a:solidFill>
            <a:schemeClr val="bg1"/>
          </a:solidFill>
        </p:spPr>
        <p:txBody>
          <a:bodyPr wrap="square" rtlCol="0">
            <a:spAutoFit/>
          </a:bodyPr>
          <a:lstStyle/>
          <a:p>
            <a:pPr algn="ctr"/>
            <a:r>
              <a:rPr lang="en-AU" b="1" dirty="0"/>
              <a:t>PERFORMANCE SOLUTION</a:t>
            </a:r>
          </a:p>
        </p:txBody>
      </p:sp>
      <p:sp>
        <p:nvSpPr>
          <p:cNvPr id="11" name="Perf Requts label">
            <a:extLst>
              <a:ext uri="{FF2B5EF4-FFF2-40B4-BE49-F238E27FC236}">
                <a16:creationId xmlns="" xmlns:a16="http://schemas.microsoft.com/office/drawing/2014/main" id="{441B4850-F17B-439A-B68E-29B6A37CE23D}"/>
              </a:ext>
            </a:extLst>
          </p:cNvPr>
          <p:cNvSpPr txBox="1"/>
          <p:nvPr/>
        </p:nvSpPr>
        <p:spPr>
          <a:xfrm>
            <a:off x="3587993" y="2432575"/>
            <a:ext cx="4944924" cy="369332"/>
          </a:xfrm>
          <a:prstGeom prst="rect">
            <a:avLst/>
          </a:prstGeom>
          <a:solidFill>
            <a:schemeClr val="bg1"/>
          </a:solidFill>
        </p:spPr>
        <p:txBody>
          <a:bodyPr wrap="square" rtlCol="0">
            <a:spAutoFit/>
          </a:bodyPr>
          <a:lstStyle/>
          <a:p>
            <a:pPr algn="ctr"/>
            <a:r>
              <a:rPr lang="en-AU" b="1" dirty="0"/>
              <a:t>PERFORMANCE REQUIREMENTS</a:t>
            </a:r>
          </a:p>
        </p:txBody>
      </p:sp>
      <p:sp>
        <p:nvSpPr>
          <p:cNvPr id="45" name="DTS Solution label">
            <a:extLst>
              <a:ext uri="{FF2B5EF4-FFF2-40B4-BE49-F238E27FC236}">
                <a16:creationId xmlns="" xmlns:a16="http://schemas.microsoft.com/office/drawing/2014/main" id="{D8889950-6810-455F-B8AF-8D89C24190AF}"/>
              </a:ext>
            </a:extLst>
          </p:cNvPr>
          <p:cNvSpPr txBox="1"/>
          <p:nvPr/>
        </p:nvSpPr>
        <p:spPr>
          <a:xfrm>
            <a:off x="6498108" y="4163908"/>
            <a:ext cx="2133599" cy="923330"/>
          </a:xfrm>
          <a:prstGeom prst="rect">
            <a:avLst/>
          </a:prstGeom>
          <a:solidFill>
            <a:schemeClr val="bg1"/>
          </a:solidFill>
        </p:spPr>
        <p:txBody>
          <a:bodyPr wrap="square" rtlCol="0">
            <a:spAutoFit/>
          </a:bodyPr>
          <a:lstStyle/>
          <a:p>
            <a:pPr algn="ctr"/>
            <a:r>
              <a:rPr lang="en-AU" b="1" dirty="0"/>
              <a:t>DEEMED-TO-SATISFY SOLUTION</a:t>
            </a:r>
          </a:p>
        </p:txBody>
      </p:sp>
      <p:sp>
        <p:nvSpPr>
          <p:cNvPr id="25" name="Assesst methods Defn Bubble">
            <a:extLst>
              <a:ext uri="{FF2B5EF4-FFF2-40B4-BE49-F238E27FC236}">
                <a16:creationId xmlns="" xmlns:a16="http://schemas.microsoft.com/office/drawing/2014/main" id="{50D98636-3B29-4EAA-920C-1875CBB1CAC6}"/>
              </a:ext>
            </a:extLst>
          </p:cNvPr>
          <p:cNvSpPr/>
          <p:nvPr/>
        </p:nvSpPr>
        <p:spPr>
          <a:xfrm>
            <a:off x="316509" y="1873632"/>
            <a:ext cx="3176955" cy="4680850"/>
          </a:xfrm>
          <a:prstGeom prst="wedgeRoundRectCallout">
            <a:avLst>
              <a:gd name="adj1" fmla="val 35734"/>
              <a:gd name="adj2" fmla="val 49328"/>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spcBef>
                <a:spcPts val="300"/>
              </a:spcBef>
              <a:spcAft>
                <a:spcPts val="300"/>
              </a:spcAft>
            </a:pPr>
            <a:r>
              <a:rPr lang="en-US" sz="1600" b="1" dirty="0">
                <a:solidFill>
                  <a:schemeClr val="tx1"/>
                </a:solidFill>
              </a:rPr>
              <a:t>Assessment Methods</a:t>
            </a:r>
            <a:r>
              <a:rPr lang="en-US" sz="1600" dirty="0">
                <a:solidFill>
                  <a:schemeClr val="tx1"/>
                </a:solidFill>
              </a:rPr>
              <a:t> are methods that can be used to determine that a Performance Solution or Deemed-to-Satisfy (DTS) Solution complies with the Performance Requirements. </a:t>
            </a:r>
          </a:p>
          <a:p>
            <a:pPr marL="0" lvl="2">
              <a:spcBef>
                <a:spcPts val="300"/>
              </a:spcBef>
              <a:spcAft>
                <a:spcPts val="300"/>
              </a:spcAft>
            </a:pPr>
            <a:r>
              <a:rPr lang="en-AU" sz="1600" dirty="0">
                <a:solidFill>
                  <a:schemeClr val="tx1"/>
                </a:solidFill>
              </a:rPr>
              <a:t>Assessment Methods are:</a:t>
            </a:r>
          </a:p>
          <a:p>
            <a:pPr marL="285750" lvl="2" indent="-285750">
              <a:spcBef>
                <a:spcPts val="300"/>
              </a:spcBef>
              <a:spcAft>
                <a:spcPts val="300"/>
              </a:spcAft>
              <a:buFont typeface="Arial" panose="020B0604020202020204" pitchFamily="34" charset="0"/>
              <a:buChar char="•"/>
            </a:pPr>
            <a:r>
              <a:rPr lang="en-AU" sz="1600" dirty="0">
                <a:solidFill>
                  <a:schemeClr val="tx1"/>
                </a:solidFill>
              </a:rPr>
              <a:t>Evidence of suitability</a:t>
            </a:r>
          </a:p>
          <a:p>
            <a:pPr marL="285750" lvl="2" indent="-285750">
              <a:spcBef>
                <a:spcPts val="300"/>
              </a:spcBef>
              <a:spcAft>
                <a:spcPts val="300"/>
              </a:spcAft>
              <a:buFont typeface="Arial" panose="020B0604020202020204" pitchFamily="34" charset="0"/>
              <a:buChar char="•"/>
            </a:pPr>
            <a:r>
              <a:rPr lang="en-AU" sz="1600" dirty="0">
                <a:solidFill>
                  <a:schemeClr val="tx1"/>
                </a:solidFill>
              </a:rPr>
              <a:t>Verification Methods, including methods described in the NCC and other acceptable methods</a:t>
            </a:r>
          </a:p>
          <a:p>
            <a:pPr marL="285750" lvl="2" indent="-285750">
              <a:spcBef>
                <a:spcPts val="300"/>
              </a:spcBef>
              <a:spcAft>
                <a:spcPts val="300"/>
              </a:spcAft>
              <a:buFont typeface="Arial" panose="020B0604020202020204" pitchFamily="34" charset="0"/>
              <a:buChar char="•"/>
            </a:pPr>
            <a:r>
              <a:rPr lang="en-AU" sz="1600" dirty="0">
                <a:solidFill>
                  <a:schemeClr val="tx1"/>
                </a:solidFill>
              </a:rPr>
              <a:t>Expert Judgement</a:t>
            </a:r>
          </a:p>
          <a:p>
            <a:pPr marL="285750" lvl="2" indent="-285750">
              <a:spcBef>
                <a:spcPts val="300"/>
              </a:spcBef>
              <a:spcAft>
                <a:spcPts val="300"/>
              </a:spcAft>
              <a:buFont typeface="Arial" panose="020B0604020202020204" pitchFamily="34" charset="0"/>
              <a:buChar char="•"/>
            </a:pPr>
            <a:r>
              <a:rPr lang="en-AU" sz="1600" dirty="0">
                <a:solidFill>
                  <a:schemeClr val="tx1"/>
                </a:solidFill>
              </a:rPr>
              <a:t>Comparison with DTS Provisions.</a:t>
            </a:r>
          </a:p>
        </p:txBody>
      </p:sp>
      <p:sp>
        <p:nvSpPr>
          <p:cNvPr id="26" name="Exply Info Defn Bubble">
            <a:extLst>
              <a:ext uri="{FF2B5EF4-FFF2-40B4-BE49-F238E27FC236}">
                <a16:creationId xmlns="" xmlns:a16="http://schemas.microsoft.com/office/drawing/2014/main" id="{8E847320-3522-44F5-82A7-570F549B6EFC}"/>
              </a:ext>
            </a:extLst>
          </p:cNvPr>
          <p:cNvSpPr/>
          <p:nvPr/>
        </p:nvSpPr>
        <p:spPr>
          <a:xfrm>
            <a:off x="4464888" y="4250975"/>
            <a:ext cx="7368771" cy="2292700"/>
          </a:xfrm>
          <a:prstGeom prst="wedgeRoundRectCallout">
            <a:avLst>
              <a:gd name="adj1" fmla="val 35734"/>
              <a:gd name="adj2" fmla="val 49328"/>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spcBef>
                <a:spcPts val="300"/>
              </a:spcBef>
              <a:spcAft>
                <a:spcPts val="300"/>
              </a:spcAft>
            </a:pPr>
            <a:r>
              <a:rPr lang="en-AU" sz="1600" b="1" dirty="0">
                <a:solidFill>
                  <a:schemeClr val="tx1"/>
                </a:solidFill>
              </a:rPr>
              <a:t>Explanatory information </a:t>
            </a:r>
            <a:r>
              <a:rPr lang="en-AU" sz="1600" dirty="0">
                <a:solidFill>
                  <a:schemeClr val="tx1"/>
                </a:solidFill>
              </a:rPr>
              <a:t>is non-mandatory information provided for guidance purposes only.</a:t>
            </a:r>
          </a:p>
          <a:p>
            <a:pPr marL="0" lvl="2">
              <a:spcBef>
                <a:spcPts val="300"/>
              </a:spcBef>
              <a:spcAft>
                <a:spcPts val="300"/>
              </a:spcAft>
            </a:pPr>
            <a:r>
              <a:rPr lang="en-AU" sz="1600" dirty="0">
                <a:solidFill>
                  <a:schemeClr val="tx1"/>
                </a:solidFill>
              </a:rPr>
              <a:t>It should be read in conjunction with the technical provisions of the NCC.</a:t>
            </a:r>
          </a:p>
          <a:p>
            <a:pPr marL="0" lvl="2">
              <a:spcBef>
                <a:spcPts val="300"/>
              </a:spcBef>
              <a:spcAft>
                <a:spcPts val="300"/>
              </a:spcAft>
            </a:pPr>
            <a:r>
              <a:rPr lang="en-AU" sz="1600" dirty="0">
                <a:solidFill>
                  <a:schemeClr val="tx1"/>
                </a:solidFill>
              </a:rPr>
              <a:t>It is not called up in </a:t>
            </a:r>
            <a:r>
              <a:rPr lang="en-AU" sz="1600" dirty="0" smtClean="0">
                <a:solidFill>
                  <a:schemeClr val="tx1"/>
                </a:solidFill>
              </a:rPr>
              <a:t>state </a:t>
            </a:r>
            <a:r>
              <a:rPr lang="en-AU" sz="1600" dirty="0">
                <a:solidFill>
                  <a:schemeClr val="tx1"/>
                </a:solidFill>
              </a:rPr>
              <a:t>and </a:t>
            </a:r>
            <a:r>
              <a:rPr lang="en-AU" sz="1600" dirty="0" smtClean="0">
                <a:solidFill>
                  <a:schemeClr val="tx1"/>
                </a:solidFill>
              </a:rPr>
              <a:t>territory </a:t>
            </a:r>
            <a:r>
              <a:rPr lang="en-AU" sz="1600" dirty="0">
                <a:solidFill>
                  <a:schemeClr val="tx1"/>
                </a:solidFill>
              </a:rPr>
              <a:t>legislation, and never overrides the NCC provisions.</a:t>
            </a:r>
            <a:r>
              <a:rPr lang="en-AU" sz="1600" b="1" dirty="0">
                <a:solidFill>
                  <a:schemeClr val="tx1"/>
                </a:solidFill>
              </a:rPr>
              <a:t> </a:t>
            </a:r>
          </a:p>
          <a:p>
            <a:pPr marL="0" lvl="2">
              <a:spcBef>
                <a:spcPts val="300"/>
              </a:spcBef>
              <a:spcAft>
                <a:spcPts val="300"/>
              </a:spcAft>
            </a:pPr>
            <a:r>
              <a:rPr lang="en-AU" sz="1600" dirty="0">
                <a:solidFill>
                  <a:schemeClr val="tx1"/>
                </a:solidFill>
              </a:rPr>
              <a:t>It appears in shaded boxes in the NCC to distinguish it from the mandatory provisions.</a:t>
            </a:r>
          </a:p>
        </p:txBody>
      </p:sp>
      <p:sp>
        <p:nvSpPr>
          <p:cNvPr id="27" name="DTS Soln Defn Bubble">
            <a:extLst>
              <a:ext uri="{FF2B5EF4-FFF2-40B4-BE49-F238E27FC236}">
                <a16:creationId xmlns="" xmlns:a16="http://schemas.microsoft.com/office/drawing/2014/main" id="{93280A74-DCEA-4153-9858-531EA547AE02}"/>
              </a:ext>
            </a:extLst>
          </p:cNvPr>
          <p:cNvSpPr/>
          <p:nvPr/>
        </p:nvSpPr>
        <p:spPr>
          <a:xfrm>
            <a:off x="8713963" y="1854932"/>
            <a:ext cx="3179913" cy="4728744"/>
          </a:xfrm>
          <a:prstGeom prst="wedgeRoundRectCallout">
            <a:avLst>
              <a:gd name="adj1" fmla="val 35734"/>
              <a:gd name="adj2" fmla="val 49328"/>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300"/>
              </a:spcBef>
              <a:spcAft>
                <a:spcPts val="300"/>
              </a:spcAft>
            </a:pPr>
            <a:r>
              <a:rPr lang="en-AU" sz="1600" b="1" dirty="0">
                <a:solidFill>
                  <a:schemeClr val="tx1"/>
                </a:solidFill>
              </a:rPr>
              <a:t>Deemed-to-Satisfy (DTS) Solutions</a:t>
            </a:r>
            <a:r>
              <a:rPr lang="en-AU" sz="1600" dirty="0">
                <a:solidFill>
                  <a:schemeClr val="tx1"/>
                </a:solidFill>
              </a:rPr>
              <a:t> specify acceptable ways of meeting the Performance Requirements.</a:t>
            </a:r>
          </a:p>
          <a:p>
            <a:pPr>
              <a:spcBef>
                <a:spcPts val="300"/>
              </a:spcBef>
              <a:spcAft>
                <a:spcPts val="300"/>
              </a:spcAft>
            </a:pPr>
            <a:r>
              <a:rPr lang="en-AU" sz="1600" dirty="0">
                <a:solidFill>
                  <a:schemeClr val="tx1"/>
                </a:solidFill>
              </a:rPr>
              <a:t>They often reference Australian Standards or other standards and make use of common and well accepted building practices.</a:t>
            </a:r>
          </a:p>
          <a:p>
            <a:pPr>
              <a:spcBef>
                <a:spcPts val="300"/>
              </a:spcBef>
              <a:spcAft>
                <a:spcPts val="300"/>
              </a:spcAft>
            </a:pPr>
            <a:r>
              <a:rPr lang="en-US" sz="1600" dirty="0">
                <a:solidFill>
                  <a:schemeClr val="tx1"/>
                </a:solidFill>
              </a:rPr>
              <a:t>Testing and/or evidence may be required during construction to verify that the DTS Solution has been installed correctly.</a:t>
            </a:r>
          </a:p>
          <a:p>
            <a:pPr>
              <a:spcBef>
                <a:spcPts val="300"/>
              </a:spcBef>
              <a:spcAft>
                <a:spcPts val="300"/>
              </a:spcAft>
            </a:pPr>
            <a:r>
              <a:rPr lang="en-US" sz="1600" dirty="0">
                <a:solidFill>
                  <a:schemeClr val="tx1"/>
                </a:solidFill>
              </a:rPr>
              <a:t>Assessment Methods are used </a:t>
            </a:r>
            <a:r>
              <a:rPr lang="en-AU" sz="1600" dirty="0">
                <a:solidFill>
                  <a:schemeClr val="tx1"/>
                </a:solidFill>
              </a:rPr>
              <a:t>to demonstrate this compliance.</a:t>
            </a:r>
          </a:p>
        </p:txBody>
      </p:sp>
      <p:sp>
        <p:nvSpPr>
          <p:cNvPr id="29" name="Perf Requt Defn Bubble">
            <a:extLst>
              <a:ext uri="{FF2B5EF4-FFF2-40B4-BE49-F238E27FC236}">
                <a16:creationId xmlns="" xmlns:a16="http://schemas.microsoft.com/office/drawing/2014/main" id="{B1201272-68A4-4BFD-837B-94D633A7B6D1}"/>
              </a:ext>
            </a:extLst>
          </p:cNvPr>
          <p:cNvSpPr/>
          <p:nvPr/>
        </p:nvSpPr>
        <p:spPr>
          <a:xfrm>
            <a:off x="304785" y="2022436"/>
            <a:ext cx="3176954" cy="4308932"/>
          </a:xfrm>
          <a:prstGeom prst="wedgeRoundRectCallout">
            <a:avLst>
              <a:gd name="adj1" fmla="val 35734"/>
              <a:gd name="adj2" fmla="val 49328"/>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300"/>
              </a:spcBef>
              <a:spcAft>
                <a:spcPts val="300"/>
              </a:spcAft>
            </a:pPr>
            <a:r>
              <a:rPr lang="en-AU" sz="1600" b="1" dirty="0">
                <a:solidFill>
                  <a:schemeClr val="tx1"/>
                </a:solidFill>
              </a:rPr>
              <a:t>Performance Requirements</a:t>
            </a:r>
            <a:r>
              <a:rPr lang="en-AU" sz="1600" dirty="0">
                <a:solidFill>
                  <a:schemeClr val="tx1"/>
                </a:solidFill>
              </a:rPr>
              <a:t> specify a level to which some aspect of the design, construction or installation of the building, its plumbing or  its drainage must perform in order to be compliant. </a:t>
            </a:r>
          </a:p>
          <a:p>
            <a:pPr>
              <a:spcBef>
                <a:spcPts val="300"/>
              </a:spcBef>
              <a:spcAft>
                <a:spcPts val="300"/>
              </a:spcAft>
            </a:pPr>
            <a:r>
              <a:rPr lang="en-AU" sz="1600" dirty="0">
                <a:solidFill>
                  <a:schemeClr val="tx1"/>
                </a:solidFill>
              </a:rPr>
              <a:t>For example:</a:t>
            </a:r>
          </a:p>
          <a:p>
            <a:pPr marL="285750" indent="-285750">
              <a:spcBef>
                <a:spcPts val="300"/>
              </a:spcBef>
              <a:spcAft>
                <a:spcPts val="300"/>
              </a:spcAft>
              <a:buFont typeface="Arial" panose="020B0604020202020204" pitchFamily="34" charset="0"/>
              <a:buChar char="•"/>
            </a:pPr>
            <a:r>
              <a:rPr lang="en-AU" sz="1600" dirty="0">
                <a:solidFill>
                  <a:schemeClr val="tx1"/>
                </a:solidFill>
              </a:rPr>
              <a:t>The building structure must be able to resist winds up to a certain force.</a:t>
            </a:r>
          </a:p>
          <a:p>
            <a:pPr marL="285750" indent="-285750">
              <a:spcBef>
                <a:spcPts val="300"/>
              </a:spcBef>
              <a:spcAft>
                <a:spcPts val="300"/>
              </a:spcAft>
              <a:buFont typeface="Arial" panose="020B0604020202020204" pitchFamily="34" charset="0"/>
              <a:buChar char="•"/>
            </a:pPr>
            <a:r>
              <a:rPr lang="en-AU" sz="1600" dirty="0">
                <a:solidFill>
                  <a:schemeClr val="tx1"/>
                </a:solidFill>
              </a:rPr>
              <a:t>A cold water service must avoid failure or uncontrolled discharge.</a:t>
            </a:r>
          </a:p>
        </p:txBody>
      </p:sp>
      <p:sp>
        <p:nvSpPr>
          <p:cNvPr id="28" name="Perf Soln Defn Bubble">
            <a:extLst>
              <a:ext uri="{FF2B5EF4-FFF2-40B4-BE49-F238E27FC236}">
                <a16:creationId xmlns="" xmlns:a16="http://schemas.microsoft.com/office/drawing/2014/main" id="{D866C5CC-7ECF-4033-8627-7CB83644BBC0}"/>
              </a:ext>
            </a:extLst>
          </p:cNvPr>
          <p:cNvSpPr/>
          <p:nvPr/>
        </p:nvSpPr>
        <p:spPr>
          <a:xfrm>
            <a:off x="317325" y="2122828"/>
            <a:ext cx="3176951" cy="4226252"/>
          </a:xfrm>
          <a:prstGeom prst="wedgeRoundRectCallout">
            <a:avLst>
              <a:gd name="adj1" fmla="val 35734"/>
              <a:gd name="adj2" fmla="val 49328"/>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lvl="2">
              <a:spcBef>
                <a:spcPts val="300"/>
              </a:spcBef>
              <a:spcAft>
                <a:spcPts val="300"/>
              </a:spcAft>
            </a:pPr>
            <a:r>
              <a:rPr lang="en-AU" sz="1600" dirty="0">
                <a:solidFill>
                  <a:schemeClr val="tx1"/>
                </a:solidFill>
              </a:rPr>
              <a:t>A</a:t>
            </a:r>
            <a:r>
              <a:rPr lang="en-AU" sz="1600" b="1" dirty="0">
                <a:solidFill>
                  <a:schemeClr val="tx1"/>
                </a:solidFill>
              </a:rPr>
              <a:t> Performance Solution </a:t>
            </a:r>
            <a:r>
              <a:rPr lang="en-AU" sz="1600" dirty="0">
                <a:solidFill>
                  <a:schemeClr val="tx1"/>
                </a:solidFill>
              </a:rPr>
              <a:t>is a method of complying with the Performance Requirements other than by a Deemed-to-Satisfy (DTS) Solution.</a:t>
            </a:r>
          </a:p>
          <a:p>
            <a:pPr marL="0" lvl="2">
              <a:spcBef>
                <a:spcPts val="300"/>
              </a:spcBef>
              <a:spcAft>
                <a:spcPts val="300"/>
              </a:spcAft>
            </a:pPr>
            <a:r>
              <a:rPr lang="en-AU" sz="1600" dirty="0">
                <a:solidFill>
                  <a:schemeClr val="tx1"/>
                </a:solidFill>
              </a:rPr>
              <a:t>A builder can use a solution other than a DTS Solution, provided that the Performance Solution complies with the relevant Performance Requirements.</a:t>
            </a:r>
          </a:p>
          <a:p>
            <a:pPr marL="0" lvl="2">
              <a:spcBef>
                <a:spcPts val="300"/>
              </a:spcBef>
              <a:spcAft>
                <a:spcPts val="300"/>
              </a:spcAft>
            </a:pPr>
            <a:r>
              <a:rPr lang="en-AU" sz="1600" dirty="0">
                <a:solidFill>
                  <a:schemeClr val="tx1"/>
                </a:solidFill>
              </a:rPr>
              <a:t>Assessment Methods are used to demonstrate the compliance of the Performance Solution.</a:t>
            </a:r>
          </a:p>
        </p:txBody>
      </p:sp>
      <p:pic>
        <p:nvPicPr>
          <p:cNvPr id="46" name="Logo">
            <a:extLst>
              <a:ext uri="{FF2B5EF4-FFF2-40B4-BE49-F238E27FC236}">
                <a16:creationId xmlns="" xmlns:a16="http://schemas.microsoft.com/office/drawing/2014/main"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063232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2"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3" nodeType="clickEffect">
                                  <p:stCondLst>
                                    <p:cond delay="0"/>
                                  </p:stCondLst>
                                  <p:childTnLst>
                                    <p:anim calcmode="lin" valueType="num">
                                      <p:cBhvr>
                                        <p:cTn id="12" dur="500"/>
                                        <p:tgtEl>
                                          <p:spTgt spid="26"/>
                                        </p:tgtEl>
                                        <p:attrNameLst>
                                          <p:attrName>ppt_w</p:attrName>
                                        </p:attrNameLst>
                                      </p:cBhvr>
                                      <p:tavLst>
                                        <p:tav tm="0">
                                          <p:val>
                                            <p:strVal val="ppt_w"/>
                                          </p:val>
                                        </p:tav>
                                        <p:tav tm="100000">
                                          <p:val>
                                            <p:fltVal val="0"/>
                                          </p:val>
                                        </p:tav>
                                      </p:tavLst>
                                    </p:anim>
                                    <p:anim calcmode="lin" valueType="num">
                                      <p:cBhvr>
                                        <p:cTn id="13" dur="500"/>
                                        <p:tgtEl>
                                          <p:spTgt spid="26"/>
                                        </p:tgtEl>
                                        <p:attrNameLst>
                                          <p:attrName>ppt_h</p:attrName>
                                        </p:attrNameLst>
                                      </p:cBhvr>
                                      <p:tavLst>
                                        <p:tav tm="0">
                                          <p:val>
                                            <p:strVal val="ppt_h"/>
                                          </p:val>
                                        </p:tav>
                                        <p:tav tm="100000">
                                          <p:val>
                                            <p:strVal val="ppt_h"/>
                                          </p:val>
                                        </p:tav>
                                      </p:tavLst>
                                    </p:anim>
                                    <p:set>
                                      <p:cBhvr>
                                        <p:cTn id="1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7" presetClass="entr" presetSubtype="10" fill="hold" grpId="2"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3" nodeType="clickEffect">
                                  <p:stCondLst>
                                    <p:cond delay="0"/>
                                  </p:stCondLst>
                                  <p:childTnLst>
                                    <p:anim calcmode="lin" valueType="num">
                                      <p:cBhvr>
                                        <p:cTn id="25" dur="500"/>
                                        <p:tgtEl>
                                          <p:spTgt spid="25"/>
                                        </p:tgtEl>
                                        <p:attrNameLst>
                                          <p:attrName>ppt_w</p:attrName>
                                        </p:attrNameLst>
                                      </p:cBhvr>
                                      <p:tavLst>
                                        <p:tav tm="0">
                                          <p:val>
                                            <p:strVal val="ppt_w"/>
                                          </p:val>
                                        </p:tav>
                                        <p:tav tm="100000">
                                          <p:val>
                                            <p:fltVal val="0"/>
                                          </p:val>
                                        </p:tav>
                                      </p:tavLst>
                                    </p:anim>
                                    <p:anim calcmode="lin" valueType="num">
                                      <p:cBhvr>
                                        <p:cTn id="26" dur="500"/>
                                        <p:tgtEl>
                                          <p:spTgt spid="25"/>
                                        </p:tgtEl>
                                        <p:attrNameLst>
                                          <p:attrName>ppt_h</p:attrName>
                                        </p:attrNameLst>
                                      </p:cBhvr>
                                      <p:tavLst>
                                        <p:tav tm="0">
                                          <p:val>
                                            <p:strVal val="ppt_h"/>
                                          </p:val>
                                        </p:tav>
                                        <p:tav tm="100000">
                                          <p:val>
                                            <p:strVal val="ppt_h"/>
                                          </p:val>
                                        </p:tav>
                                      </p:tavLst>
                                    </p:anim>
                                    <p:set>
                                      <p:cBhvr>
                                        <p:cTn id="2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7" presetClass="entr" presetSubtype="10" fill="hold" grpId="2"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3" nodeType="clickEffect">
                                  <p:stCondLst>
                                    <p:cond delay="0"/>
                                  </p:stCondLst>
                                  <p:childTnLst>
                                    <p:anim calcmode="lin" valueType="num">
                                      <p:cBhvr>
                                        <p:cTn id="38" dur="500"/>
                                        <p:tgtEl>
                                          <p:spTgt spid="29"/>
                                        </p:tgtEl>
                                        <p:attrNameLst>
                                          <p:attrName>ppt_w</p:attrName>
                                        </p:attrNameLst>
                                      </p:cBhvr>
                                      <p:tavLst>
                                        <p:tav tm="0">
                                          <p:val>
                                            <p:strVal val="ppt_w"/>
                                          </p:val>
                                        </p:tav>
                                        <p:tav tm="100000">
                                          <p:val>
                                            <p:fltVal val="0"/>
                                          </p:val>
                                        </p:tav>
                                      </p:tavLst>
                                    </p:anim>
                                    <p:anim calcmode="lin" valueType="num">
                                      <p:cBhvr>
                                        <p:cTn id="39" dur="500"/>
                                        <p:tgtEl>
                                          <p:spTgt spid="29"/>
                                        </p:tgtEl>
                                        <p:attrNameLst>
                                          <p:attrName>ppt_h</p:attrName>
                                        </p:attrNameLst>
                                      </p:cBhvr>
                                      <p:tavLst>
                                        <p:tav tm="0">
                                          <p:val>
                                            <p:strVal val="ppt_h"/>
                                          </p:val>
                                        </p:tav>
                                        <p:tav tm="100000">
                                          <p:val>
                                            <p:strVal val="ppt_h"/>
                                          </p:val>
                                        </p:tav>
                                      </p:tavLst>
                                    </p:anim>
                                    <p:set>
                                      <p:cBhvr>
                                        <p:cTn id="4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12"/>
                    </p:tgtEl>
                  </p:cond>
                </p:stCondLst>
                <p:endSync evt="end" delay="0">
                  <p:rtn val="all"/>
                </p:endSync>
                <p:childTnLst>
                  <p:par>
                    <p:cTn id="42" fill="hold">
                      <p:stCondLst>
                        <p:cond delay="0"/>
                      </p:stCondLst>
                      <p:childTnLst>
                        <p:par>
                          <p:cTn id="43" fill="hold">
                            <p:stCondLst>
                              <p:cond delay="0"/>
                            </p:stCondLst>
                            <p:childTnLst>
                              <p:par>
                                <p:cTn id="44" presetID="17" presetClass="entr" presetSubtype="10" fill="hold" grpId="2"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xit" presetSubtype="10" fill="hold" grpId="3" nodeType="clickEffect">
                                  <p:stCondLst>
                                    <p:cond delay="0"/>
                                  </p:stCondLst>
                                  <p:childTnLst>
                                    <p:anim calcmode="lin" valueType="num">
                                      <p:cBhvr>
                                        <p:cTn id="51" dur="500"/>
                                        <p:tgtEl>
                                          <p:spTgt spid="28"/>
                                        </p:tgtEl>
                                        <p:attrNameLst>
                                          <p:attrName>ppt_w</p:attrName>
                                        </p:attrNameLst>
                                      </p:cBhvr>
                                      <p:tavLst>
                                        <p:tav tm="0">
                                          <p:val>
                                            <p:strVal val="ppt_w"/>
                                          </p:val>
                                        </p:tav>
                                        <p:tav tm="100000">
                                          <p:val>
                                            <p:fltVal val="0"/>
                                          </p:val>
                                        </p:tav>
                                      </p:tavLst>
                                    </p:anim>
                                    <p:anim calcmode="lin" valueType="num">
                                      <p:cBhvr>
                                        <p:cTn id="52" dur="500"/>
                                        <p:tgtEl>
                                          <p:spTgt spid="28"/>
                                        </p:tgtEl>
                                        <p:attrNameLst>
                                          <p:attrName>ppt_h</p:attrName>
                                        </p:attrNameLst>
                                      </p:cBhvr>
                                      <p:tavLst>
                                        <p:tav tm="0">
                                          <p:val>
                                            <p:strVal val="ppt_h"/>
                                          </p:val>
                                        </p:tav>
                                        <p:tav tm="100000">
                                          <p:val>
                                            <p:strVal val="ppt_h"/>
                                          </p:val>
                                        </p:tav>
                                      </p:tavLst>
                                    </p:anim>
                                    <p:set>
                                      <p:cBhvr>
                                        <p:cTn id="5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4" restart="whenNotActive" fill="hold" evtFilter="cancelBubble" nodeType="interactiveSeq">
                <p:stCondLst>
                  <p:cond evt="onClick" delay="0">
                    <p:tgtEl>
                      <p:spTgt spid="45"/>
                    </p:tgtEl>
                  </p:cond>
                </p:stCondLst>
                <p:endSync evt="end" delay="0">
                  <p:rtn val="all"/>
                </p:endSync>
                <p:childTnLst>
                  <p:par>
                    <p:cTn id="55" fill="hold">
                      <p:stCondLst>
                        <p:cond delay="0"/>
                      </p:stCondLst>
                      <p:childTnLst>
                        <p:par>
                          <p:cTn id="56" fill="hold">
                            <p:stCondLst>
                              <p:cond delay="0"/>
                            </p:stCondLst>
                            <p:childTnLst>
                              <p:par>
                                <p:cTn id="57" presetID="17" presetClass="entr" presetSubtype="10" fill="hold" grpId="2"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xit" presetSubtype="10" fill="hold" grpId="3" nodeType="clickEffect">
                                  <p:stCondLst>
                                    <p:cond delay="0"/>
                                  </p:stCondLst>
                                  <p:childTnLst>
                                    <p:anim calcmode="lin" valueType="num">
                                      <p:cBhvr>
                                        <p:cTn id="64" dur="500"/>
                                        <p:tgtEl>
                                          <p:spTgt spid="27"/>
                                        </p:tgtEl>
                                        <p:attrNameLst>
                                          <p:attrName>ppt_w</p:attrName>
                                        </p:attrNameLst>
                                      </p:cBhvr>
                                      <p:tavLst>
                                        <p:tav tm="0">
                                          <p:val>
                                            <p:strVal val="ppt_w"/>
                                          </p:val>
                                        </p:tav>
                                        <p:tav tm="100000">
                                          <p:val>
                                            <p:fltVal val="0"/>
                                          </p:val>
                                        </p:tav>
                                      </p:tavLst>
                                    </p:anim>
                                    <p:anim calcmode="lin" valueType="num">
                                      <p:cBhvr>
                                        <p:cTn id="65" dur="500"/>
                                        <p:tgtEl>
                                          <p:spTgt spid="27"/>
                                        </p:tgtEl>
                                        <p:attrNameLst>
                                          <p:attrName>ppt_h</p:attrName>
                                        </p:attrNameLst>
                                      </p:cBhvr>
                                      <p:tavLst>
                                        <p:tav tm="0">
                                          <p:val>
                                            <p:strVal val="ppt_h"/>
                                          </p:val>
                                        </p:tav>
                                        <p:tav tm="100000">
                                          <p:val>
                                            <p:strVal val="ppt_h"/>
                                          </p:val>
                                        </p:tav>
                                      </p:tavLst>
                                    </p:anim>
                                    <p:set>
                                      <p:cBhvr>
                                        <p:cTn id="6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25" grpId="2" animBg="1"/>
      <p:bldP spid="25" grpId="3" animBg="1"/>
      <p:bldP spid="26" grpId="2" animBg="1"/>
      <p:bldP spid="26" grpId="3" animBg="1"/>
      <p:bldP spid="27" grpId="2" animBg="1"/>
      <p:bldP spid="27" grpId="3" animBg="1"/>
      <p:bldP spid="29" grpId="2" animBg="1"/>
      <p:bldP spid="29" grpId="3" animBg="1"/>
      <p:bldP spid="28" grpId="2" animBg="1"/>
      <p:bldP spid="28"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5D1D48-9A28-4681-B186-5C4C427E9D67}"/>
              </a:ext>
            </a:extLst>
          </p:cNvPr>
          <p:cNvSpPr>
            <a:spLocks noGrp="1"/>
          </p:cNvSpPr>
          <p:nvPr>
            <p:ph type="body" sz="quarter" idx="11"/>
          </p:nvPr>
        </p:nvSpPr>
        <p:spPr/>
        <p:txBody>
          <a:bodyPr>
            <a:normAutofit/>
          </a:bodyPr>
          <a:lstStyle/>
          <a:p>
            <a:r>
              <a:rPr lang="en-AU" dirty="0"/>
              <a:t>How are the Volumes of the NCC organised?</a:t>
            </a:r>
          </a:p>
        </p:txBody>
      </p:sp>
      <p:grpSp>
        <p:nvGrpSpPr>
          <p:cNvPr id="3" name="Sections Group" descr="Three boxes that illustrate the key sections of the NCC Volumes. They show Section A/1 Governing Requirements, Various other Sections and the Schedules.">
            <a:extLst>
              <a:ext uri="{FF2B5EF4-FFF2-40B4-BE49-F238E27FC236}">
                <a16:creationId xmlns="" xmlns:a16="http://schemas.microsoft.com/office/drawing/2014/main" id="{E5510ABA-FE1B-4182-B0A3-77DD832085A1}"/>
              </a:ext>
            </a:extLst>
          </p:cNvPr>
          <p:cNvGrpSpPr/>
          <p:nvPr/>
        </p:nvGrpSpPr>
        <p:grpSpPr>
          <a:xfrm>
            <a:off x="556535" y="2380184"/>
            <a:ext cx="3345223" cy="3697572"/>
            <a:chOff x="1662590" y="2380184"/>
            <a:chExt cx="3345223" cy="3697572"/>
          </a:xfrm>
        </p:grpSpPr>
        <p:sp>
          <p:nvSpPr>
            <p:cNvPr id="21" name="Section A">
              <a:extLst>
                <a:ext uri="{FF2B5EF4-FFF2-40B4-BE49-F238E27FC236}">
                  <a16:creationId xmlns="" xmlns:a16="http://schemas.microsoft.com/office/drawing/2014/main" id="{7687F845-4649-421A-B744-2A6A064B51B3}"/>
                </a:ext>
              </a:extLst>
            </p:cNvPr>
            <p:cNvSpPr/>
            <p:nvPr/>
          </p:nvSpPr>
          <p:spPr>
            <a:xfrm>
              <a:off x="1662590" y="2380184"/>
              <a:ext cx="3345223" cy="867530"/>
            </a:xfrm>
            <a:prstGeom prst="roundRect">
              <a:avLst/>
            </a:prstGeom>
            <a:solidFill>
              <a:schemeClr val="accent2"/>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chemeClr val="bg1"/>
                  </a:solidFill>
                </a:rPr>
                <a:t>Governing Requirements</a:t>
              </a:r>
              <a:endParaRPr kumimoji="0" lang="en-AU" b="1" i="0" u="none" strike="noStrike" kern="1200" cap="none" spc="0" normalizeH="0" noProof="0" dirty="0">
                <a:ln>
                  <a:noFill/>
                </a:ln>
                <a:solidFill>
                  <a:schemeClr val="bg1"/>
                </a:solidFill>
                <a:effectLst/>
                <a:uLnTx/>
                <a:uFillTx/>
              </a:endParaRPr>
            </a:p>
          </p:txBody>
        </p:sp>
        <p:sp>
          <p:nvSpPr>
            <p:cNvPr id="25" name="Sections B-J">
              <a:extLst>
                <a:ext uri="{FF2B5EF4-FFF2-40B4-BE49-F238E27FC236}">
                  <a16:creationId xmlns="" xmlns:a16="http://schemas.microsoft.com/office/drawing/2014/main" id="{0027D0C0-C8CE-48FC-9C20-6E754354EBED}"/>
                </a:ext>
              </a:extLst>
            </p:cNvPr>
            <p:cNvSpPr/>
            <p:nvPr/>
          </p:nvSpPr>
          <p:spPr>
            <a:xfrm>
              <a:off x="1662590" y="5210156"/>
              <a:ext cx="3344400" cy="867600"/>
            </a:xfrm>
            <a:prstGeom prst="roundRect">
              <a:avLst/>
            </a:prstGeom>
            <a:solidFill>
              <a:schemeClr val="accent2"/>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chemeClr val="bg1"/>
                  </a:solidFill>
                  <a:effectLst/>
                  <a:uLnTx/>
                  <a:uFillTx/>
                  <a:ea typeface="+mn-ea"/>
                  <a:cs typeface="+mn-cs"/>
                </a:rPr>
                <a:t>Schedules</a:t>
              </a:r>
              <a:endParaRPr kumimoji="0" lang="en-AU" b="1" i="0" u="none" strike="noStrike" kern="1200" cap="none" spc="0" normalizeH="0" noProof="0" dirty="0">
                <a:ln>
                  <a:noFill/>
                </a:ln>
                <a:solidFill>
                  <a:schemeClr val="bg1"/>
                </a:solidFill>
                <a:effectLst/>
                <a:uLnTx/>
                <a:uFillTx/>
              </a:endParaRPr>
            </a:p>
          </p:txBody>
        </p:sp>
        <p:sp>
          <p:nvSpPr>
            <p:cNvPr id="29" name="Schedules">
              <a:extLst>
                <a:ext uri="{FF2B5EF4-FFF2-40B4-BE49-F238E27FC236}">
                  <a16:creationId xmlns="" xmlns:a16="http://schemas.microsoft.com/office/drawing/2014/main" id="{E14080A4-F75C-40B9-A4A6-AF080777A59A}"/>
                </a:ext>
              </a:extLst>
            </p:cNvPr>
            <p:cNvSpPr/>
            <p:nvPr/>
          </p:nvSpPr>
          <p:spPr>
            <a:xfrm>
              <a:off x="1662590" y="3794911"/>
              <a:ext cx="3345223" cy="868048"/>
            </a:xfrm>
            <a:prstGeom prst="roundRect">
              <a:avLst/>
            </a:prstGeom>
            <a:solidFill>
              <a:schemeClr val="accent2"/>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chemeClr val="bg1"/>
                  </a:solidFill>
                  <a:effectLst/>
                  <a:uLnTx/>
                  <a:uFillTx/>
                  <a:ea typeface="+mn-ea"/>
                  <a:cs typeface="+mn-cs"/>
                </a:rPr>
                <a:t>Various other Sections</a:t>
              </a:r>
              <a:endParaRPr kumimoji="0" lang="en-AU" b="1" i="0" u="none" strike="noStrike" kern="1200" cap="none" spc="0" normalizeH="0" noProof="0" dirty="0">
                <a:ln>
                  <a:noFill/>
                </a:ln>
                <a:solidFill>
                  <a:schemeClr val="bg1"/>
                </a:solidFill>
                <a:effectLst/>
                <a:uLnTx/>
                <a:uFillTx/>
              </a:endParaRPr>
            </a:p>
          </p:txBody>
        </p:sp>
      </p:grpSp>
      <p:grpSp>
        <p:nvGrpSpPr>
          <p:cNvPr id="32" name="Contents group" descr="Shows three boxes that describe the key elements of the NCC Volumes.">
            <a:extLst>
              <a:ext uri="{FF2B5EF4-FFF2-40B4-BE49-F238E27FC236}">
                <a16:creationId xmlns="" xmlns:a16="http://schemas.microsoft.com/office/drawing/2014/main" id="{3C2F1BBA-91B6-480D-B770-2B44FF18A8DB}"/>
              </a:ext>
            </a:extLst>
          </p:cNvPr>
          <p:cNvGrpSpPr/>
          <p:nvPr/>
        </p:nvGrpSpPr>
        <p:grpSpPr>
          <a:xfrm>
            <a:off x="4135978" y="2380184"/>
            <a:ext cx="5206077" cy="3666762"/>
            <a:chOff x="5242033" y="2380184"/>
            <a:chExt cx="5206077" cy="3666762"/>
          </a:xfrm>
        </p:grpSpPr>
        <p:sp>
          <p:nvSpPr>
            <p:cNvPr id="22" name="Top arrow" descr="Arrow leading from 'General Requirements' to 'Section 1'.">
              <a:extLst>
                <a:ext uri="{FF2B5EF4-FFF2-40B4-BE49-F238E27FC236}">
                  <a16:creationId xmlns="" xmlns:a16="http://schemas.microsoft.com/office/drawing/2014/main" id="{382EEB3D-8E3C-4CDD-AEAA-4020F18F9293}"/>
                </a:ext>
              </a:extLst>
            </p:cNvPr>
            <p:cNvSpPr/>
            <p:nvPr/>
          </p:nvSpPr>
          <p:spPr>
            <a:xfrm>
              <a:off x="5242033" y="2629080"/>
              <a:ext cx="504056" cy="36004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23" name="Top box">
              <a:extLst>
                <a:ext uri="{FF2B5EF4-FFF2-40B4-BE49-F238E27FC236}">
                  <a16:creationId xmlns="" xmlns:a16="http://schemas.microsoft.com/office/drawing/2014/main" id="{9F0E84C3-A343-49B4-8088-8C61E2159605}"/>
                </a:ext>
              </a:extLst>
            </p:cNvPr>
            <p:cNvSpPr/>
            <p:nvPr/>
          </p:nvSpPr>
          <p:spPr>
            <a:xfrm>
              <a:off x="5893277" y="2380184"/>
              <a:ext cx="4554832" cy="867530"/>
            </a:xfrm>
            <a:prstGeom prst="roundRect">
              <a:avLst/>
            </a:prstGeom>
            <a:solidFill>
              <a:schemeClr val="accent2">
                <a:lumMod val="20000"/>
                <a:lumOff val="80000"/>
              </a:schemeClr>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solidFill>
                    <a:schemeClr val="tx1"/>
                  </a:solidFill>
                </a:rPr>
                <a:t>Contains information on the operation and application of the NCC</a:t>
              </a:r>
            </a:p>
          </p:txBody>
        </p:sp>
        <p:sp>
          <p:nvSpPr>
            <p:cNvPr id="26" name="Bottom box">
              <a:extLst>
                <a:ext uri="{FF2B5EF4-FFF2-40B4-BE49-F238E27FC236}">
                  <a16:creationId xmlns="" xmlns:a16="http://schemas.microsoft.com/office/drawing/2014/main" id="{4FF97515-F9C8-49B3-A6D8-D7FBBE89E955}"/>
                </a:ext>
              </a:extLst>
            </p:cNvPr>
            <p:cNvSpPr/>
            <p:nvPr/>
          </p:nvSpPr>
          <p:spPr>
            <a:xfrm>
              <a:off x="5893278" y="5210157"/>
              <a:ext cx="4554832" cy="836789"/>
            </a:xfrm>
            <a:prstGeom prst="roundRect">
              <a:avLst/>
            </a:prstGeom>
            <a:solidFill>
              <a:schemeClr val="accent2">
                <a:lumMod val="20000"/>
                <a:lumOff val="80000"/>
              </a:schemeClr>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AU" dirty="0">
                  <a:solidFill>
                    <a:schemeClr val="tx1"/>
                  </a:solidFill>
                </a:rPr>
                <a:t>Contain additional information e.g. State &amp; Territory variations, Definitions</a:t>
              </a:r>
            </a:p>
          </p:txBody>
        </p:sp>
        <p:sp>
          <p:nvSpPr>
            <p:cNvPr id="27" name="Bottom arrow" descr="Arrow leading from 'Acceptable Construction (DtS Provisions)' to 'Section 3'.">
              <a:extLst>
                <a:ext uri="{FF2B5EF4-FFF2-40B4-BE49-F238E27FC236}">
                  <a16:creationId xmlns="" xmlns:a16="http://schemas.microsoft.com/office/drawing/2014/main" id="{A77736B6-9640-4A39-A8D4-8773039611F5}"/>
                </a:ext>
              </a:extLst>
            </p:cNvPr>
            <p:cNvSpPr/>
            <p:nvPr/>
          </p:nvSpPr>
          <p:spPr>
            <a:xfrm>
              <a:off x="5242033" y="5448531"/>
              <a:ext cx="504056" cy="36004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30" name="Middle arrow" descr="Arrow leading from 'Performance Requirements' to 'Section 2'.">
              <a:extLst>
                <a:ext uri="{FF2B5EF4-FFF2-40B4-BE49-F238E27FC236}">
                  <a16:creationId xmlns="" xmlns:a16="http://schemas.microsoft.com/office/drawing/2014/main" id="{80FDCEBB-A460-4D6C-897C-9FDDE5215B3A}"/>
                </a:ext>
              </a:extLst>
            </p:cNvPr>
            <p:cNvSpPr/>
            <p:nvPr/>
          </p:nvSpPr>
          <p:spPr>
            <a:xfrm>
              <a:off x="5242033" y="4072105"/>
              <a:ext cx="504056" cy="36004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31" name="Middle box">
              <a:extLst>
                <a:ext uri="{FF2B5EF4-FFF2-40B4-BE49-F238E27FC236}">
                  <a16:creationId xmlns="" xmlns:a16="http://schemas.microsoft.com/office/drawing/2014/main" id="{0A5B443F-7C02-4D1A-9C15-EF46335B3353}"/>
                </a:ext>
              </a:extLst>
            </p:cNvPr>
            <p:cNvSpPr/>
            <p:nvPr/>
          </p:nvSpPr>
          <p:spPr>
            <a:xfrm>
              <a:off x="5893277" y="3729594"/>
              <a:ext cx="4554832" cy="1016575"/>
            </a:xfrm>
            <a:prstGeom prst="roundRect">
              <a:avLst/>
            </a:prstGeom>
            <a:solidFill>
              <a:schemeClr val="accent2">
                <a:lumMod val="20000"/>
                <a:lumOff val="80000"/>
              </a:schemeClr>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AU" dirty="0">
                  <a:solidFill>
                    <a:schemeClr val="tx1"/>
                  </a:solidFill>
                </a:rPr>
                <a:t>Contain all Performance Requirements, Verification Methods, and Deemed-to-Satisfy Provisions in each volume</a:t>
              </a:r>
              <a:endParaRPr kumimoji="0" lang="en-AU" b="0" i="0" u="none" strike="noStrike" kern="1200" cap="none" spc="0" normalizeH="0" baseline="0" noProof="0" dirty="0">
                <a:ln>
                  <a:noFill/>
                </a:ln>
                <a:solidFill>
                  <a:schemeClr val="tx1"/>
                </a:solidFill>
                <a:effectLst/>
                <a:uLnTx/>
                <a:uFillTx/>
                <a:latin typeface="Arial Narrow"/>
              </a:endParaRPr>
            </a:p>
          </p:txBody>
        </p:sp>
      </p:grpSp>
      <p:grpSp>
        <p:nvGrpSpPr>
          <p:cNvPr id="36" name="Identical group">
            <a:extLst>
              <a:ext uri="{FF2B5EF4-FFF2-40B4-BE49-F238E27FC236}">
                <a16:creationId xmlns="" xmlns:a16="http://schemas.microsoft.com/office/drawing/2014/main" id="{59289268-2BA1-4335-8206-C5AE4F618320}"/>
              </a:ext>
            </a:extLst>
          </p:cNvPr>
          <p:cNvGrpSpPr/>
          <p:nvPr/>
        </p:nvGrpSpPr>
        <p:grpSpPr>
          <a:xfrm>
            <a:off x="9543434" y="2808339"/>
            <a:ext cx="2180163" cy="2842119"/>
            <a:chOff x="9410701" y="2823815"/>
            <a:chExt cx="2180163" cy="2842119"/>
          </a:xfrm>
        </p:grpSpPr>
        <p:cxnSp>
          <p:nvCxnSpPr>
            <p:cNvPr id="5" name="Lower vertical">
              <a:extLst>
                <a:ext uri="{FF2B5EF4-FFF2-40B4-BE49-F238E27FC236}">
                  <a16:creationId xmlns="" xmlns:a16="http://schemas.microsoft.com/office/drawing/2014/main" id="{5111925B-EC49-487D-925D-CC228562934D}"/>
                </a:ext>
              </a:extLst>
            </p:cNvPr>
            <p:cNvCxnSpPr>
              <a:cxnSpLocks/>
            </p:cNvCxnSpPr>
            <p:nvPr/>
          </p:nvCxnSpPr>
          <p:spPr>
            <a:xfrm>
              <a:off x="10778064" y="4665134"/>
              <a:ext cx="0" cy="10008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Top arrow">
              <a:extLst>
                <a:ext uri="{FF2B5EF4-FFF2-40B4-BE49-F238E27FC236}">
                  <a16:creationId xmlns="" xmlns:a16="http://schemas.microsoft.com/office/drawing/2014/main" id="{5A986BD9-3077-489C-9FD7-9771357F768C}"/>
                </a:ext>
              </a:extLst>
            </p:cNvPr>
            <p:cNvCxnSpPr>
              <a:cxnSpLocks/>
            </p:cNvCxnSpPr>
            <p:nvPr/>
          </p:nvCxnSpPr>
          <p:spPr>
            <a:xfrm flipH="1">
              <a:off x="9410701" y="2823815"/>
              <a:ext cx="1252839"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Bottom arrow">
              <a:extLst>
                <a:ext uri="{FF2B5EF4-FFF2-40B4-BE49-F238E27FC236}">
                  <a16:creationId xmlns="" xmlns:a16="http://schemas.microsoft.com/office/drawing/2014/main" id="{4E783588-2319-43C2-B63E-98F9E07C0337}"/>
                </a:ext>
              </a:extLst>
            </p:cNvPr>
            <p:cNvCxnSpPr>
              <a:cxnSpLocks/>
            </p:cNvCxnSpPr>
            <p:nvPr/>
          </p:nvCxnSpPr>
          <p:spPr>
            <a:xfrm flipH="1">
              <a:off x="9410701" y="5647448"/>
              <a:ext cx="1367363"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Box with text">
              <a:extLst>
                <a:ext uri="{FF2B5EF4-FFF2-40B4-BE49-F238E27FC236}">
                  <a16:creationId xmlns="" xmlns:a16="http://schemas.microsoft.com/office/drawing/2014/main" id="{4E8FF9AE-9C42-4163-85A9-F66FC93A9574}"/>
                </a:ext>
              </a:extLst>
            </p:cNvPr>
            <p:cNvSpPr/>
            <p:nvPr/>
          </p:nvSpPr>
          <p:spPr>
            <a:xfrm>
              <a:off x="9694772" y="3585816"/>
              <a:ext cx="1896092" cy="1299632"/>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Identical content across all </a:t>
              </a:r>
              <a:r>
                <a:rPr lang="en-AU" dirty="0" smtClean="0">
                  <a:solidFill>
                    <a:schemeClr val="tx1"/>
                  </a:solidFill>
                </a:rPr>
                <a:t>volumes</a:t>
              </a:r>
              <a:endParaRPr lang="en-AU" dirty="0">
                <a:solidFill>
                  <a:schemeClr val="tx1"/>
                </a:solidFill>
              </a:endParaRPr>
            </a:p>
          </p:txBody>
        </p:sp>
        <p:cxnSp>
          <p:nvCxnSpPr>
            <p:cNvPr id="24" name="Upper vertical">
              <a:extLst>
                <a:ext uri="{FF2B5EF4-FFF2-40B4-BE49-F238E27FC236}">
                  <a16:creationId xmlns="" xmlns:a16="http://schemas.microsoft.com/office/drawing/2014/main" id="{AEC21196-F372-4F6B-A869-AAAA4F8A6407}"/>
                </a:ext>
              </a:extLst>
            </p:cNvPr>
            <p:cNvCxnSpPr>
              <a:cxnSpLocks/>
            </p:cNvCxnSpPr>
            <p:nvPr/>
          </p:nvCxnSpPr>
          <p:spPr>
            <a:xfrm>
              <a:off x="10642818" y="2823815"/>
              <a:ext cx="0" cy="77893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33"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5798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par>
                          <p:cTn id="13" fill="hold">
                            <p:stCondLst>
                              <p:cond delay="500"/>
                            </p:stCondLst>
                            <p:childTnLst>
                              <p:par>
                                <p:cTn id="14" presetID="9" presetClass="entr" presetSubtype="0" fill="hold" nodeType="afterEffect">
                                  <p:stCondLst>
                                    <p:cond delay="50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0F8B8B0-9303-4CE6-90BD-1EE5E7235EF8}"/>
              </a:ext>
            </a:extLst>
          </p:cNvPr>
          <p:cNvSpPr>
            <a:spLocks noGrp="1"/>
          </p:cNvSpPr>
          <p:nvPr>
            <p:ph type="body" sz="quarter" idx="11"/>
          </p:nvPr>
        </p:nvSpPr>
        <p:spPr/>
        <p:txBody>
          <a:bodyPr>
            <a:normAutofit/>
          </a:bodyPr>
          <a:lstStyle/>
          <a:p>
            <a:r>
              <a:rPr lang="en-AU" dirty="0"/>
              <a:t>What do the Governing Requirements contain?</a:t>
            </a:r>
          </a:p>
        </p:txBody>
      </p:sp>
      <p:cxnSp>
        <p:nvCxnSpPr>
          <p:cNvPr id="27" name="Dividing Line">
            <a:extLst>
              <a:ext uri="{FF2B5EF4-FFF2-40B4-BE49-F238E27FC236}">
                <a16:creationId xmlns="" xmlns:a16="http://schemas.microsoft.com/office/drawing/2014/main" id="{7C90AB1F-2895-473B-AAD8-9B6474DF5CE6}"/>
              </a:ext>
            </a:extLst>
          </p:cNvPr>
          <p:cNvCxnSpPr>
            <a:cxnSpLocks/>
          </p:cNvCxnSpPr>
          <p:nvPr/>
        </p:nvCxnSpPr>
        <p:spPr>
          <a:xfrm>
            <a:off x="4908474" y="2007326"/>
            <a:ext cx="0" cy="452940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18" name="Part A1 expansion">
            <a:extLst>
              <a:ext uri="{FF2B5EF4-FFF2-40B4-BE49-F238E27FC236}">
                <a16:creationId xmlns="" xmlns:a16="http://schemas.microsoft.com/office/drawing/2014/main" id="{E2F254E1-F153-4D06-A755-BD9CC6F3D658}"/>
              </a:ext>
            </a:extLst>
          </p:cNvPr>
          <p:cNvGrpSpPr/>
          <p:nvPr/>
        </p:nvGrpSpPr>
        <p:grpSpPr>
          <a:xfrm>
            <a:off x="5200650" y="1943098"/>
            <a:ext cx="6757988" cy="4679353"/>
            <a:chOff x="5200650" y="1857375"/>
            <a:chExt cx="6757988" cy="4679353"/>
          </a:xfrm>
        </p:grpSpPr>
        <p:sp>
          <p:nvSpPr>
            <p:cNvPr id="19" name="White background box">
              <a:extLst>
                <a:ext uri="{FF2B5EF4-FFF2-40B4-BE49-F238E27FC236}">
                  <a16:creationId xmlns="" xmlns:a16="http://schemas.microsoft.com/office/drawing/2014/main" id="{1D5E39FD-1924-443C-964C-CC5A392A61E4}"/>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Part A1 description">
              <a:extLst>
                <a:ext uri="{FF2B5EF4-FFF2-40B4-BE49-F238E27FC236}">
                  <a16:creationId xmlns="" xmlns:a16="http://schemas.microsoft.com/office/drawing/2014/main" id="{250FEE1C-26BF-4A2E-A4C7-4C36058F2A85}"/>
                </a:ext>
              </a:extLst>
            </p:cNvPr>
            <p:cNvSpPr txBox="1">
              <a:spLocks/>
            </p:cNvSpPr>
            <p:nvPr/>
          </p:nvSpPr>
          <p:spPr>
            <a:xfrm>
              <a:off x="5351547" y="1999653"/>
              <a:ext cx="6495891" cy="4537075"/>
            </a:xfrm>
            <a:prstGeom prst="rect">
              <a:avLst/>
            </a:prstGeom>
          </p:spPr>
          <p:txBody>
            <a:bodyPr>
              <a:normAutofit fontScale="92500"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600" b="1" dirty="0">
                  <a:solidFill>
                    <a:schemeClr val="accent3"/>
                  </a:solidFill>
                </a:rPr>
                <a:t>Part A1 Interpreting the NCC</a:t>
              </a:r>
            </a:p>
            <a:p>
              <a:pPr marL="0" indent="0">
                <a:lnSpc>
                  <a:spcPct val="110000"/>
                </a:lnSpc>
                <a:spcBef>
                  <a:spcPts val="1200"/>
                </a:spcBef>
                <a:buNone/>
              </a:pPr>
              <a:r>
                <a:rPr lang="en-AU" sz="2000" dirty="0"/>
                <a:t>Part A1 explains important concepts for interpreting and applying the NCC, including:</a:t>
              </a:r>
            </a:p>
            <a:p>
              <a:pPr>
                <a:lnSpc>
                  <a:spcPct val="110000"/>
                </a:lnSpc>
                <a:spcBef>
                  <a:spcPts val="1200"/>
                </a:spcBef>
              </a:pPr>
              <a:r>
                <a:rPr lang="en-AU" sz="2000" dirty="0"/>
                <a:t>Distinguishing between mandatory and </a:t>
              </a:r>
              <a:r>
                <a:rPr lang="en-AU" sz="2000" dirty="0" smtClean="0"/>
                <a:t>non-mandatory/ informative </a:t>
              </a:r>
              <a:r>
                <a:rPr lang="en-AU" sz="2000" dirty="0"/>
                <a:t>content</a:t>
              </a:r>
            </a:p>
            <a:p>
              <a:pPr>
                <a:lnSpc>
                  <a:spcPct val="110000"/>
                </a:lnSpc>
                <a:spcBef>
                  <a:spcPts val="1200"/>
                </a:spcBef>
              </a:pPr>
              <a:r>
                <a:rPr lang="en-AU" sz="2000" dirty="0"/>
                <a:t>Interpreting defined terms</a:t>
              </a:r>
            </a:p>
            <a:p>
              <a:pPr>
                <a:lnSpc>
                  <a:spcPct val="110000"/>
                </a:lnSpc>
                <a:spcBef>
                  <a:spcPts val="1200"/>
                </a:spcBef>
              </a:pPr>
              <a:r>
                <a:rPr lang="en-AU" sz="2000" dirty="0"/>
                <a:t>Understanding Application, Limitation and Exemption statements in the NCC</a:t>
              </a:r>
            </a:p>
            <a:p>
              <a:pPr>
                <a:lnSpc>
                  <a:spcPct val="110000"/>
                </a:lnSpc>
                <a:spcBef>
                  <a:spcPts val="1200"/>
                </a:spcBef>
              </a:pPr>
              <a:r>
                <a:rPr lang="en-AU" sz="2000" dirty="0"/>
                <a:t>Understanding references to buildings generally and to buildings of particular classifications</a:t>
              </a:r>
            </a:p>
            <a:p>
              <a:pPr marL="0" indent="0">
                <a:lnSpc>
                  <a:spcPct val="110000"/>
                </a:lnSpc>
                <a:spcBef>
                  <a:spcPts val="1200"/>
                </a:spcBef>
                <a:buNone/>
              </a:pPr>
              <a:r>
                <a:rPr lang="en-AU" sz="2000" dirty="0"/>
                <a:t> </a:t>
              </a:r>
            </a:p>
          </p:txBody>
        </p:sp>
      </p:grpSp>
      <p:grpSp>
        <p:nvGrpSpPr>
          <p:cNvPr id="21" name="Part A2 expansion">
            <a:extLst>
              <a:ext uri="{FF2B5EF4-FFF2-40B4-BE49-F238E27FC236}">
                <a16:creationId xmlns="" xmlns:a16="http://schemas.microsoft.com/office/drawing/2014/main" id="{B665ECFD-8072-439B-83A1-72F2426DD3AB}"/>
              </a:ext>
            </a:extLst>
          </p:cNvPr>
          <p:cNvGrpSpPr/>
          <p:nvPr/>
        </p:nvGrpSpPr>
        <p:grpSpPr>
          <a:xfrm>
            <a:off x="5200650" y="1944000"/>
            <a:ext cx="6757988" cy="4679353"/>
            <a:chOff x="5200650" y="1857375"/>
            <a:chExt cx="6757988" cy="4679353"/>
          </a:xfrm>
        </p:grpSpPr>
        <p:sp>
          <p:nvSpPr>
            <p:cNvPr id="22" name="White background box">
              <a:extLst>
                <a:ext uri="{FF2B5EF4-FFF2-40B4-BE49-F238E27FC236}">
                  <a16:creationId xmlns="" xmlns:a16="http://schemas.microsoft.com/office/drawing/2014/main" id="{65CEC6F7-FCA7-448D-84EC-76EC1BF995D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23" name="Part A2 description">
              <a:extLst>
                <a:ext uri="{FF2B5EF4-FFF2-40B4-BE49-F238E27FC236}">
                  <a16:creationId xmlns="" xmlns:a16="http://schemas.microsoft.com/office/drawing/2014/main" id="{9AB753AC-B80F-4E4F-8CF9-6EBF8F055843}"/>
                </a:ext>
              </a:extLst>
            </p:cNvPr>
            <p:cNvSpPr txBox="1">
              <a:spLocks/>
            </p:cNvSpPr>
            <p:nvPr/>
          </p:nvSpPr>
          <p:spPr>
            <a:xfrm>
              <a:off x="5351547" y="1999653"/>
              <a:ext cx="6495891" cy="4537075"/>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200" b="1" dirty="0">
                  <a:solidFill>
                    <a:schemeClr val="accent3"/>
                  </a:solidFill>
                </a:rPr>
                <a:t>Part A2 Compliance with the NCC</a:t>
              </a:r>
            </a:p>
            <a:p>
              <a:pPr>
                <a:spcBef>
                  <a:spcPts val="1200"/>
                </a:spcBef>
                <a:spcAft>
                  <a:spcPts val="0"/>
                </a:spcAft>
              </a:pPr>
              <a:r>
                <a:rPr lang="en-AU" sz="2000" dirty="0"/>
                <a:t>There are multiple ways of complying with the requirements of the NCC, which are:</a:t>
              </a:r>
            </a:p>
            <a:p>
              <a:pPr lvl="1">
                <a:spcBef>
                  <a:spcPts val="1200"/>
                </a:spcBef>
                <a:spcAft>
                  <a:spcPts val="0"/>
                </a:spcAft>
              </a:pPr>
              <a:r>
                <a:rPr lang="en-AU" sz="2000" dirty="0"/>
                <a:t>Using a Performance Solution.</a:t>
              </a:r>
            </a:p>
            <a:p>
              <a:pPr lvl="1">
                <a:spcBef>
                  <a:spcPts val="1200"/>
                </a:spcBef>
                <a:spcAft>
                  <a:spcPts val="0"/>
                </a:spcAft>
              </a:pPr>
              <a:r>
                <a:rPr lang="en-AU" sz="2000" dirty="0"/>
                <a:t>Using a Deemed-to-Satisfy (DTS) Solution.</a:t>
              </a:r>
            </a:p>
            <a:p>
              <a:pPr lvl="1">
                <a:spcBef>
                  <a:spcPts val="1200"/>
                </a:spcBef>
                <a:spcAft>
                  <a:spcPts val="0"/>
                </a:spcAft>
              </a:pPr>
              <a:r>
                <a:rPr lang="en-AU" sz="2000" dirty="0"/>
                <a:t>Using a combination of a Performance Solution and a DTS Solution.</a:t>
              </a:r>
            </a:p>
            <a:p>
              <a:pPr>
                <a:spcBef>
                  <a:spcPts val="1200"/>
                </a:spcBef>
                <a:spcAft>
                  <a:spcPts val="0"/>
                </a:spcAft>
              </a:pPr>
              <a:r>
                <a:rPr lang="en-AU" sz="2000" dirty="0"/>
                <a:t>Part A2 explains these different methods for complying with the NCC.</a:t>
              </a:r>
            </a:p>
          </p:txBody>
        </p:sp>
      </p:grpSp>
      <p:grpSp>
        <p:nvGrpSpPr>
          <p:cNvPr id="24" name="Part A3 expansion">
            <a:extLst>
              <a:ext uri="{FF2B5EF4-FFF2-40B4-BE49-F238E27FC236}">
                <a16:creationId xmlns="" xmlns:a16="http://schemas.microsoft.com/office/drawing/2014/main" id="{31768437-932C-463D-AAA6-D3261C9B299B}"/>
              </a:ext>
            </a:extLst>
          </p:cNvPr>
          <p:cNvGrpSpPr/>
          <p:nvPr/>
        </p:nvGrpSpPr>
        <p:grpSpPr>
          <a:xfrm>
            <a:off x="5200650" y="1944000"/>
            <a:ext cx="6757988" cy="4679353"/>
            <a:chOff x="5200650" y="1857375"/>
            <a:chExt cx="6757988" cy="4679353"/>
          </a:xfrm>
        </p:grpSpPr>
        <p:sp>
          <p:nvSpPr>
            <p:cNvPr id="25" name="White background box">
              <a:extLst>
                <a:ext uri="{FF2B5EF4-FFF2-40B4-BE49-F238E27FC236}">
                  <a16:creationId xmlns="" xmlns:a16="http://schemas.microsoft.com/office/drawing/2014/main" id="{9A643A26-23E2-4BF0-8D8B-7EDF965C4AF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Part A3 description">
              <a:extLst>
                <a:ext uri="{FF2B5EF4-FFF2-40B4-BE49-F238E27FC236}">
                  <a16:creationId xmlns="" xmlns:a16="http://schemas.microsoft.com/office/drawing/2014/main" id="{8C353603-D6B1-422A-A6B1-BCA460807F4E}"/>
                </a:ext>
              </a:extLst>
            </p:cNvPr>
            <p:cNvSpPr txBox="1">
              <a:spLocks/>
            </p:cNvSpPr>
            <p:nvPr/>
          </p:nvSpPr>
          <p:spPr>
            <a:xfrm>
              <a:off x="5351547" y="1999653"/>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200" b="1" dirty="0">
                  <a:solidFill>
                    <a:schemeClr val="accent3"/>
                  </a:solidFill>
                </a:rPr>
                <a:t>Part A3 Application of the NCC </a:t>
              </a:r>
              <a:br>
                <a:rPr lang="en-AU" sz="2200" b="1" dirty="0">
                  <a:solidFill>
                    <a:schemeClr val="accent3"/>
                  </a:solidFill>
                </a:rPr>
              </a:br>
              <a:r>
                <a:rPr lang="en-AU" sz="2200" b="1" dirty="0">
                  <a:solidFill>
                    <a:schemeClr val="accent3"/>
                  </a:solidFill>
                </a:rPr>
                <a:t>in States and Territories</a:t>
              </a:r>
            </a:p>
            <a:p>
              <a:pPr>
                <a:spcBef>
                  <a:spcPts val="1200"/>
                </a:spcBef>
                <a:spcAft>
                  <a:spcPts val="0"/>
                </a:spcAft>
              </a:pPr>
              <a:r>
                <a:rPr lang="en-AU" sz="2000" dirty="0"/>
                <a:t>The NCC has legal force throughout Australia, through references in relevant </a:t>
              </a:r>
              <a:r>
                <a:rPr lang="en-AU" sz="2000" dirty="0" smtClean="0"/>
                <a:t>state </a:t>
              </a:r>
              <a:r>
                <a:rPr lang="en-AU" sz="2000" dirty="0"/>
                <a:t>and </a:t>
              </a:r>
              <a:r>
                <a:rPr lang="en-AU" sz="2000" dirty="0" smtClean="0"/>
                <a:t>territory </a:t>
              </a:r>
              <a:r>
                <a:rPr lang="en-AU" sz="2000" dirty="0"/>
                <a:t>building and plumbing legislation</a:t>
              </a:r>
            </a:p>
            <a:p>
              <a:pPr>
                <a:spcBef>
                  <a:spcPts val="1200"/>
                </a:spcBef>
                <a:spcAft>
                  <a:spcPts val="0"/>
                </a:spcAft>
              </a:pPr>
              <a:r>
                <a:rPr lang="en-AU" sz="2000" dirty="0"/>
                <a:t>In some situations, a </a:t>
              </a:r>
              <a:r>
                <a:rPr lang="en-AU" sz="2000" dirty="0" smtClean="0"/>
                <a:t>state </a:t>
              </a:r>
              <a:r>
                <a:rPr lang="en-AU" sz="2000" dirty="0"/>
                <a:t>or </a:t>
              </a:r>
              <a:r>
                <a:rPr lang="en-AU" sz="2000" dirty="0" smtClean="0"/>
                <a:t>territory </a:t>
              </a:r>
              <a:r>
                <a:rPr lang="en-AU" sz="2000" dirty="0"/>
                <a:t>enforces a variation, addition or deletion to the NCC</a:t>
              </a:r>
            </a:p>
            <a:p>
              <a:pPr>
                <a:spcBef>
                  <a:spcPts val="1200"/>
                </a:spcBef>
                <a:spcAft>
                  <a:spcPts val="0"/>
                </a:spcAft>
              </a:pPr>
              <a:r>
                <a:rPr lang="en-AU" sz="2000" dirty="0"/>
                <a:t>Part A3 explains the legal status of the NCC and State and Territory variations, additions or deletions</a:t>
              </a:r>
            </a:p>
            <a:p>
              <a:pPr>
                <a:spcBef>
                  <a:spcPts val="1200"/>
                </a:spcBef>
                <a:spcAft>
                  <a:spcPts val="0"/>
                </a:spcAft>
              </a:pPr>
              <a:r>
                <a:rPr lang="en-AU" sz="2000" dirty="0"/>
                <a:t>Variations are flagged in the text and in </a:t>
              </a:r>
              <a:r>
                <a:rPr lang="en-AU" sz="2000" dirty="0" smtClean="0"/>
                <a:t>Schedules </a:t>
              </a:r>
              <a:br>
                <a:rPr lang="en-AU" sz="2000" dirty="0" smtClean="0"/>
              </a:br>
              <a:r>
                <a:rPr lang="en-AU" sz="2000" dirty="0" smtClean="0"/>
                <a:t>4-11 </a:t>
              </a:r>
              <a:r>
                <a:rPr lang="en-AU" sz="2000" dirty="0"/>
                <a:t>of each volume</a:t>
              </a:r>
            </a:p>
          </p:txBody>
        </p:sp>
      </p:grpSp>
      <p:grpSp>
        <p:nvGrpSpPr>
          <p:cNvPr id="28" name="Part A4 expansion">
            <a:extLst>
              <a:ext uri="{FF2B5EF4-FFF2-40B4-BE49-F238E27FC236}">
                <a16:creationId xmlns="" xmlns:a16="http://schemas.microsoft.com/office/drawing/2014/main" id="{8DE06EC9-7992-40D0-9F67-600AC31F87AF}"/>
              </a:ext>
            </a:extLst>
          </p:cNvPr>
          <p:cNvGrpSpPr/>
          <p:nvPr/>
        </p:nvGrpSpPr>
        <p:grpSpPr>
          <a:xfrm>
            <a:off x="5200650" y="1944000"/>
            <a:ext cx="6757988" cy="4679353"/>
            <a:chOff x="5200650" y="1857375"/>
            <a:chExt cx="6757988" cy="4679353"/>
          </a:xfrm>
        </p:grpSpPr>
        <p:sp>
          <p:nvSpPr>
            <p:cNvPr id="29" name="White background box">
              <a:extLst>
                <a:ext uri="{FF2B5EF4-FFF2-40B4-BE49-F238E27FC236}">
                  <a16:creationId xmlns="" xmlns:a16="http://schemas.microsoft.com/office/drawing/2014/main" id="{1CCE0F7F-427F-4745-9C99-31F93A93DCD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Part A4 description">
              <a:extLst>
                <a:ext uri="{FF2B5EF4-FFF2-40B4-BE49-F238E27FC236}">
                  <a16:creationId xmlns="" xmlns:a16="http://schemas.microsoft.com/office/drawing/2014/main" id="{F1B91E8A-0990-4F93-8B45-313D96DBAA21}"/>
                </a:ext>
              </a:extLst>
            </p:cNvPr>
            <p:cNvSpPr txBox="1">
              <a:spLocks/>
            </p:cNvSpPr>
            <p:nvPr/>
          </p:nvSpPr>
          <p:spPr>
            <a:xfrm>
              <a:off x="5351547" y="1999653"/>
              <a:ext cx="6495891" cy="4537075"/>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200" b="1" dirty="0">
                  <a:solidFill>
                    <a:schemeClr val="accent3"/>
                  </a:solidFill>
                </a:rPr>
                <a:t>Part A4 NCC Referenced documents</a:t>
              </a:r>
            </a:p>
            <a:p>
              <a:pPr>
                <a:spcBef>
                  <a:spcPts val="1200"/>
                </a:spcBef>
                <a:spcAft>
                  <a:spcPts val="0"/>
                </a:spcAft>
              </a:pPr>
              <a:r>
                <a:rPr lang="en-AU" sz="2000" dirty="0"/>
                <a:t>The NCC references other technical documents extensively</a:t>
              </a:r>
            </a:p>
            <a:p>
              <a:pPr>
                <a:spcBef>
                  <a:spcPts val="1200"/>
                </a:spcBef>
                <a:spcAft>
                  <a:spcPts val="0"/>
                </a:spcAft>
              </a:pPr>
              <a:r>
                <a:rPr lang="en-AU" sz="2000" dirty="0"/>
                <a:t>Examples are Australian Standards, ABCB Protocols, ABCB Standards and other publications</a:t>
              </a:r>
            </a:p>
            <a:p>
              <a:pPr>
                <a:spcBef>
                  <a:spcPts val="1200"/>
                </a:spcBef>
                <a:spcAft>
                  <a:spcPts val="0"/>
                </a:spcAft>
              </a:pPr>
              <a:r>
                <a:rPr lang="en-AU" sz="2000" dirty="0"/>
                <a:t>Part A4 explains the status of these documents, e.g.:</a:t>
              </a:r>
            </a:p>
            <a:p>
              <a:pPr lvl="1">
                <a:spcBef>
                  <a:spcPts val="1200"/>
                </a:spcBef>
                <a:spcAft>
                  <a:spcPts val="0"/>
                </a:spcAft>
              </a:pPr>
              <a:r>
                <a:rPr lang="en-AU" sz="2000" dirty="0"/>
                <a:t>Where to find edition information</a:t>
              </a:r>
            </a:p>
            <a:p>
              <a:pPr lvl="1">
                <a:spcBef>
                  <a:spcPts val="1200"/>
                </a:spcBef>
                <a:spcAft>
                  <a:spcPts val="0"/>
                </a:spcAft>
              </a:pPr>
              <a:r>
                <a:rPr lang="en-AU" sz="2000" dirty="0"/>
                <a:t>What to do when there are differences between referenced documents and the NCC</a:t>
              </a:r>
            </a:p>
            <a:p>
              <a:pPr lvl="1">
                <a:spcBef>
                  <a:spcPts val="1200"/>
                </a:spcBef>
                <a:spcAft>
                  <a:spcPts val="0"/>
                </a:spcAft>
              </a:pPr>
              <a:r>
                <a:rPr lang="en-AU" sz="2000" dirty="0"/>
                <a:t>Adoption and compliance with referenced documents</a:t>
              </a:r>
            </a:p>
          </p:txBody>
        </p:sp>
      </p:grpSp>
      <p:grpSp>
        <p:nvGrpSpPr>
          <p:cNvPr id="37" name="Part A5 expansion">
            <a:extLst>
              <a:ext uri="{FF2B5EF4-FFF2-40B4-BE49-F238E27FC236}">
                <a16:creationId xmlns="" xmlns:a16="http://schemas.microsoft.com/office/drawing/2014/main" id="{B9B191AA-967F-4B00-A78D-451E6969865A}"/>
              </a:ext>
            </a:extLst>
          </p:cNvPr>
          <p:cNvGrpSpPr/>
          <p:nvPr/>
        </p:nvGrpSpPr>
        <p:grpSpPr>
          <a:xfrm>
            <a:off x="5202000" y="1944000"/>
            <a:ext cx="6757988" cy="4679353"/>
            <a:chOff x="5200650" y="1857375"/>
            <a:chExt cx="6757988" cy="4679353"/>
          </a:xfrm>
        </p:grpSpPr>
        <p:sp>
          <p:nvSpPr>
            <p:cNvPr id="38" name="White background box">
              <a:extLst>
                <a:ext uri="{FF2B5EF4-FFF2-40B4-BE49-F238E27FC236}">
                  <a16:creationId xmlns="" xmlns:a16="http://schemas.microsoft.com/office/drawing/2014/main" id="{515B912B-62E9-404A-A7FA-00B90583EB27}"/>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Part A5 description">
              <a:extLst>
                <a:ext uri="{FF2B5EF4-FFF2-40B4-BE49-F238E27FC236}">
                  <a16:creationId xmlns="" xmlns:a16="http://schemas.microsoft.com/office/drawing/2014/main" id="{7400A87F-FABF-41E1-9206-CA4DF68FD208}"/>
                </a:ext>
              </a:extLst>
            </p:cNvPr>
            <p:cNvSpPr txBox="1">
              <a:spLocks/>
            </p:cNvSpPr>
            <p:nvPr/>
          </p:nvSpPr>
          <p:spPr>
            <a:xfrm>
              <a:off x="5351547" y="1999653"/>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200" b="1" dirty="0">
                  <a:solidFill>
                    <a:schemeClr val="accent3"/>
                  </a:solidFill>
                </a:rPr>
                <a:t>Part </a:t>
              </a:r>
              <a:r>
                <a:rPr lang="en-AU" sz="2200" b="1" dirty="0" smtClean="0">
                  <a:solidFill>
                    <a:schemeClr val="accent3"/>
                  </a:solidFill>
                </a:rPr>
                <a:t>A5 </a:t>
              </a:r>
              <a:r>
                <a:rPr lang="en-AU" sz="2200" b="1" dirty="0">
                  <a:solidFill>
                    <a:schemeClr val="accent3"/>
                  </a:solidFill>
                </a:rPr>
                <a:t>Documentation of design and construction</a:t>
              </a:r>
            </a:p>
            <a:p>
              <a:pPr>
                <a:spcBef>
                  <a:spcPts val="1200"/>
                </a:spcBef>
                <a:spcAft>
                  <a:spcPts val="0"/>
                </a:spcAft>
              </a:pPr>
              <a:r>
                <a:rPr lang="en-AU" sz="2000" dirty="0"/>
                <a:t>It may be necessary to demonstrate that a particular material, product, form of construction or design meets the NCC requirements and is fit for purpose</a:t>
              </a:r>
            </a:p>
            <a:p>
              <a:pPr>
                <a:spcBef>
                  <a:spcPts val="1200"/>
                </a:spcBef>
                <a:spcAft>
                  <a:spcPts val="0"/>
                </a:spcAft>
              </a:pPr>
              <a:r>
                <a:rPr lang="en-AU" sz="2000" dirty="0"/>
                <a:t>Evidence can include certificates, reports, Product Technical Statements, a WaterMark Licence, calculations and other documentation</a:t>
              </a:r>
            </a:p>
            <a:p>
              <a:pPr>
                <a:spcBef>
                  <a:spcPts val="1200"/>
                </a:spcBef>
                <a:spcAft>
                  <a:spcPts val="0"/>
                </a:spcAft>
              </a:pPr>
              <a:r>
                <a:rPr lang="en-AU" sz="2000" dirty="0"/>
                <a:t>Part A5 describes the particular forms that evidence of suitability can take for the different </a:t>
              </a:r>
              <a:r>
                <a:rPr lang="en-AU" sz="2000" dirty="0" smtClean="0"/>
                <a:t>NCC volumes</a:t>
              </a:r>
              <a:endParaRPr lang="en-AU" sz="2000" dirty="0"/>
            </a:p>
          </p:txBody>
        </p:sp>
      </p:grpSp>
      <p:grpSp>
        <p:nvGrpSpPr>
          <p:cNvPr id="40" name="Part A6 expansion">
            <a:extLst>
              <a:ext uri="{FF2B5EF4-FFF2-40B4-BE49-F238E27FC236}">
                <a16:creationId xmlns="" xmlns:a16="http://schemas.microsoft.com/office/drawing/2014/main" id="{2746802B-7AA1-4872-945B-C6510C2B624E}"/>
              </a:ext>
            </a:extLst>
          </p:cNvPr>
          <p:cNvGrpSpPr/>
          <p:nvPr/>
        </p:nvGrpSpPr>
        <p:grpSpPr>
          <a:xfrm>
            <a:off x="5200650" y="1944000"/>
            <a:ext cx="6757988" cy="4679353"/>
            <a:chOff x="5200650" y="1857375"/>
            <a:chExt cx="6757988" cy="4679353"/>
          </a:xfrm>
        </p:grpSpPr>
        <p:sp>
          <p:nvSpPr>
            <p:cNvPr id="41" name="White background box">
              <a:extLst>
                <a:ext uri="{FF2B5EF4-FFF2-40B4-BE49-F238E27FC236}">
                  <a16:creationId xmlns="" xmlns:a16="http://schemas.microsoft.com/office/drawing/2014/main" id="{4645AFCF-571E-406A-9F29-CEB9F9898198}"/>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Part A6 description">
              <a:extLst>
                <a:ext uri="{FF2B5EF4-FFF2-40B4-BE49-F238E27FC236}">
                  <a16:creationId xmlns="" xmlns:a16="http://schemas.microsoft.com/office/drawing/2014/main" id="{95D7B2A2-9BF5-439B-A359-522351583BB3}"/>
                </a:ext>
              </a:extLst>
            </p:cNvPr>
            <p:cNvSpPr txBox="1">
              <a:spLocks/>
            </p:cNvSpPr>
            <p:nvPr/>
          </p:nvSpPr>
          <p:spPr>
            <a:xfrm>
              <a:off x="5351547" y="1999653"/>
              <a:ext cx="6495891" cy="4537075"/>
            </a:xfrm>
            <a:prstGeom prst="rect">
              <a:avLst/>
            </a:prstGeom>
          </p:spPr>
          <p:txBody>
            <a:bodyPr>
              <a:normAutofit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200" b="1" dirty="0">
                  <a:solidFill>
                    <a:schemeClr val="accent3"/>
                  </a:solidFill>
                </a:rPr>
                <a:t>Part A6 Building classification</a:t>
              </a:r>
            </a:p>
            <a:p>
              <a:pPr>
                <a:spcBef>
                  <a:spcPts val="1200"/>
                </a:spcBef>
                <a:spcAft>
                  <a:spcPts val="0"/>
                </a:spcAft>
              </a:pPr>
              <a:r>
                <a:rPr lang="en-AU" sz="2000" dirty="0"/>
                <a:t>Building classification determines which requirements must be complied with, and which volumes of the NCC must be referenced</a:t>
              </a:r>
            </a:p>
            <a:p>
              <a:pPr>
                <a:spcBef>
                  <a:spcPts val="1200"/>
                </a:spcBef>
                <a:spcAft>
                  <a:spcPts val="0"/>
                </a:spcAft>
              </a:pPr>
              <a:r>
                <a:rPr lang="en-AU" sz="2000" dirty="0"/>
                <a:t>Classification depends on the building’s intended use and characteristics</a:t>
              </a:r>
            </a:p>
            <a:p>
              <a:pPr>
                <a:spcBef>
                  <a:spcPts val="1200"/>
                </a:spcBef>
                <a:spcAft>
                  <a:spcPts val="0"/>
                </a:spcAft>
              </a:pPr>
              <a:r>
                <a:rPr lang="en-AU" sz="2000" dirty="0"/>
                <a:t>Part A6:</a:t>
              </a:r>
            </a:p>
            <a:p>
              <a:pPr lvl="1">
                <a:spcBef>
                  <a:spcPts val="1200"/>
                </a:spcBef>
                <a:spcAft>
                  <a:spcPts val="0"/>
                </a:spcAft>
              </a:pPr>
              <a:r>
                <a:rPr lang="en-AU" sz="2000" dirty="0"/>
                <a:t>Defines all the NCC building classifications and sub-classifications</a:t>
              </a:r>
            </a:p>
            <a:p>
              <a:pPr lvl="1">
                <a:spcBef>
                  <a:spcPts val="1200"/>
                </a:spcBef>
                <a:spcAft>
                  <a:spcPts val="0"/>
                </a:spcAft>
              </a:pPr>
              <a:r>
                <a:rPr lang="en-AU" sz="2000" dirty="0"/>
                <a:t>Includes explanatory information and helpful diagrams to illustrate the defining characteristics of different building classifications</a:t>
              </a:r>
              <a:endParaRPr lang="en-AU" sz="1800" dirty="0"/>
            </a:p>
          </p:txBody>
        </p:sp>
      </p:grpSp>
      <p:grpSp>
        <p:nvGrpSpPr>
          <p:cNvPr id="43" name="Part A7 expansion">
            <a:extLst>
              <a:ext uri="{FF2B5EF4-FFF2-40B4-BE49-F238E27FC236}">
                <a16:creationId xmlns="" xmlns:a16="http://schemas.microsoft.com/office/drawing/2014/main" id="{356BCFF0-9292-4E7B-9917-CF1E2DDFB3C0}"/>
              </a:ext>
            </a:extLst>
          </p:cNvPr>
          <p:cNvGrpSpPr/>
          <p:nvPr/>
        </p:nvGrpSpPr>
        <p:grpSpPr>
          <a:xfrm>
            <a:off x="5200650" y="1944000"/>
            <a:ext cx="6757988" cy="4679353"/>
            <a:chOff x="5200650" y="1857375"/>
            <a:chExt cx="6757988" cy="4679353"/>
          </a:xfrm>
        </p:grpSpPr>
        <p:sp>
          <p:nvSpPr>
            <p:cNvPr id="44" name="White background box">
              <a:extLst>
                <a:ext uri="{FF2B5EF4-FFF2-40B4-BE49-F238E27FC236}">
                  <a16:creationId xmlns="" xmlns:a16="http://schemas.microsoft.com/office/drawing/2014/main" id="{9CE302F6-9204-4510-B3B1-E9FB22EBF22F}"/>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Part A7 description">
              <a:extLst>
                <a:ext uri="{FF2B5EF4-FFF2-40B4-BE49-F238E27FC236}">
                  <a16:creationId xmlns="" xmlns:a16="http://schemas.microsoft.com/office/drawing/2014/main" id="{111C6DCD-6013-4BA2-AD1C-CA4AEB971CA7}"/>
                </a:ext>
              </a:extLst>
            </p:cNvPr>
            <p:cNvSpPr txBox="1">
              <a:spLocks/>
            </p:cNvSpPr>
            <p:nvPr/>
          </p:nvSpPr>
          <p:spPr>
            <a:xfrm>
              <a:off x="5351547" y="1999653"/>
              <a:ext cx="6495891" cy="4537075"/>
            </a:xfrm>
            <a:prstGeom prst="rect">
              <a:avLst/>
            </a:prstGeom>
          </p:spPr>
          <p:txBody>
            <a:bodyPr>
              <a:normAutofit lnSpcReduction="1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200" b="1" dirty="0">
                  <a:solidFill>
                    <a:schemeClr val="accent3"/>
                  </a:solidFill>
                </a:rPr>
                <a:t>Part A7 United buildings</a:t>
              </a:r>
            </a:p>
            <a:p>
              <a:pPr marL="285750" indent="-285750">
                <a:spcBef>
                  <a:spcPts val="300"/>
                </a:spcBef>
                <a:spcAft>
                  <a:spcPts val="300"/>
                </a:spcAft>
              </a:pPr>
              <a:r>
                <a:rPr lang="en-AU" sz="2000" dirty="0"/>
                <a:t>Multiple buildings may be treated as united buildings if they are:</a:t>
              </a:r>
            </a:p>
            <a:p>
              <a:pPr marL="742950" lvl="1" indent="-285750">
                <a:spcBef>
                  <a:spcPts val="300"/>
                </a:spcBef>
                <a:spcAft>
                  <a:spcPts val="300"/>
                </a:spcAft>
              </a:pPr>
              <a:r>
                <a:rPr lang="en-AU" sz="2000" dirty="0"/>
                <a:t>Connected through openings in the walls dividing them, and</a:t>
              </a:r>
            </a:p>
            <a:p>
              <a:pPr marL="742950" lvl="1" indent="-285750">
                <a:spcBef>
                  <a:spcPts val="300"/>
                </a:spcBef>
                <a:spcAft>
                  <a:spcPts val="300"/>
                </a:spcAft>
              </a:pPr>
              <a:r>
                <a:rPr lang="en-AU" sz="2000" dirty="0"/>
                <a:t>Used as a single building.</a:t>
              </a:r>
            </a:p>
            <a:p>
              <a:pPr marL="285750" indent="-285750">
                <a:spcBef>
                  <a:spcPts val="300"/>
                </a:spcBef>
                <a:spcAft>
                  <a:spcPts val="300"/>
                </a:spcAft>
              </a:pPr>
              <a:r>
                <a:rPr lang="en-AU" sz="2000" dirty="0"/>
                <a:t>Together they must comply with all the requirements of the NCC as though they are a single building</a:t>
              </a:r>
            </a:p>
            <a:p>
              <a:pPr marL="285750" indent="-285750">
                <a:spcBef>
                  <a:spcPts val="300"/>
                </a:spcBef>
                <a:spcAft>
                  <a:spcPts val="300"/>
                </a:spcAft>
              </a:pPr>
              <a:r>
                <a:rPr lang="en-AU" sz="2000" dirty="0" smtClean="0"/>
                <a:t>This has </a:t>
              </a:r>
              <a:r>
                <a:rPr lang="en-AU" sz="2000" dirty="0"/>
                <a:t>implications for a range of Performance Requirements, in particular around fire safety, access and egress, and health and amenity</a:t>
              </a:r>
            </a:p>
            <a:p>
              <a:pPr marL="285750" indent="-285750">
                <a:spcBef>
                  <a:spcPts val="300"/>
                </a:spcBef>
                <a:spcAft>
                  <a:spcPts val="300"/>
                </a:spcAft>
              </a:pPr>
              <a:r>
                <a:rPr lang="en-AU" sz="2000" dirty="0"/>
                <a:t>Part A7 provides discussion of united buildings and examples of different </a:t>
              </a:r>
              <a:r>
                <a:rPr lang="en-AU" sz="2000" dirty="0" smtClean="0"/>
                <a:t>treatments</a:t>
              </a:r>
              <a:endParaRPr lang="en-AU" sz="2000" dirty="0"/>
            </a:p>
          </p:txBody>
        </p:sp>
      </p:grpSp>
      <p:sp>
        <p:nvSpPr>
          <p:cNvPr id="12" name="Specifications expansion"/>
          <p:cNvSpPr txBox="1"/>
          <p:nvPr/>
        </p:nvSpPr>
        <p:spPr>
          <a:xfrm>
            <a:off x="5464366" y="1943098"/>
            <a:ext cx="6191480" cy="3554819"/>
          </a:xfrm>
          <a:prstGeom prst="rect">
            <a:avLst/>
          </a:prstGeom>
          <a:noFill/>
        </p:spPr>
        <p:txBody>
          <a:bodyPr wrap="square" rtlCol="0">
            <a:spAutoFit/>
          </a:bodyPr>
          <a:lstStyle/>
          <a:p>
            <a:pPr algn="ctr">
              <a:spcAft>
                <a:spcPts val="600"/>
              </a:spcAft>
            </a:pPr>
            <a:r>
              <a:rPr lang="en-AU" sz="2000" b="1" dirty="0" smtClean="0">
                <a:solidFill>
                  <a:srgbClr val="004680"/>
                </a:solidFill>
              </a:rPr>
              <a:t>Specifications</a:t>
            </a:r>
          </a:p>
          <a:p>
            <a:pPr marL="285750" indent="-285750">
              <a:spcBef>
                <a:spcPts val="300"/>
              </a:spcBef>
              <a:spcAft>
                <a:spcPts val="600"/>
              </a:spcAft>
              <a:buFont typeface="Arial" panose="020B0604020202020204" pitchFamily="34" charset="0"/>
              <a:buChar char="•"/>
            </a:pPr>
            <a:r>
              <a:rPr lang="en-AU" sz="2000" dirty="0" smtClean="0"/>
              <a:t>There are </a:t>
            </a:r>
            <a:r>
              <a:rPr lang="en-AU" sz="2000" dirty="0"/>
              <a:t>3</a:t>
            </a:r>
            <a:r>
              <a:rPr lang="en-AU" sz="2000" dirty="0" smtClean="0"/>
              <a:t> Specifications in the Governing Requirements:</a:t>
            </a:r>
          </a:p>
          <a:p>
            <a:pPr marL="742950" lvl="1" indent="-285750">
              <a:spcBef>
                <a:spcPts val="300"/>
              </a:spcBef>
              <a:spcAft>
                <a:spcPts val="300"/>
              </a:spcAft>
              <a:buFont typeface="Arial" panose="020B0604020202020204" pitchFamily="34" charset="0"/>
              <a:buChar char="•"/>
            </a:pPr>
            <a:r>
              <a:rPr lang="en-AU" sz="2000" dirty="0" smtClean="0"/>
              <a:t>Specification 1 Fire-resistance of building elements – sets out the procedures for determining the Fire Resistance Level (FRL) of building elements</a:t>
            </a:r>
          </a:p>
          <a:p>
            <a:pPr marL="742950" lvl="1" indent="-285750">
              <a:spcBef>
                <a:spcPts val="300"/>
              </a:spcBef>
              <a:spcAft>
                <a:spcPts val="300"/>
              </a:spcAft>
              <a:buFont typeface="Arial" panose="020B0604020202020204" pitchFamily="34" charset="0"/>
              <a:buChar char="•"/>
            </a:pPr>
            <a:r>
              <a:rPr lang="en-AU" sz="2000" dirty="0" smtClean="0"/>
              <a:t>Specification 2 Description of elements referred to in Specification 1</a:t>
            </a:r>
          </a:p>
          <a:p>
            <a:pPr marL="742950" lvl="1" indent="-285750">
              <a:spcBef>
                <a:spcPts val="300"/>
              </a:spcBef>
              <a:spcAft>
                <a:spcPts val="300"/>
              </a:spcAft>
              <a:buFont typeface="Arial" panose="020B0604020202020204" pitchFamily="34" charset="0"/>
              <a:buChar char="•"/>
            </a:pPr>
            <a:r>
              <a:rPr lang="en-AU" sz="2000" dirty="0" smtClean="0"/>
              <a:t>Specification 3 Fire hazard properties</a:t>
            </a:r>
            <a:endParaRPr lang="en-AU" sz="2000" dirty="0"/>
          </a:p>
        </p:txBody>
      </p:sp>
      <p:sp>
        <p:nvSpPr>
          <p:cNvPr id="3" name="A1 Interpreting the NCC">
            <a:extLst>
              <a:ext uri="{FF2B5EF4-FFF2-40B4-BE49-F238E27FC236}">
                <a16:creationId xmlns="" xmlns:a16="http://schemas.microsoft.com/office/drawing/2014/main" id="{C26CCFF1-D279-4825-899F-63DDBF922D27}"/>
              </a:ext>
            </a:extLst>
          </p:cNvPr>
          <p:cNvSpPr txBox="1"/>
          <p:nvPr/>
        </p:nvSpPr>
        <p:spPr>
          <a:xfrm>
            <a:off x="242238" y="2011985"/>
            <a:ext cx="4338000" cy="369332"/>
          </a:xfrm>
          <a:prstGeom prst="rect">
            <a:avLst/>
          </a:prstGeom>
          <a:noFill/>
        </p:spPr>
        <p:txBody>
          <a:bodyPr wrap="square" rtlCol="0">
            <a:spAutoFit/>
          </a:bodyPr>
          <a:lstStyle/>
          <a:p>
            <a:r>
              <a:rPr lang="en-AU" b="1" dirty="0">
                <a:sym typeface="Wingdings" panose="05000000000000000000" pitchFamily="2" charset="2"/>
              </a:rPr>
              <a:t> </a:t>
            </a:r>
            <a:r>
              <a:rPr lang="en-AU" b="1" dirty="0"/>
              <a:t>Part A1 Interpreting the NCC</a:t>
            </a:r>
          </a:p>
        </p:txBody>
      </p:sp>
      <p:sp>
        <p:nvSpPr>
          <p:cNvPr id="4" name="A2 Compliance with NCC">
            <a:extLst>
              <a:ext uri="{FF2B5EF4-FFF2-40B4-BE49-F238E27FC236}">
                <a16:creationId xmlns="" xmlns:a16="http://schemas.microsoft.com/office/drawing/2014/main" id="{80F772BA-BA74-4031-A9F6-5248EF704271}"/>
              </a:ext>
            </a:extLst>
          </p:cNvPr>
          <p:cNvSpPr txBox="1"/>
          <p:nvPr/>
        </p:nvSpPr>
        <p:spPr>
          <a:xfrm>
            <a:off x="242249" y="2505890"/>
            <a:ext cx="4338001" cy="369332"/>
          </a:xfrm>
          <a:prstGeom prst="rect">
            <a:avLst/>
          </a:prstGeom>
          <a:noFill/>
        </p:spPr>
        <p:txBody>
          <a:bodyPr wrap="square" rtlCol="0">
            <a:spAutoFit/>
          </a:bodyPr>
          <a:lstStyle/>
          <a:p>
            <a:r>
              <a:rPr lang="en-AU" b="1" dirty="0">
                <a:sym typeface="Wingdings" panose="05000000000000000000" pitchFamily="2" charset="2"/>
              </a:rPr>
              <a:t> Part A2 Compliance with the NCC</a:t>
            </a:r>
            <a:endParaRPr lang="en-AU" b="1" dirty="0"/>
          </a:p>
        </p:txBody>
      </p:sp>
      <p:sp>
        <p:nvSpPr>
          <p:cNvPr id="9" name="A3 State or Territory compliance">
            <a:extLst>
              <a:ext uri="{FF2B5EF4-FFF2-40B4-BE49-F238E27FC236}">
                <a16:creationId xmlns="" xmlns:a16="http://schemas.microsoft.com/office/drawing/2014/main" id="{7A284E0F-C0F6-43AE-9AD6-EF75CAE4CE9D}"/>
              </a:ext>
            </a:extLst>
          </p:cNvPr>
          <p:cNvSpPr txBox="1"/>
          <p:nvPr/>
        </p:nvSpPr>
        <p:spPr>
          <a:xfrm>
            <a:off x="242238" y="2968651"/>
            <a:ext cx="4337998" cy="646331"/>
          </a:xfrm>
          <a:prstGeom prst="rect">
            <a:avLst/>
          </a:prstGeom>
          <a:noFill/>
        </p:spPr>
        <p:txBody>
          <a:bodyPr wrap="square" rtlCol="0">
            <a:spAutoFit/>
          </a:bodyPr>
          <a:lstStyle/>
          <a:p>
            <a:r>
              <a:rPr lang="en-AU" b="1" dirty="0">
                <a:sym typeface="Wingdings" panose="05000000000000000000" pitchFamily="2" charset="2"/>
              </a:rPr>
              <a:t> </a:t>
            </a:r>
            <a:r>
              <a:rPr lang="en-AU" b="1" dirty="0"/>
              <a:t>Part A3 Application of the NCC in</a:t>
            </a:r>
            <a:br>
              <a:rPr lang="en-AU" b="1" dirty="0"/>
            </a:br>
            <a:r>
              <a:rPr lang="en-AU" b="1" dirty="0"/>
              <a:t>    States and Territories</a:t>
            </a:r>
          </a:p>
        </p:txBody>
      </p:sp>
      <p:sp>
        <p:nvSpPr>
          <p:cNvPr id="6" name="A4 Referenced documents">
            <a:extLst>
              <a:ext uri="{FF2B5EF4-FFF2-40B4-BE49-F238E27FC236}">
                <a16:creationId xmlns="" xmlns:a16="http://schemas.microsoft.com/office/drawing/2014/main" id="{03C7C6FF-D6A6-41ED-BBF2-05114ABF2B3D}"/>
              </a:ext>
            </a:extLst>
          </p:cNvPr>
          <p:cNvSpPr txBox="1"/>
          <p:nvPr/>
        </p:nvSpPr>
        <p:spPr>
          <a:xfrm>
            <a:off x="242238" y="3739555"/>
            <a:ext cx="4410086" cy="369332"/>
          </a:xfrm>
          <a:prstGeom prst="rect">
            <a:avLst/>
          </a:prstGeom>
          <a:noFill/>
        </p:spPr>
        <p:txBody>
          <a:bodyPr wrap="square" rtlCol="0">
            <a:spAutoFit/>
          </a:bodyPr>
          <a:lstStyle/>
          <a:p>
            <a:r>
              <a:rPr lang="en-AU" b="1" dirty="0">
                <a:sym typeface="Wingdings" panose="05000000000000000000" pitchFamily="2" charset="2"/>
              </a:rPr>
              <a:t> </a:t>
            </a:r>
            <a:r>
              <a:rPr lang="en-AU" b="1" dirty="0"/>
              <a:t>Part A4 NCC Referenced documents</a:t>
            </a:r>
          </a:p>
        </p:txBody>
      </p:sp>
      <p:sp>
        <p:nvSpPr>
          <p:cNvPr id="10" name="A5 Documentation">
            <a:extLst>
              <a:ext uri="{FF2B5EF4-FFF2-40B4-BE49-F238E27FC236}">
                <a16:creationId xmlns="" xmlns:a16="http://schemas.microsoft.com/office/drawing/2014/main" id="{26AB85C6-7F42-4308-868C-3D59AFB3468E}"/>
              </a:ext>
            </a:extLst>
          </p:cNvPr>
          <p:cNvSpPr txBox="1"/>
          <p:nvPr/>
        </p:nvSpPr>
        <p:spPr>
          <a:xfrm>
            <a:off x="242249" y="4193884"/>
            <a:ext cx="4337987" cy="646331"/>
          </a:xfrm>
          <a:prstGeom prst="rect">
            <a:avLst/>
          </a:prstGeom>
          <a:noFill/>
        </p:spPr>
        <p:txBody>
          <a:bodyPr wrap="square" rtlCol="0">
            <a:spAutoFit/>
          </a:bodyPr>
          <a:lstStyle/>
          <a:p>
            <a:r>
              <a:rPr lang="en-AU" b="1" dirty="0">
                <a:sym typeface="Wingdings" panose="05000000000000000000" pitchFamily="2" charset="2"/>
              </a:rPr>
              <a:t> </a:t>
            </a:r>
            <a:r>
              <a:rPr lang="en-AU" b="1" dirty="0"/>
              <a:t>Part A5 Documentation of design</a:t>
            </a:r>
            <a:br>
              <a:rPr lang="en-AU" b="1" dirty="0"/>
            </a:br>
            <a:r>
              <a:rPr lang="en-AU" b="1" dirty="0"/>
              <a:t>    and construction</a:t>
            </a:r>
          </a:p>
        </p:txBody>
      </p:sp>
      <p:sp>
        <p:nvSpPr>
          <p:cNvPr id="7" name="A6 Building classification">
            <a:extLst>
              <a:ext uri="{FF2B5EF4-FFF2-40B4-BE49-F238E27FC236}">
                <a16:creationId xmlns="" xmlns:a16="http://schemas.microsoft.com/office/drawing/2014/main" id="{0B8F2B6D-0376-4F38-ABF4-F68C85FF3072}"/>
              </a:ext>
            </a:extLst>
          </p:cNvPr>
          <p:cNvSpPr txBox="1"/>
          <p:nvPr/>
        </p:nvSpPr>
        <p:spPr>
          <a:xfrm>
            <a:off x="208314" y="4954250"/>
            <a:ext cx="4312994" cy="369332"/>
          </a:xfrm>
          <a:prstGeom prst="rect">
            <a:avLst/>
          </a:prstGeom>
          <a:noFill/>
        </p:spPr>
        <p:txBody>
          <a:bodyPr wrap="square" rtlCol="0">
            <a:spAutoFit/>
          </a:bodyPr>
          <a:lstStyle/>
          <a:p>
            <a:r>
              <a:rPr lang="en-AU" b="1" dirty="0">
                <a:sym typeface="Wingdings" panose="05000000000000000000" pitchFamily="2" charset="2"/>
              </a:rPr>
              <a:t> </a:t>
            </a:r>
            <a:r>
              <a:rPr lang="en-AU" b="1" dirty="0"/>
              <a:t>Part A6 Building classification</a:t>
            </a:r>
          </a:p>
        </p:txBody>
      </p:sp>
      <p:sp>
        <p:nvSpPr>
          <p:cNvPr id="8" name="A7 United buildings">
            <a:extLst>
              <a:ext uri="{FF2B5EF4-FFF2-40B4-BE49-F238E27FC236}">
                <a16:creationId xmlns="" xmlns:a16="http://schemas.microsoft.com/office/drawing/2014/main" id="{899EDB8C-49E6-429F-A974-999F43892844}"/>
              </a:ext>
            </a:extLst>
          </p:cNvPr>
          <p:cNvSpPr txBox="1"/>
          <p:nvPr/>
        </p:nvSpPr>
        <p:spPr>
          <a:xfrm>
            <a:off x="195820" y="5448155"/>
            <a:ext cx="4337981" cy="369331"/>
          </a:xfrm>
          <a:prstGeom prst="rect">
            <a:avLst/>
          </a:prstGeom>
          <a:noFill/>
        </p:spPr>
        <p:txBody>
          <a:bodyPr wrap="square" rtlCol="0">
            <a:spAutoFit/>
          </a:bodyPr>
          <a:lstStyle/>
          <a:p>
            <a:pPr marL="274638" indent="-274638"/>
            <a:r>
              <a:rPr lang="en-AU" b="1" dirty="0">
                <a:sym typeface="Wingdings" panose="05000000000000000000" pitchFamily="2" charset="2"/>
              </a:rPr>
              <a:t> </a:t>
            </a:r>
            <a:r>
              <a:rPr lang="en-AU" b="1" dirty="0"/>
              <a:t>Part A7 United buildings</a:t>
            </a:r>
          </a:p>
        </p:txBody>
      </p:sp>
      <p:sp>
        <p:nvSpPr>
          <p:cNvPr id="11" name="Specifications"/>
          <p:cNvSpPr txBox="1"/>
          <p:nvPr/>
        </p:nvSpPr>
        <p:spPr>
          <a:xfrm>
            <a:off x="208314" y="5933626"/>
            <a:ext cx="4094603" cy="369332"/>
          </a:xfrm>
          <a:prstGeom prst="rect">
            <a:avLst/>
          </a:prstGeom>
          <a:noFill/>
        </p:spPr>
        <p:txBody>
          <a:bodyPr wrap="square" rtlCol="0">
            <a:spAutoFit/>
          </a:bodyPr>
          <a:lstStyle/>
          <a:p>
            <a:pPr marL="285750" indent="-285750">
              <a:buFont typeface="Wingdings" panose="05000000000000000000" pitchFamily="2" charset="2"/>
              <a:buChar char="Ø"/>
            </a:pPr>
            <a:r>
              <a:rPr lang="en-AU" b="1" dirty="0" smtClean="0"/>
              <a:t>Specifications</a:t>
            </a:r>
            <a:endParaRPr lang="en-AU" b="1" dirty="0"/>
          </a:p>
        </p:txBody>
      </p:sp>
      <p:pic>
        <p:nvPicPr>
          <p:cNvPr id="33" name="Logo">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4377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ssolve">
                                      <p:cBhvr>
                                        <p:cTn id="28" dur="500"/>
                                        <p:tgtEl>
                                          <p:spTgt spid="2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3"/>
                    </p:tgtEl>
                  </p:cond>
                </p:stCondLst>
                <p:endSync evt="end" delay="0">
                  <p:rtn val="all"/>
                </p:endSync>
                <p:childTnLst>
                  <p:par>
                    <p:cTn id="44" fill="hold">
                      <p:stCondLst>
                        <p:cond delay="0"/>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4"/>
                    </p:tgtEl>
                  </p:cond>
                </p:stCondLst>
                <p:endSync evt="end" delay="0">
                  <p:rtn val="all"/>
                </p:endSync>
                <p:childTnLst>
                  <p:par>
                    <p:cTn id="55" fill="hold">
                      <p:stCondLst>
                        <p:cond delay="0"/>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nodeType="clickEffect">
                                  <p:stCondLst>
                                    <p:cond delay="0"/>
                                  </p:stCondLst>
                                  <p:childTnLst>
                                    <p:animEffect transition="out" filter="dissolv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dissolve">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nodeType="clickEffect">
                                  <p:stCondLst>
                                    <p:cond delay="0"/>
                                  </p:stCondLst>
                                  <p:childTnLst>
                                    <p:animEffect transition="out" filter="dissolve">
                                      <p:cBhvr>
                                        <p:cTn id="74" dur="500"/>
                                        <p:tgtEl>
                                          <p:spTgt spid="37"/>
                                        </p:tgtEl>
                                      </p:cBhvr>
                                    </p:animEffect>
                                    <p:set>
                                      <p:cBhvr>
                                        <p:cTn id="7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dissolve">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xit" presetSubtype="0" fill="hold" nodeType="clickEffect">
                                  <p:stCondLst>
                                    <p:cond delay="0"/>
                                  </p:stCondLst>
                                  <p:childTnLst>
                                    <p:animEffect transition="out" filter="dissolve">
                                      <p:cBhvr>
                                        <p:cTn id="85" dur="500"/>
                                        <p:tgtEl>
                                          <p:spTgt spid="40"/>
                                        </p:tgtEl>
                                      </p:cBhvr>
                                    </p:animEffect>
                                    <p:set>
                                      <p:cBhvr>
                                        <p:cTn id="8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7" restart="whenNotActive" fill="hold" evtFilter="cancelBubble" nodeType="interactiveSeq">
                <p:stCondLst>
                  <p:cond evt="onClick" delay="0">
                    <p:tgtEl>
                      <p:spTgt spid="8"/>
                    </p:tgtEl>
                  </p:cond>
                </p:stCondLst>
                <p:endSync evt="end" delay="0">
                  <p:rtn val="all"/>
                </p:endSync>
                <p:childTnLst>
                  <p:par>
                    <p:cTn id="88" fill="hold">
                      <p:stCondLst>
                        <p:cond delay="0"/>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dissolve">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xit" presetSubtype="0" fill="hold" nodeType="clickEffect">
                                  <p:stCondLst>
                                    <p:cond delay="0"/>
                                  </p:stCondLst>
                                  <p:childTnLst>
                                    <p:animEffect transition="out" filter="dissolve">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8" restart="whenNotActive" fill="hold" evtFilter="cancelBubble" nodeType="interactiveSeq">
                <p:stCondLst>
                  <p:cond evt="onClick" delay="0">
                    <p:tgtEl>
                      <p:spTgt spid="6"/>
                    </p:tgtEl>
                  </p:cond>
                </p:stCondLst>
                <p:endSync evt="end" delay="0">
                  <p:rtn val="all"/>
                </p:endSync>
                <p:childTnLst>
                  <p:par>
                    <p:cTn id="99" fill="hold">
                      <p:stCondLst>
                        <p:cond delay="0"/>
                      </p:stCondLst>
                      <p:childTnLst>
                        <p:par>
                          <p:cTn id="100" fill="hold">
                            <p:stCondLst>
                              <p:cond delay="0"/>
                            </p:stCondLst>
                            <p:childTnLst>
                              <p:par>
                                <p:cTn id="101" presetID="9" presetClass="entr" presetSubtype="0" fill="hold"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dissolve">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xit" presetSubtype="0" fill="hold" nodeType="clickEffect">
                                  <p:stCondLst>
                                    <p:cond delay="0"/>
                                  </p:stCondLst>
                                  <p:childTnLst>
                                    <p:animEffect transition="out" filter="dissolve">
                                      <p:cBhvr>
                                        <p:cTn id="107" dur="500"/>
                                        <p:tgtEl>
                                          <p:spTgt spid="28"/>
                                        </p:tgtEl>
                                      </p:cBhvr>
                                    </p:animEffect>
                                    <p:set>
                                      <p:cBhvr>
                                        <p:cTn id="10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09" restart="whenNotActive" fill="hold" evtFilter="cancelBubble" nodeType="interactiveSeq">
                <p:stCondLst>
                  <p:cond evt="onClick" delay="0">
                    <p:tgtEl>
                      <p:spTgt spid="11"/>
                    </p:tgtEl>
                  </p:cond>
                </p:stCondLst>
                <p:endSync evt="end" delay="0">
                  <p:rtn val="all"/>
                </p:endSync>
                <p:childTnLst>
                  <p:par>
                    <p:cTn id="110" fill="hold">
                      <p:stCondLst>
                        <p:cond delay="0"/>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dissolve">
                                      <p:cBhvr>
                                        <p:cTn id="114" dur="500"/>
                                        <p:tgtEl>
                                          <p:spTgt spid="12"/>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xit" presetSubtype="0" fill="hold" grpId="1" nodeType="clickEffect">
                                  <p:stCondLst>
                                    <p:cond delay="0"/>
                                  </p:stCondLst>
                                  <p:childTnLst>
                                    <p:animEffect transition="out" filter="dissolve">
                                      <p:cBhvr>
                                        <p:cTn id="118" dur="500"/>
                                        <p:tgtEl>
                                          <p:spTgt spid="12"/>
                                        </p:tgtEl>
                                      </p:cBhvr>
                                    </p:animEffect>
                                    <p:set>
                                      <p:cBhvr>
                                        <p:cTn id="1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p:bldP spid="12" grpId="1"/>
      <p:bldP spid="3" grpId="0"/>
      <p:bldP spid="4" grpId="0"/>
      <p:bldP spid="9" grpId="0"/>
      <p:bldP spid="6" grpId="0"/>
      <p:bldP spid="10" grpId="0"/>
      <p:bldP spid="7" grpId="0"/>
      <p:bldP spid="8"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TAG_BACKING_FORM_KEY" val="853494-d:\tranche 2\core understanding the ncc v4.0.pptx"/>
  <p:tag name="ARTICULATE_PRESENTER_VERSION" val="8"/>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06185260-39B1-4760-B25D-50E620162720}" vid="{A5EEB070-6038-4245-BB00-62A7A410995D}"/>
    </a:ext>
  </a:extLst>
</a:theme>
</file>

<file path=ppt/theme/theme2.xml><?xml version="1.0" encoding="utf-8"?>
<a:theme xmlns:a="http://schemas.openxmlformats.org/drawingml/2006/main" name="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3.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Tutor</TermName>
          <TermId xmlns="http://schemas.microsoft.com/office/infopath/2007/PartnerControls">1ce3eea8-ddb8-4eff-86b1-4b6040eed2c8</TermId>
        </TermInfo>
        <TermInfo xmlns="http://schemas.microsoft.com/office/infopath/2007/PartnerControls">
          <TermName xmlns="http://schemas.microsoft.com/office/infopath/2007/PartnerControls">Training</TermName>
          <TermId xmlns="http://schemas.microsoft.com/office/infopath/2007/PartnerControls">e3ba519d-b770-438c-bf20-e45ec26c794e</TermId>
        </TermInfo>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82b7179b-f672-4694-9a36-74ec64695c9b</TermId>
        </TermInfo>
      </Terms>
    </g7bcb40ba23249a78edca7d43a67c1c9>
    <TaxCatchAll xmlns="d064c82f-d8ab-4a3d-94af-5f326bc58d2d">
      <Value>83</Value>
      <Value>1511</Value>
      <Value>125</Value>
      <Value>225</Value>
      <Value>224</Value>
      <Value>3</Value>
      <Value>85</Value>
    </TaxCatchAll>
    <Comments xmlns="http://schemas.microsoft.com/sharepoint/v3" xsi:nil="true"/>
    <_dlc_DocId xmlns="d064c82f-d8ab-4a3d-94af-5f326bc58d2d">WUYEHK7WH6H4-1653706823-1391</_dlc_DocId>
    <_dlc_DocIdUrl xmlns="d064c82f-d8ab-4a3d-94af-5f326bc58d2d">
      <Url>https://dochub/div/australianbuildingcodesboard/businessfunctions/resourcelibrary/guidanceandtraining/_layouts/15/DocIdRedir.aspx?ID=WUYEHK7WH6H4-1653706823-1391</Url>
      <Description>WUYEHK7WH6H4-1653706823-1391</Description>
    </_dlc_DocIdUrl>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c6be7631f7c5c7791d22b60eff9893d3">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2868a40c71df0eae5e7a1ab1c1f1ea01"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34D0ABB-9F49-4E63-B751-A024999ABFB9}">
  <ds:schemaRefs>
    <ds:schemaRef ds:uri="http://purl.org/dc/elements/1.1/"/>
    <ds:schemaRef ds:uri="http://schemas.microsoft.com/office/2006/metadata/properties"/>
    <ds:schemaRef ds:uri="http://schemas.microsoft.com/sharepoint/v4"/>
    <ds:schemaRef ds:uri="http://schemas.microsoft.com/sharepoint/v3"/>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d064c82f-d8ab-4a3d-94af-5f326bc58d2d"/>
    <ds:schemaRef ds:uri="http://www.w3.org/XML/1998/namespace"/>
  </ds:schemaRefs>
</ds:datastoreItem>
</file>

<file path=customXml/itemProps2.xml><?xml version="1.0" encoding="utf-8"?>
<ds:datastoreItem xmlns:ds="http://schemas.openxmlformats.org/officeDocument/2006/customXml" ds:itemID="{BA0BBB88-A84A-43A0-B969-8720CE005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81463D-669D-42F9-A0D2-A16C4BC32CCA}">
  <ds:schemaRefs>
    <ds:schemaRef ds:uri="http://schemas.microsoft.com/sharepoint/v3/contenttype/forms"/>
  </ds:schemaRefs>
</ds:datastoreItem>
</file>

<file path=customXml/itemProps4.xml><?xml version="1.0" encoding="utf-8"?>
<ds:datastoreItem xmlns:ds="http://schemas.openxmlformats.org/officeDocument/2006/customXml" ds:itemID="{C15A6508-E94C-4B4F-BBCD-BA964825F86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10143</TotalTime>
  <Words>10910</Words>
  <Application>Microsoft Office PowerPoint</Application>
  <PresentationFormat>Widescreen</PresentationFormat>
  <Paragraphs>950</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Narrow</vt:lpstr>
      <vt:lpstr>Helvetica Light</vt:lpstr>
      <vt:lpstr>Segoe UI</vt:lpstr>
      <vt:lpstr>Wingdings</vt:lpstr>
      <vt:lpstr>Master slide set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365</cp:revision>
  <cp:lastPrinted>2020-12-27T19:12:54Z</cp:lastPrinted>
  <dcterms:created xsi:type="dcterms:W3CDTF">2020-12-22T14:41:25Z</dcterms:created>
  <dcterms:modified xsi:type="dcterms:W3CDTF">2022-08-18T02:00:37Z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ContentTypeId">
    <vt:lpwstr>0x0101004BD8C9492125574A91909CD263A904DF</vt:lpwstr>
  </property>
  <property fmtid="{D5CDD505-2E9C-101B-9397-08002B2CF9AE}" pid="6" name="_dlc_DocIdItemGuid">
    <vt:lpwstr>5e7207e7-816a-494a-9100-2811026a3a08</vt:lpwstr>
  </property>
  <property fmtid="{D5CDD505-2E9C-101B-9397-08002B2CF9AE}" pid="7" name="DocHub_Year">
    <vt:lpwstr>1511;#2021|712d5b50-1b62-44de-9d3e-74234783b265</vt:lpwstr>
  </property>
  <property fmtid="{D5CDD505-2E9C-101B-9397-08002B2CF9AE}" pid="8" name="DocHub_DocumentType">
    <vt:lpwstr>125;#Presentation|ab805e68-7a57-486a-be81-1c5c2b6ed4f5</vt:lpwstr>
  </property>
  <property fmtid="{D5CDD505-2E9C-101B-9397-08002B2CF9AE}" pid="9" name="DocHub_SecurityClassification">
    <vt:lpwstr>3;#OFFICIAL|6106d03b-a1a0-4e30-9d91-d5e9fb4314f9</vt:lpwstr>
  </property>
  <property fmtid="{D5CDD505-2E9C-101B-9397-08002B2CF9AE}" pid="10" name="DocHub_Keywords">
    <vt:lpwstr>224;#Tutor|1ce3eea8-ddb8-4eff-86b1-4b6040eed2c8;#225;#Training|e3ba519d-b770-438c-bf20-e45ec26c794e;#85;#Education|4d80e486-8489-4dcd-903d-ee8f24163c3c</vt:lpwstr>
  </property>
  <property fmtid="{D5CDD505-2E9C-101B-9397-08002B2CF9AE}" pid="11" name="DocHub_WorkActivity">
    <vt:lpwstr>83;#Training|82b7179b-f672-4694-9a36-74ec64695c9b</vt:lpwstr>
  </property>
  <property fmtid="{D5CDD505-2E9C-101B-9397-08002B2CF9AE}" pid="12" name="ArticulateGUID">
    <vt:lpwstr>627C1110-0A68-46DD-A4A7-7638E8E6F584</vt:lpwstr>
  </property>
  <property fmtid="{D5CDD505-2E9C-101B-9397-08002B2CF9AE}" pid="13" name="ArticulateProjectFull">
    <vt:lpwstr>C:\Users\Asus\Dropbox\Training Materials\ABCB NCC Project Oct 2020\Tr 2\Post 2nd review\NCC Tutor Understanding the NCC Final 3rd review FULL WORKING VERSION V23.ppta</vt:lpwstr>
  </property>
</Properties>
</file>